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handoutMasterIdLst>
    <p:handoutMasterId r:id="rId88"/>
  </p:handoutMasterIdLst>
  <p:sldIdLst>
    <p:sldId id="529" r:id="rId3"/>
    <p:sldId id="294" r:id="rId4"/>
    <p:sldId id="306" r:id="rId5"/>
    <p:sldId id="272" r:id="rId6"/>
    <p:sldId id="281" r:id="rId7"/>
    <p:sldId id="527" r:id="rId8"/>
    <p:sldId id="528" r:id="rId9"/>
    <p:sldId id="299" r:id="rId10"/>
    <p:sldId id="403" r:id="rId11"/>
    <p:sldId id="412" r:id="rId12"/>
    <p:sldId id="530" r:id="rId13"/>
    <p:sldId id="374" r:id="rId14"/>
    <p:sldId id="372" r:id="rId15"/>
    <p:sldId id="385" r:id="rId16"/>
    <p:sldId id="369" r:id="rId17"/>
    <p:sldId id="370" r:id="rId18"/>
    <p:sldId id="475" r:id="rId19"/>
    <p:sldId id="371" r:id="rId20"/>
    <p:sldId id="410" r:id="rId21"/>
    <p:sldId id="411" r:id="rId22"/>
    <p:sldId id="599" r:id="rId23"/>
    <p:sldId id="598" r:id="rId24"/>
    <p:sldId id="531" r:id="rId25"/>
    <p:sldId id="375" r:id="rId26"/>
    <p:sldId id="413" r:id="rId27"/>
    <p:sldId id="600" r:id="rId28"/>
    <p:sldId id="376" r:id="rId29"/>
    <p:sldId id="596" r:id="rId30"/>
    <p:sldId id="597" r:id="rId31"/>
    <p:sldId id="601" r:id="rId32"/>
    <p:sldId id="602" r:id="rId33"/>
    <p:sldId id="383" r:id="rId34"/>
    <p:sldId id="532" r:id="rId35"/>
    <p:sldId id="526" r:id="rId36"/>
    <p:sldId id="524" r:id="rId37"/>
    <p:sldId id="525" r:id="rId38"/>
    <p:sldId id="365" r:id="rId39"/>
    <p:sldId id="366" r:id="rId40"/>
    <p:sldId id="367" r:id="rId41"/>
    <p:sldId id="379" r:id="rId42"/>
    <p:sldId id="380" r:id="rId43"/>
    <p:sldId id="364" r:id="rId44"/>
    <p:sldId id="373" r:id="rId45"/>
    <p:sldId id="381" r:id="rId46"/>
    <p:sldId id="382" r:id="rId47"/>
    <p:sldId id="384" r:id="rId48"/>
    <p:sldId id="416" r:id="rId49"/>
    <p:sldId id="418" r:id="rId50"/>
    <p:sldId id="419" r:id="rId51"/>
    <p:sldId id="404" r:id="rId52"/>
    <p:sldId id="422" r:id="rId53"/>
    <p:sldId id="420" r:id="rId54"/>
    <p:sldId id="447" r:id="rId55"/>
    <p:sldId id="453" r:id="rId56"/>
    <p:sldId id="463" r:id="rId57"/>
    <p:sldId id="464" r:id="rId58"/>
    <p:sldId id="465" r:id="rId59"/>
    <p:sldId id="466" r:id="rId60"/>
    <p:sldId id="470" r:id="rId61"/>
    <p:sldId id="471" r:id="rId62"/>
    <p:sldId id="476" r:id="rId63"/>
    <p:sldId id="477" r:id="rId64"/>
    <p:sldId id="481" r:id="rId65"/>
    <p:sldId id="479" r:id="rId66"/>
    <p:sldId id="480" r:id="rId67"/>
    <p:sldId id="520" r:id="rId68"/>
    <p:sldId id="603" r:id="rId69"/>
    <p:sldId id="604" r:id="rId70"/>
    <p:sldId id="650" r:id="rId71"/>
    <p:sldId id="651" r:id="rId72"/>
    <p:sldId id="652" r:id="rId73"/>
    <p:sldId id="653" r:id="rId74"/>
    <p:sldId id="657" r:id="rId75"/>
    <p:sldId id="658" r:id="rId76"/>
    <p:sldId id="659" r:id="rId77"/>
    <p:sldId id="660" r:id="rId78"/>
    <p:sldId id="664" r:id="rId79"/>
    <p:sldId id="665" r:id="rId80"/>
    <p:sldId id="666" r:id="rId81"/>
    <p:sldId id="667" r:id="rId82"/>
    <p:sldId id="671" r:id="rId83"/>
    <p:sldId id="405" r:id="rId84"/>
    <p:sldId id="406" r:id="rId85"/>
    <p:sldId id="407" r:id="rId86"/>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98"/>
        <p:guide pos="24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7.xml"/><Relationship Id="rId89" Type="http://schemas.openxmlformats.org/officeDocument/2006/relationships/presProps" Target="presProps.xml"/><Relationship Id="rId88" Type="http://schemas.openxmlformats.org/officeDocument/2006/relationships/handoutMaster" Target="handoutMasters/handoutMaster1.xml"/><Relationship Id="rId87" Type="http://schemas.openxmlformats.org/officeDocument/2006/relationships/notesMaster" Target="notesMasters/notesMaster1.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B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B0604020202020204" pitchFamily="34" charset="0"/>
              </a:rPr>
              <a:t>Click to edit the title text format</a:t>
            </a:r>
            <a:endParaRPr lang="en-US" sz="3300" b="0" strike="noStrike" spc="-1">
              <a:latin typeface="Arial" panose="020B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B0604020202020204" pitchFamily="34" charset="0"/>
              </a:rPr>
              <a:t>Click to edit the outline text format</a:t>
            </a:r>
            <a:endParaRPr lang="en-US" sz="2400" b="0" strike="noStrike" spc="-1">
              <a:latin typeface="Arial" panose="020B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B0604020202020204" pitchFamily="34" charset="0"/>
              </a:rPr>
              <a:t>Second Outline Level</a:t>
            </a:r>
            <a:endParaRPr lang="en-US" sz="2100" b="0" strike="noStrike" spc="-1">
              <a:latin typeface="Arial" panose="020B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B0604020202020204" pitchFamily="34" charset="0"/>
              </a:rPr>
              <a:t>Third Outline Level</a:t>
            </a:r>
            <a:endParaRPr lang="en-US" sz="1800" b="0" strike="noStrike" spc="-1">
              <a:latin typeface="Arial" panose="020B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B0604020202020204" pitchFamily="34" charset="0"/>
              </a:rPr>
              <a:t>Fourth Outline Level</a:t>
            </a:r>
            <a:endParaRPr lang="en-US" sz="1500" b="0" strike="noStrike" spc="-1">
              <a:latin typeface="Arial" panose="020B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Fifth Outline Level</a:t>
            </a:r>
            <a:endParaRPr lang="en-US" sz="1500" b="0" strike="noStrike" spc="-1">
              <a:latin typeface="Arial" panose="020B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Sixth Outline Level</a:t>
            </a:r>
            <a:endParaRPr lang="en-US" sz="1500" b="0" strike="noStrike" spc="-1">
              <a:latin typeface="Arial" panose="020B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B0604020202020204" pitchFamily="34" charset="0"/>
              </a:rPr>
              <a:t>Seventh Outline Level</a:t>
            </a:r>
            <a:endParaRPr lang="en-US" sz="1500" b="0" strike="noStrike" spc="-1">
              <a:latin typeface="Arial" panose="020B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panose="02020603050405020304"/>
              </a:rPr>
              <a:t>&lt;date/time&gt;</a:t>
            </a:r>
            <a:endParaRPr lang="en-US" sz="1050" b="0" strike="noStrike" spc="-1">
              <a:latin typeface="Times New Roman" panose="02020603050405020304"/>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panose="02020603050405020304"/>
              </a:rPr>
              <a:t>&lt;footer&gt;</a:t>
            </a:r>
            <a:endParaRPr lang="en-US" sz="1050" b="0" strike="noStrike" spc="-1">
              <a:latin typeface="Times New Roman" panose="02020603050405020304"/>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panose="02020603050405020304"/>
              </a:rPr>
            </a:fld>
            <a:endParaRPr lang="en-US"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slideLayout" Target="../slideLayouts/slideLayout3.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5.png"/><Relationship Id="rId1" Type="http://schemas.openxmlformats.org/officeDocument/2006/relationships/image" Target="../media/image13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4.png"/><Relationship Id="rId1" Type="http://schemas.openxmlformats.org/officeDocument/2006/relationships/image" Target="../media/image1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2.png"/><Relationship Id="rId1" Type="http://schemas.openxmlformats.org/officeDocument/2006/relationships/image" Target="../media/image16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1.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55.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png"/><Relationship Id="rId7" Type="http://schemas.openxmlformats.org/officeDocument/2006/relationships/image" Target="../media/image178.png"/><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1" Type="http://schemas.openxmlformats.org/officeDocument/2006/relationships/slideLayout" Target="../slideLayouts/slideLayout3.xml"/><Relationship Id="rId10" Type="http://schemas.openxmlformats.org/officeDocument/2006/relationships/image" Target="../media/image181.png"/><Relationship Id="rId1" Type="http://schemas.openxmlformats.org/officeDocument/2006/relationships/image" Target="../media/image17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4.png"/><Relationship Id="rId1" Type="http://schemas.openxmlformats.org/officeDocument/2006/relationships/image" Target="../media/image193.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image" Target="../media/image201.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64.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26.png"/><Relationship Id="rId7" Type="http://schemas.openxmlformats.org/officeDocument/2006/relationships/image" Target="../media/image225.png"/><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0" Type="http://schemas.openxmlformats.org/officeDocument/2006/relationships/slideLayout" Target="../slideLayouts/slideLayout3.xml"/><Relationship Id="rId1"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9.png"/><Relationship Id="rId1" Type="http://schemas.openxmlformats.org/officeDocument/2006/relationships/image" Target="../media/image228.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3.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4.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image" Target="../media/image23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74.xml.rels><?xml version="1.0" encoding="UTF-8" standalone="yes"?>
<Relationships xmlns="http://schemas.openxmlformats.org/package/2006/relationships"><Relationship Id="rId9" Type="http://schemas.openxmlformats.org/officeDocument/2006/relationships/image" Target="../media/image252.png"/><Relationship Id="rId8" Type="http://schemas.openxmlformats.org/officeDocument/2006/relationships/image" Target="../media/image251.png"/><Relationship Id="rId7" Type="http://schemas.openxmlformats.org/officeDocument/2006/relationships/image" Target="../media/image250.png"/><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3" Type="http://schemas.openxmlformats.org/officeDocument/2006/relationships/image" Target="../media/image246.png"/><Relationship Id="rId2" Type="http://schemas.openxmlformats.org/officeDocument/2006/relationships/image" Target="../media/image245.png"/><Relationship Id="rId11" Type="http://schemas.openxmlformats.org/officeDocument/2006/relationships/slideLayout" Target="../slideLayouts/slideLayout3.xml"/><Relationship Id="rId10" Type="http://schemas.openxmlformats.org/officeDocument/2006/relationships/image" Target="../media/image253.png"/><Relationship Id="rId1" Type="http://schemas.openxmlformats.org/officeDocument/2006/relationships/image" Target="../media/image24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5.png"/><Relationship Id="rId1" Type="http://schemas.openxmlformats.org/officeDocument/2006/relationships/image" Target="../media/image25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7.png"/></Relationships>
</file>

<file path=ppt/slides/_rels/slide7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image" Target="../media/image25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68.png"/><Relationship Id="rId4" Type="http://schemas.openxmlformats.org/officeDocument/2006/relationships/image" Target="../media/image267.png"/><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image" Target="../media/image264.png"/></Relationships>
</file>

<file path=ppt/slides/_rels/slide8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image" Target="../media/image26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6.png"/><Relationship Id="rId1" Type="http://schemas.openxmlformats.org/officeDocument/2006/relationships/image" Target="../media/image2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013102" y="145616"/>
            <a:ext cx="3535680" cy="460375"/>
          </a:xfrm>
          <a:prstGeom prst="rect">
            <a:avLst/>
          </a:prstGeom>
          <a:noFill/>
        </p:spPr>
        <p:txBody>
          <a:bodyPr wrap="none" rtlCol="0">
            <a:spAutoFit/>
          </a:bodyPr>
          <a:lstStyle/>
          <a:p>
            <a:r>
              <a:rPr lang="zh-CN" sz="2400" dirty="0">
                <a:latin typeface="+mj-lt"/>
                <a:ea typeface="SimSun" panose="02010600030101010101" pitchFamily="2" charset="-122"/>
              </a:rPr>
              <a:t>量子输运的随机矩阵理论</a:t>
            </a:r>
            <a:endParaRPr lang="zh-CN" sz="2400" dirty="0">
              <a:latin typeface="+mj-lt"/>
              <a:ea typeface="SimSun" panose="02010600030101010101" pitchFamily="2" charset="-122"/>
            </a:endParaRPr>
          </a:p>
        </p:txBody>
      </p:sp>
      <p:sp>
        <p:nvSpPr>
          <p:cNvPr id="8" name="Text Box 7"/>
          <p:cNvSpPr txBox="1"/>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altLang="en-US" sz="1400" dirty="0">
                <a:ea typeface="SimSun" panose="02010600030101010101" pitchFamily="2" charset="-122"/>
                <a:sym typeface="+mn-ea"/>
              </a:rPr>
              <a:t>metiallic </a:t>
            </a:r>
            <a:r>
              <a:rPr lang="en-US" sz="1400" dirty="0">
                <a:ea typeface="SimSun" panose="02010600030101010101" pitchFamily="2" charset="-122"/>
                <a:sym typeface="+mn-ea"/>
              </a:rPr>
              <a:t>regime: </a:t>
            </a:r>
            <a:r>
              <a:rPr lang="en-US" altLang="zh-CN" sz="1400" dirty="0">
                <a:ea typeface="SimSun" panose="02010600030101010101" pitchFamily="2" charset="-122"/>
                <a:sym typeface="+mn-ea"/>
              </a:rPr>
              <a:t>P(G)</a:t>
            </a:r>
            <a:r>
              <a:rPr lang="zh-CN" altLang="en-US" sz="1400" dirty="0">
                <a:ea typeface="SimSun" panose="02010600030101010101" pitchFamily="2" charset="-122"/>
                <a:sym typeface="+mn-ea"/>
              </a:rPr>
              <a:t>是高斯分布</a:t>
            </a:r>
            <a:endParaRPr lang="zh-CN" altLang="en-US" sz="1400" dirty="0">
              <a:ea typeface="SimSun" panose="02010600030101010101" pitchFamily="2" charset="-122"/>
              <a:sym typeface="+mn-ea"/>
            </a:endParaRPr>
          </a:p>
          <a:p>
            <a:pPr marL="285750" indent="-285750">
              <a:lnSpc>
                <a:spcPct val="100000"/>
              </a:lnSpc>
              <a:buFont typeface="Arial" panose="020B0604020202020204" pitchFamily="34" charset="0"/>
              <a:buChar char="•"/>
            </a:pPr>
            <a:r>
              <a:rPr lang="en-US" sz="1400" dirty="0">
                <a:ea typeface="SimSun" panose="02010600030101010101" pitchFamily="2" charset="-122"/>
                <a:sym typeface="+mn-ea"/>
              </a:rPr>
              <a:t>Localized regime: </a:t>
            </a:r>
            <a:r>
              <a:rPr lang="zh-CN" altLang="en-US" sz="1400" dirty="0">
                <a:ea typeface="SimSun" panose="02010600030101010101" pitchFamily="2" charset="-122"/>
                <a:sym typeface="+mn-ea"/>
              </a:rPr>
              <a:t>涨落与平均值相当，</a:t>
            </a:r>
            <a:r>
              <a:rPr lang="en-US" altLang="zh-CN" sz="1400" dirty="0">
                <a:ea typeface="SimSun" panose="02010600030101010101" pitchFamily="2" charset="-122"/>
                <a:sym typeface="+mn-ea"/>
              </a:rPr>
              <a:t>P(G)</a:t>
            </a:r>
            <a:r>
              <a:rPr lang="zh-CN" altLang="en-US" sz="1400" dirty="0">
                <a:ea typeface="SimSun" panose="02010600030101010101" pitchFamily="2" charset="-122"/>
                <a:sym typeface="+mn-ea"/>
              </a:rPr>
              <a:t>是</a:t>
            </a:r>
            <a:r>
              <a:rPr lang="en-US" altLang="zh-CN" sz="1400" dirty="0">
                <a:ea typeface="SimSun" panose="02010600030101010101" pitchFamily="2" charset="-122"/>
                <a:sym typeface="+mn-ea"/>
              </a:rPr>
              <a:t>log-normal</a:t>
            </a:r>
            <a:r>
              <a:rPr lang="zh-CN" altLang="en-US" sz="1400" dirty="0">
                <a:ea typeface="SimSun" panose="02010600030101010101" pitchFamily="2" charset="-122"/>
                <a:sym typeface="+mn-ea"/>
              </a:rPr>
              <a:t>分布（即</a:t>
            </a:r>
            <a:r>
              <a:rPr lang="en-US" altLang="zh-CN" sz="1400" dirty="0">
                <a:ea typeface="SimSun" panose="02010600030101010101" pitchFamily="2" charset="-122"/>
                <a:sym typeface="+mn-ea"/>
              </a:rPr>
              <a:t>P(lnG)</a:t>
            </a:r>
            <a:r>
              <a:rPr lang="zh-CN" altLang="en-US" sz="1400" dirty="0">
                <a:ea typeface="SimSun" panose="02010600030101010101" pitchFamily="2" charset="-122"/>
                <a:sym typeface="+mn-ea"/>
              </a:rPr>
              <a:t>是高斯分布）。</a:t>
            </a:r>
            <a:endParaRPr lang="zh-CN" altLang="en-US" sz="1400" dirty="0">
              <a:ea typeface="SimSun" panose="02010600030101010101" pitchFamily="2" charset="-122"/>
            </a:endParaRPr>
          </a:p>
        </p:txBody>
      </p:sp>
      <p:sp>
        <p:nvSpPr>
          <p:cNvPr id="12" name="Text Box 11"/>
          <p:cNvSpPr txBox="1"/>
          <p:nvPr/>
        </p:nvSpPr>
        <p:spPr>
          <a:xfrm>
            <a:off x="4196080" y="479425"/>
            <a:ext cx="3351530"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1"/>
          <p:nvPr/>
        </p:nvSpPr>
        <p:spPr>
          <a:xfrm>
            <a:off x="2013102" y="1320366"/>
            <a:ext cx="3230880" cy="460375"/>
          </a:xfrm>
          <a:prstGeom prst="rect">
            <a:avLst/>
          </a:prstGeom>
          <a:noFill/>
        </p:spPr>
        <p:txBody>
          <a:bodyPr wrap="none" rtlCol="0">
            <a:spAutoFit/>
          </a:bodyPr>
          <a:p>
            <a:r>
              <a:rPr lang="zh-CN" sz="2400" dirty="0">
                <a:latin typeface="+mj-lt"/>
                <a:ea typeface="SimSun" panose="02010600030101010101" pitchFamily="2" charset="-122"/>
              </a:rPr>
              <a:t>单参数标度假设的违背</a:t>
            </a:r>
            <a:endParaRPr lang="zh-CN" sz="2400" dirty="0">
              <a:latin typeface="+mj-lt"/>
              <a:ea typeface="SimSun" panose="02010600030101010101" pitchFamily="2" charset="-122"/>
            </a:endParaRPr>
          </a:p>
        </p:txBody>
      </p:sp>
      <p:sp>
        <p:nvSpPr>
          <p:cNvPr id="4" name="Text Box 3"/>
          <p:cNvSpPr txBox="1"/>
          <p:nvPr/>
        </p:nvSpPr>
        <p:spPr>
          <a:xfrm>
            <a:off x="4893945" y="1626235"/>
            <a:ext cx="258381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SimSun" panose="02010600030101010101" pitchFamily="2" charset="-122"/>
            </a:endParaRPr>
          </a:p>
        </p:txBody>
      </p:sp>
      <p:sp>
        <p:nvSpPr>
          <p:cNvPr id="5" name="Text Box 4"/>
          <p:cNvSpPr txBox="1"/>
          <p:nvPr/>
        </p:nvSpPr>
        <p:spPr>
          <a:xfrm>
            <a:off x="217805" y="1901825"/>
            <a:ext cx="7126605" cy="1168400"/>
          </a:xfrm>
          <a:prstGeom prst="rect">
            <a:avLst/>
          </a:prstGeom>
          <a:noFill/>
        </p:spPr>
        <p:txBody>
          <a:bodyPr wrap="square" rtlCol="0">
            <a:spAutoFit/>
          </a:bodyPr>
          <a:p>
            <a:pPr marL="285750" indent="-285750">
              <a:lnSpc>
                <a:spcPct val="100000"/>
              </a:lnSpc>
              <a:buFont typeface="Arial" panose="020B0604020202020204" pitchFamily="34" charset="0"/>
              <a:buChar char="•"/>
            </a:pPr>
            <a:r>
              <a:rPr lang="zh-CN" altLang="en-US" sz="1400" dirty="0">
                <a:ea typeface="SimSun" panose="02010600030101010101" pitchFamily="2" charset="-122"/>
                <a:sym typeface="+mn-ea"/>
              </a:rPr>
              <a:t>偏离高斯分布时有两种成份：</a:t>
            </a:r>
            <a:r>
              <a:rPr lang="en-US" altLang="zh-CN" sz="1400" dirty="0">
                <a:ea typeface="SimSun" panose="02010600030101010101" pitchFamily="2" charset="-122"/>
                <a:sym typeface="+mn-ea"/>
              </a:rPr>
              <a:t>1. </a:t>
            </a:r>
            <a:r>
              <a:rPr lang="zh-CN" altLang="en-US" sz="1400" dirty="0">
                <a:ea typeface="SimSun" panose="02010600030101010101" pitchFamily="2" charset="-122"/>
                <a:sym typeface="+mn-ea"/>
              </a:rPr>
              <a:t>最大值附近的偏离</a:t>
            </a:r>
            <a:r>
              <a:rPr lang="en-US" altLang="zh-CN" sz="1400" dirty="0">
                <a:ea typeface="SimSun" panose="02010600030101010101" pitchFamily="2" charset="-122"/>
                <a:sym typeface="+mn-ea"/>
              </a:rPr>
              <a:t> 2. </a:t>
            </a:r>
            <a:r>
              <a:rPr lang="zh-CN" altLang="en-US" sz="1400" dirty="0">
                <a:ea typeface="SimSun" panose="02010600030101010101" pitchFamily="2" charset="-122"/>
                <a:sym typeface="+mn-ea"/>
              </a:rPr>
              <a:t>尾部的偏离</a:t>
            </a:r>
            <a:endParaRPr lang="zh-CN" altLang="en-US" sz="1400" dirty="0">
              <a:ea typeface="SimSun" panose="02010600030101010101" pitchFamily="2" charset="-122"/>
              <a:sym typeface="+mn-ea"/>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尾部行为由高阶</a:t>
            </a:r>
            <a:r>
              <a:rPr lang="en-US" altLang="zh-CN" sz="1400" dirty="0">
                <a:ea typeface="SimSun" panose="02010600030101010101" pitchFamily="2" charset="-122"/>
              </a:rPr>
              <a:t>cumulant</a:t>
            </a:r>
            <a:r>
              <a:rPr lang="zh-CN" altLang="en-US" sz="1400" dirty="0">
                <a:ea typeface="SimSun" panose="02010600030101010101" pitchFamily="2" charset="-122"/>
              </a:rPr>
              <a:t>控制</a:t>
            </a:r>
            <a:endParaRPr lang="zh-CN" altLang="en-US" sz="1400" dirty="0">
              <a:ea typeface="SimSun" panose="02010600030101010101" pitchFamily="2" charset="-122"/>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最大值附近行为由</a:t>
            </a:r>
            <a:r>
              <a:rPr lang="en-US" altLang="zh-CN" sz="1400" dirty="0">
                <a:ea typeface="SimSun" panose="02010600030101010101" pitchFamily="2" charset="-122"/>
              </a:rPr>
              <a:t>3</a:t>
            </a:r>
            <a:r>
              <a:rPr lang="zh-CN" altLang="en-US" sz="1400" dirty="0">
                <a:ea typeface="SimSun" panose="02010600030101010101" pitchFamily="2" charset="-122"/>
              </a:rPr>
              <a:t>、</a:t>
            </a:r>
            <a:r>
              <a:rPr lang="en-US" altLang="zh-CN" sz="1400" dirty="0">
                <a:ea typeface="SimSun" panose="02010600030101010101" pitchFamily="2" charset="-122"/>
              </a:rPr>
              <a:t>4</a:t>
            </a:r>
            <a:r>
              <a:rPr lang="zh-CN" altLang="en-US" sz="1400" dirty="0">
                <a:ea typeface="SimSun" panose="02010600030101010101" pitchFamily="2" charset="-122"/>
              </a:rPr>
              <a:t>阶</a:t>
            </a:r>
            <a:r>
              <a:rPr lang="en-US" altLang="zh-CN" sz="1400" dirty="0">
                <a:ea typeface="SimSun" panose="02010600030101010101" pitchFamily="2" charset="-122"/>
              </a:rPr>
              <a:t>cumulant</a:t>
            </a:r>
            <a:r>
              <a:rPr lang="zh-CN" altLang="en-US" sz="1400" dirty="0">
                <a:ea typeface="SimSun" panose="02010600030101010101" pitchFamily="2" charset="-122"/>
              </a:rPr>
              <a:t>控制</a:t>
            </a:r>
            <a:endParaRPr lang="zh-CN" altLang="en-US" sz="1400" dirty="0">
              <a:ea typeface="SimSun" panose="02010600030101010101" pitchFamily="2" charset="-122"/>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金属区内明显偏离高斯分布时，说明不能被单参数标度</a:t>
            </a:r>
            <a:endParaRPr lang="zh-CN" altLang="en-US" sz="1400" dirty="0">
              <a:ea typeface="SimSun" panose="02010600030101010101" pitchFamily="2" charset="-122"/>
            </a:endParaRPr>
          </a:p>
          <a:p>
            <a:pPr marL="285750" indent="-285750">
              <a:lnSpc>
                <a:spcPct val="100000"/>
              </a:lnSpc>
              <a:buFont typeface="Arial" panose="020B0604020202020204" pitchFamily="34" charset="0"/>
              <a:buChar char="•"/>
            </a:pPr>
            <a:r>
              <a:rPr lang="zh-CN" altLang="en-US" sz="1400" dirty="0">
                <a:ea typeface="SimSun" panose="02010600030101010101" pitchFamily="2" charset="-122"/>
              </a:rPr>
              <a:t>单参数标度会导致高斯分布</a:t>
            </a:r>
            <a:endParaRPr lang="zh-CN" altLang="en-US" sz="1400" dirty="0">
              <a:ea typeface="SimSu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787525" y="41275"/>
            <a:ext cx="3800475" cy="396875"/>
          </a:xfrm>
          <a:prstGeom prst="rect">
            <a:avLst/>
          </a:prstGeom>
          <a:noFill/>
        </p:spPr>
        <p:txBody>
          <a:bodyPr wrap="square" rtlCol="0" anchor="t">
            <a:spAutoFit/>
          </a:bodyPr>
          <a:p>
            <a:pPr algn="l"/>
            <a:r>
              <a:rPr lang="zh-CN" sz="1985" b="1" dirty="0">
                <a:latin typeface="Times New Roman" panose="02020603050405020304"/>
                <a:ea typeface="SimSun" panose="02010600030101010101" pitchFamily="2" charset="-122"/>
                <a:cs typeface="Times New Roman" panose="02020603050405020304"/>
                <a:sym typeface="+mn-ea"/>
              </a:rPr>
              <a:t>由磁畴壁运动导致的普适电动力</a:t>
            </a:r>
            <a:endParaRPr lang="zh-CN" sz="990" b="1" dirty="0">
              <a:latin typeface="Times New Roman" panose="02020603050405020304"/>
              <a:ea typeface="SimSun" panose="02010600030101010101" pitchFamily="2" charset="-122"/>
              <a:cs typeface="Times New Roman" panose="02020603050405020304"/>
              <a:sym typeface="+mn-ea"/>
            </a:endParaRPr>
          </a:p>
        </p:txBody>
      </p:sp>
      <p:sp>
        <p:nvSpPr>
          <p:cNvPr id="13" name="Text Box 8"/>
          <p:cNvSpPr txBox="1"/>
          <p:nvPr/>
        </p:nvSpPr>
        <p:spPr>
          <a:xfrm>
            <a:off x="268343" y="3755431"/>
            <a:ext cx="6724852" cy="295910"/>
          </a:xfrm>
          <a:prstGeom prst="rect">
            <a:avLst/>
          </a:prstGeom>
          <a:noFill/>
        </p:spPr>
        <p:txBody>
          <a:bodyPr wrap="square" rtlCol="0">
            <a:spAutoFit/>
          </a:bodyPr>
          <a:p>
            <a:pPr marL="285750" indent="-285750" algn="l">
              <a:buFont typeface="Arial" panose="020B0604020202020204" pitchFamily="34" charset="0"/>
              <a:buChar char="•"/>
            </a:pPr>
            <a:r>
              <a:rPr lang="zh-CN" altLang="en-US" sz="1325" dirty="0">
                <a:solidFill>
                  <a:schemeClr val="tx1"/>
                </a:solidFill>
                <a:ea typeface="SimSun" panose="02010600030101010101" pitchFamily="2" charset="-122"/>
              </a:rPr>
              <a:t>电动力只普适地依赖于磁畴壁的转变频率，并与磁畴壁的拓扑性质密切相关</a:t>
            </a:r>
            <a:endParaRPr lang="zh-CN" altLang="en-US" sz="1325" dirty="0">
              <a:solidFill>
                <a:schemeClr val="tx1"/>
              </a:solidFill>
              <a:ea typeface="SimSun" panose="02010600030101010101" pitchFamily="2" charset="-122"/>
            </a:endParaRPr>
          </a:p>
        </p:txBody>
      </p:sp>
      <p:pic>
        <p:nvPicPr>
          <p:cNvPr id="2" name="Picture 1" descr="/home/ligy/Pictures/1.png1"/>
          <p:cNvPicPr>
            <a:picLocks noChangeAspect="1"/>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15162" y="16711"/>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1"/>
          </p:cNvPicPr>
          <p:nvPr/>
        </p:nvPicPr>
        <p:blipFill>
          <a:blip r:embed="rId1"/>
          <a:stretch>
            <a:fillRect/>
          </a:stretch>
        </p:blipFill>
        <p:spPr>
          <a:xfrm>
            <a:off x="501650" y="2687320"/>
            <a:ext cx="1889125" cy="1539875"/>
          </a:xfrm>
          <a:prstGeom prst="rect">
            <a:avLst/>
          </a:prstGeom>
        </p:spPr>
      </p:pic>
      <p:sp>
        <p:nvSpPr>
          <p:cNvPr id="6" name="Text Box 5"/>
          <p:cNvSpPr txBox="1"/>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1"/>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1"/>
          <p:nvPr/>
        </p:nvSpPr>
        <p:spPr>
          <a:xfrm>
            <a:off x="361950" y="4819650"/>
            <a:ext cx="6253480" cy="521970"/>
          </a:xfrm>
          <a:prstGeom prst="rect">
            <a:avLst/>
          </a:prstGeom>
          <a:noFill/>
        </p:spPr>
        <p:txBody>
          <a:bodyPr wrap="square" rtlCol="0">
            <a:spAutoFit/>
          </a:bodyPr>
          <a:lstStyle/>
          <a:p>
            <a:pPr marL="285750" indent="-285750">
              <a:buFont typeface="Arial" panose="020B0604020202020204" pitchFamily="34" charset="0"/>
              <a:buChar char="•"/>
            </a:pPr>
            <a:r>
              <a:rPr lang="en-US" altLang="en-US" sz="1400" dirty="0"/>
              <a:t>从diffusive到localized区，电导分布有普适函数</a:t>
            </a:r>
            <a:endParaRPr lang="en-US" altLang="en-US" sz="1400" dirty="0"/>
          </a:p>
          <a:p>
            <a:pPr marL="285750" indent="-285750">
              <a:buFont typeface="Arial" panose="020B0604020202020204" pitchFamily="34" charset="0"/>
              <a:buChar char="•"/>
            </a:pPr>
            <a:r>
              <a:rPr lang="en-US" altLang="en-US" sz="1400" dirty="0"/>
              <a:t>固定&lt;G&gt;，不同参数的P(G)分布相同。</a:t>
            </a:r>
            <a:endParaRPr lang="en-US" altLang="en-US" sz="1400" dirty="0"/>
          </a:p>
        </p:txBody>
      </p:sp>
      <p:sp>
        <p:nvSpPr>
          <p:cNvPr id="10" name="Text Box 9"/>
          <p:cNvSpPr txBox="1"/>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1"/>
          <p:nvPr/>
        </p:nvSpPr>
        <p:spPr>
          <a:xfrm>
            <a:off x="5175250" y="466725"/>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1"/>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1"/>
          </p:cNvPicPr>
          <p:nvPr/>
        </p:nvPicPr>
        <p:blipFill>
          <a:blip r:embed="rId3"/>
          <a:stretch>
            <a:fillRect/>
          </a:stretch>
        </p:blipFill>
        <p:spPr>
          <a:xfrm>
            <a:off x="2706370" y="2636520"/>
            <a:ext cx="2350135" cy="1853565"/>
          </a:xfrm>
          <a:prstGeom prst="rect">
            <a:avLst/>
          </a:prstGeom>
        </p:spPr>
      </p:pic>
      <p:sp>
        <p:nvSpPr>
          <p:cNvPr id="15" name="Text Box 14"/>
          <p:cNvSpPr txBox="1"/>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1"/>
          </p:cNvPicPr>
          <p:nvPr/>
        </p:nvPicPr>
        <p:blipFill>
          <a:blip r:embed="rId4"/>
          <a:stretch>
            <a:fillRect/>
          </a:stretch>
        </p:blipFill>
        <p:spPr>
          <a:xfrm>
            <a:off x="5175250" y="2689860"/>
            <a:ext cx="2244090" cy="1747520"/>
          </a:xfrm>
          <a:prstGeom prst="rect">
            <a:avLst/>
          </a:prstGeom>
        </p:spPr>
      </p:pic>
      <p:sp>
        <p:nvSpPr>
          <p:cNvPr id="17" name="Text Box 16"/>
          <p:cNvSpPr txBox="1"/>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1"/>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panose="02020603050405020304"/>
                <a:cs typeface="Times New Roman" panose="02020603050405020304"/>
                <a:sym typeface="+mn-ea"/>
              </a:rPr>
              <a:t>二维</a:t>
            </a:r>
            <a:r>
              <a:rPr lang="en-US" altLang="zh-CN" sz="1985" b="1" dirty="0">
                <a:latin typeface="Times New Roman" panose="02020603050405020304"/>
                <a:cs typeface="Times New Roman" panose="02020603050405020304"/>
                <a:sym typeface="+mn-ea"/>
              </a:rPr>
              <a:t>skyrmion</a:t>
            </a:r>
            <a:r>
              <a:rPr lang="zh-CN" altLang="en-US" sz="1985" b="1" dirty="0">
                <a:latin typeface="Times New Roman" panose="02020603050405020304"/>
                <a:cs typeface="Times New Roman" panose="02020603050405020304"/>
                <a:sym typeface="+mn-ea"/>
              </a:rPr>
              <a:t>晶格的实空间观测</a:t>
            </a:r>
            <a:r>
              <a:rPr lang="en-US" altLang="zh-CN" sz="1985" b="1" dirty="0">
                <a:latin typeface="Times New Roman" panose="02020603050405020304"/>
                <a:cs typeface="Times New Roman" panose="02020603050405020304"/>
                <a:sym typeface="+mn-ea"/>
              </a:rPr>
              <a:t> </a:t>
            </a:r>
            <a:r>
              <a:rPr lang="zh-CN" altLang="en-US" sz="950">
                <a:ea typeface="SimSun" panose="02010600030101010101" pitchFamily="2" charset="-122"/>
                <a:sym typeface="+mn-ea"/>
              </a:rPr>
              <a:t>Nature (London) 465, 901 (2010)</a:t>
            </a:r>
            <a:endParaRPr lang="zh-CN" altLang="en-US" sz="950" b="1" dirty="0">
              <a:latin typeface="Times New Roman" panose="02020603050405020304"/>
              <a:ea typeface="SimSun" panose="02010600030101010101" pitchFamily="2" charset="-122"/>
              <a:cs typeface="Times New Roman" panose="02020603050405020304"/>
              <a:sym typeface="+mn-ea"/>
            </a:endParaRPr>
          </a:p>
        </p:txBody>
      </p:sp>
      <p:sp>
        <p:nvSpPr>
          <p:cNvPr id="13" name="Text Box 8"/>
          <p:cNvSpPr txBox="1"/>
          <p:nvPr/>
        </p:nvSpPr>
        <p:spPr>
          <a:xfrm>
            <a:off x="438523" y="521376"/>
            <a:ext cx="6724852" cy="131826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B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B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B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1"/>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1">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1"/>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4629150" y="4674235"/>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1" flipV="1">
            <a:off x="5213985" y="4515485"/>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785485" y="44913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1">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1"/>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1"/>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1"/>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1"/>
          </p:cNvPicPr>
          <p:nvPr/>
        </p:nvPicPr>
        <p:blipFill>
          <a:blip r:embed="rId4"/>
          <a:stretch>
            <a:fillRect/>
          </a:stretch>
        </p:blipFill>
        <p:spPr>
          <a:xfrm>
            <a:off x="4457611" y="4884221"/>
            <a:ext cx="2236717" cy="480422"/>
          </a:xfrm>
          <a:prstGeom prst="rect">
            <a:avLst/>
          </a:prstGeom>
        </p:spPr>
      </p:pic>
      <p:sp>
        <p:nvSpPr>
          <p:cNvPr id="2" name="Text Box 1"/>
          <p:cNvSpPr txBox="1"/>
          <p:nvPr/>
        </p:nvSpPr>
        <p:spPr>
          <a:xfrm>
            <a:off x="4457700" y="5365115"/>
            <a:ext cx="1249680" cy="306705"/>
          </a:xfrm>
          <a:prstGeom prst="rect">
            <a:avLst/>
          </a:prstGeom>
          <a:noFill/>
        </p:spPr>
        <p:txBody>
          <a:bodyPr wrap="none" rtlCol="0">
            <a:spAutoFit/>
          </a:bodyPr>
          <a:p>
            <a:r>
              <a:rPr lang="zh-CN" altLang="en-US" sz="1400">
                <a:ea typeface="SimSun" panose="02010600030101010101" pitchFamily="2" charset="-122"/>
              </a:rPr>
              <a:t>铁磁交换耦合</a:t>
            </a:r>
            <a:endParaRPr lang="zh-CN" altLang="en-US" sz="1400">
              <a:ea typeface="SimSun" panose="02010600030101010101" pitchFamily="2" charset="-122"/>
            </a:endParaRPr>
          </a:p>
        </p:txBody>
      </p:sp>
      <p:sp>
        <p:nvSpPr>
          <p:cNvPr id="3" name="Text Box 2"/>
          <p:cNvSpPr txBox="1"/>
          <p:nvPr/>
        </p:nvSpPr>
        <p:spPr>
          <a:xfrm>
            <a:off x="5971540" y="5365115"/>
            <a:ext cx="528320" cy="306705"/>
          </a:xfrm>
          <a:prstGeom prst="rect">
            <a:avLst/>
          </a:prstGeom>
          <a:noFill/>
        </p:spPr>
        <p:txBody>
          <a:bodyPr wrap="none" rtlCol="0">
            <a:spAutoFit/>
          </a:bodyPr>
          <a:p>
            <a:r>
              <a:rPr lang="en-US" altLang="zh-CN" sz="1400">
                <a:ea typeface="SimSun" panose="02010600030101010101" pitchFamily="2" charset="-122"/>
              </a:rPr>
              <a:t>DMI</a:t>
            </a:r>
            <a:endParaRPr lang="en-US" altLang="zh-CN" sz="1400">
              <a:ea typeface="SimSun" panose="02010600030101010101" pitchFamily="2" charset="-122"/>
            </a:endParaRPr>
          </a:p>
        </p:txBody>
      </p:sp>
      <p:cxnSp>
        <p:nvCxnSpPr>
          <p:cNvPr id="4" name="Straight Arrow Connector 3"/>
          <p:cNvCxnSpPr/>
          <p:nvPr/>
        </p:nvCxnSpPr>
        <p:spPr>
          <a:xfrm flipH="1" flipV="1">
            <a:off x="6000115" y="5219700"/>
            <a:ext cx="93980" cy="21399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5374005" y="5202555"/>
            <a:ext cx="80645" cy="23114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6302" y="129106"/>
            <a:ext cx="5313680" cy="460375"/>
          </a:xfrm>
          <a:prstGeom prst="rect">
            <a:avLst/>
          </a:prstGeom>
          <a:noFill/>
        </p:spPr>
        <p:txBody>
          <a:bodyPr wrap="none" rtlCol="0">
            <a:spAutoFit/>
          </a:bodyPr>
          <a:p>
            <a:r>
              <a:rPr lang="en-US" altLang="en-US" sz="2400" dirty="0">
                <a:latin typeface="+mj-lt"/>
                <a:ea typeface="SimSun" panose="02010600030101010101" pitchFamily="2" charset="-122"/>
              </a:rPr>
              <a:t>用自旋力矩、场或温度梯度来旋转SkX</a:t>
            </a:r>
            <a:endParaRPr lang="en-US" altLang="en-US" sz="2400" dirty="0">
              <a:latin typeface="+mj-lt"/>
              <a:ea typeface="SimSun" panose="02010600030101010101" pitchFamily="2" charset="-122"/>
            </a:endParaRPr>
          </a:p>
        </p:txBody>
      </p:sp>
      <p:sp>
        <p:nvSpPr>
          <p:cNvPr id="4" name="Text Box 3"/>
          <p:cNvSpPr txBox="1"/>
          <p:nvPr/>
        </p:nvSpPr>
        <p:spPr>
          <a:xfrm>
            <a:off x="175260" y="744855"/>
            <a:ext cx="6691630" cy="73723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在普通磁体中，电流只与磁畴处的自旋结构耦合，但SkX中允许块体内的耦合</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本文：发展了一个理论，以利用平动和转动来研究电流与移动的磁结构间的作用</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动机：近期中子散射实验发现电流可以改变SkX的指向</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1"/>
          <p:nvPr/>
        </p:nvSpPr>
        <p:spPr>
          <a:xfrm>
            <a:off x="172720" y="1664970"/>
            <a:ext cx="4134485" cy="30670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用Thiele的方法，将LLG方程投影到平动模式上</a:t>
            </a:r>
            <a:endParaRPr lang="en-US" altLang="en-US" sz="1400" dirty="0">
              <a:solidFill>
                <a:schemeClr val="tx1"/>
              </a:solidFill>
              <a:latin typeface="+mj-lt"/>
              <a:ea typeface="SimSun" panose="02010600030101010101" pitchFamily="2" charset="-122"/>
            </a:endParaRPr>
          </a:p>
        </p:txBody>
      </p:sp>
      <p:pic>
        <p:nvPicPr>
          <p:cNvPr id="6" name="Picture 5" descr="1"/>
          <p:cNvPicPr>
            <a:picLocks noChangeAspect="1"/>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1">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97155" y="2633345"/>
            <a:ext cx="2150745" cy="737235"/>
          </a:xfrm>
          <a:prstGeom prst="rect">
            <a:avLst/>
          </a:prstGeom>
          <a:noFill/>
        </p:spPr>
        <p:txBody>
          <a:bodyPr wrap="square" rtlCol="0" anchor="t">
            <a:spAutoFit/>
          </a:bodyPr>
          <a:p>
            <a:r>
              <a:rPr lang="en-US" altLang="en-US" sz="1400" dirty="0">
                <a:latin typeface="+mj-lt"/>
                <a:ea typeface="SimSun" panose="02010600030101010101" pitchFamily="2" charset="-122"/>
                <a:sym typeface="+mn-ea"/>
              </a:rPr>
              <a:t>Magnus力是emergent洛伦兹力的反作用力</a:t>
            </a:r>
            <a:r>
              <a:rPr lang="zh-CN" altLang="en-US" sz="1400" dirty="0">
                <a:latin typeface="+mj-lt"/>
                <a:ea typeface="SimSun" panose="02010600030101010101" pitchFamily="2" charset="-122"/>
                <a:sym typeface="+mn-ea"/>
              </a:rPr>
              <a:t>，导致</a:t>
            </a:r>
            <a:r>
              <a:rPr lang="en-US" altLang="zh-CN" sz="1400" dirty="0">
                <a:latin typeface="+mj-lt"/>
                <a:ea typeface="SimSun" panose="02010600030101010101" pitchFamily="2" charset="-122"/>
                <a:sym typeface="+mn-ea"/>
              </a:rPr>
              <a:t>sk Hall</a:t>
            </a:r>
            <a:r>
              <a:rPr lang="zh-CN" altLang="en-US" sz="1400" dirty="0">
                <a:latin typeface="+mj-lt"/>
                <a:ea typeface="SimSun" panose="02010600030101010101" pitchFamily="2" charset="-122"/>
                <a:sym typeface="+mn-ea"/>
              </a:rPr>
              <a:t>效应</a:t>
            </a:r>
            <a:endParaRPr lang="zh-CN" altLang="en-US" sz="1400" dirty="0">
              <a:latin typeface="+mj-lt"/>
              <a:ea typeface="SimSun" panose="02010600030101010101"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1"/>
          <p:nvPr/>
        </p:nvSpPr>
        <p:spPr>
          <a:xfrm>
            <a:off x="172720" y="3904615"/>
            <a:ext cx="4521835" cy="138366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Thiele方程推导：</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1. 假设sk是刚体m0</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2. m0的时间导数得到sk速度</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3. LLG方程两边左叉乘m</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4. 方程两边点乘partial m/partial j，再对sk空间积分</a:t>
            </a:r>
            <a:endParaRPr lang="en-US" altLang="en-US" sz="1400" dirty="0">
              <a:solidFill>
                <a:schemeClr val="tx1"/>
              </a:solidFill>
              <a:latin typeface="+mj-lt"/>
              <a:ea typeface="SimSun" panose="02010600030101010101" pitchFamily="2" charset="-122"/>
            </a:endParaRPr>
          </a:p>
          <a:p>
            <a:pPr lvl="1" indent="0" algn="l">
              <a:buNone/>
            </a:pPr>
            <a:r>
              <a:rPr lang="en-US" altLang="en-US" sz="1400" dirty="0">
                <a:solidFill>
                  <a:schemeClr val="tx1"/>
                </a:solidFill>
                <a:latin typeface="+mj-lt"/>
                <a:ea typeface="SimSun" panose="02010600030101010101" pitchFamily="2" charset="-122"/>
              </a:rPr>
              <a:t>5. 收缩成两个量G和D</a:t>
            </a:r>
            <a:endParaRPr lang="en-US" altLang="en-US" sz="1400" dirty="0">
              <a:solidFill>
                <a:schemeClr val="tx1"/>
              </a:solidFill>
              <a:latin typeface="+mj-lt"/>
              <a:ea typeface="SimSun"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20012" y="38301"/>
            <a:ext cx="4721225" cy="460375"/>
          </a:xfrm>
          <a:prstGeom prst="rect">
            <a:avLst/>
          </a:prstGeom>
          <a:noFill/>
        </p:spPr>
        <p:txBody>
          <a:bodyPr wrap="none" rtlCol="0">
            <a:spAutoFit/>
          </a:bodyPr>
          <a:p>
            <a:r>
              <a:rPr lang="en-US" sz="2400" dirty="0">
                <a:latin typeface="+mj-lt"/>
                <a:ea typeface="SimSun" panose="02010600030101010101" pitchFamily="2" charset="-122"/>
              </a:rPr>
              <a:t>sk</a:t>
            </a:r>
            <a:r>
              <a:rPr lang="zh-CN" altLang="en-US" sz="2400" dirty="0">
                <a:latin typeface="+mj-lt"/>
                <a:ea typeface="SimSun" panose="02010600030101010101" pitchFamily="2" charset="-122"/>
              </a:rPr>
              <a:t>晶格中的自旋波模式和剧烈激发</a:t>
            </a:r>
            <a:endParaRPr lang="zh-CN" altLang="en-US" sz="2400" dirty="0">
              <a:latin typeface="+mj-lt"/>
              <a:ea typeface="SimSun" panose="02010600030101010101" pitchFamily="2" charset="-122"/>
            </a:endParaRPr>
          </a:p>
        </p:txBody>
      </p:sp>
      <p:sp>
        <p:nvSpPr>
          <p:cNvPr id="4" name="Text Box 3"/>
          <p:cNvSpPr txBox="1"/>
          <p:nvPr/>
        </p:nvSpPr>
        <p:spPr>
          <a:xfrm>
            <a:off x="15875" y="681355"/>
            <a:ext cx="6146800" cy="1168400"/>
          </a:xfrm>
          <a:prstGeom prst="rect">
            <a:avLst/>
          </a:prstGeom>
          <a:noFill/>
        </p:spPr>
        <p:txBody>
          <a:bodyPr wrap="none" rtlCol="0">
            <a:spAutoFit/>
          </a:bodyPr>
          <a:p>
            <a:pPr marL="285750" indent="-285750" algn="l">
              <a:buFont typeface="Arial" panose="020B0604020202020204" pitchFamily="34" charset="0"/>
              <a:buChar char="•"/>
            </a:pPr>
            <a:r>
              <a:rPr lang="zh-CN" sz="1400">
                <a:ea typeface="SimSun" panose="02010600030101010101" pitchFamily="2" charset="-122"/>
              </a:rPr>
              <a:t>本文研究绝缘磁体中</a:t>
            </a:r>
            <a:r>
              <a:rPr lang="en-US" altLang="zh-CN" sz="1400">
                <a:ea typeface="SimSun" panose="02010600030101010101" pitchFamily="2" charset="-122"/>
              </a:rPr>
              <a:t>sk</a:t>
            </a:r>
            <a:r>
              <a:rPr lang="zh-CN" altLang="en-US" sz="1400">
                <a:ea typeface="SimSun" panose="02010600030101010101" pitchFamily="2" charset="-122"/>
              </a:rPr>
              <a:t>晶格相的自旋波模式和激发</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方法：用</a:t>
            </a:r>
            <a:r>
              <a:rPr lang="en-US" altLang="zh-CN" sz="1400">
                <a:ea typeface="SimSun" panose="02010600030101010101" pitchFamily="2" charset="-122"/>
              </a:rPr>
              <a:t>LLG</a:t>
            </a:r>
            <a:r>
              <a:rPr lang="zh-CN" altLang="en-US" sz="1400">
                <a:ea typeface="SimSun" panose="02010600030101010101" pitchFamily="2" charset="-122"/>
              </a:rPr>
              <a:t>方程，加微波磁场，数值计算二维自旋模型</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发现：</a:t>
            </a:r>
            <a:r>
              <a:rPr lang="en-US" altLang="zh-CN" sz="1400">
                <a:ea typeface="SimSun" panose="02010600030101010101" pitchFamily="2" charset="-122"/>
              </a:rPr>
              <a:t>1. </a:t>
            </a:r>
            <a:r>
              <a:rPr lang="zh-CN" altLang="en-US" sz="1400">
                <a:ea typeface="SimSun" panose="02010600030101010101" pitchFamily="2" charset="-122"/>
              </a:rPr>
              <a:t>加</a:t>
            </a:r>
            <a:r>
              <a:rPr lang="zh-CN" altLang="en-US" sz="1400" b="1">
                <a:solidFill>
                  <a:srgbClr val="FF0000"/>
                </a:solidFill>
                <a:ea typeface="SimSun" panose="02010600030101010101" pitchFamily="2" charset="-122"/>
              </a:rPr>
              <a:t>面内</a:t>
            </a:r>
            <a:r>
              <a:rPr lang="en-US" altLang="zh-CN" sz="1400" b="1">
                <a:solidFill>
                  <a:srgbClr val="FF0000"/>
                </a:solidFill>
                <a:ea typeface="SimSun" panose="02010600030101010101" pitchFamily="2" charset="-122"/>
              </a:rPr>
              <a:t>ac</a:t>
            </a:r>
            <a:r>
              <a:rPr lang="zh-CN" altLang="en-US" sz="1400" b="1">
                <a:solidFill>
                  <a:srgbClr val="FF0000"/>
                </a:solidFill>
                <a:ea typeface="SimSun" panose="02010600030101010101" pitchFamily="2" charset="-122"/>
              </a:rPr>
              <a:t>磁场</a:t>
            </a:r>
            <a:r>
              <a:rPr lang="zh-CN" altLang="en-US" sz="1400">
                <a:ea typeface="SimSun" panose="02010600030101010101" pitchFamily="2" charset="-122"/>
              </a:rPr>
              <a:t>时，存在两个自旋波共振，</a:t>
            </a:r>
            <a:r>
              <a:rPr lang="zh-CN" altLang="en-US" sz="1400" b="1">
                <a:solidFill>
                  <a:srgbClr val="FF0000"/>
                </a:solidFill>
                <a:ea typeface="SimSun" panose="02010600030101010101" pitchFamily="2" charset="-122"/>
              </a:rPr>
              <a:t>自旋分量绕</a:t>
            </a:r>
            <a:r>
              <a:rPr lang="en-US" altLang="zh-CN" sz="1400" b="1">
                <a:solidFill>
                  <a:srgbClr val="FF0000"/>
                </a:solidFill>
                <a:ea typeface="SimSun" panose="02010600030101010101" pitchFamily="2" charset="-122"/>
              </a:rPr>
              <a:t>sk</a:t>
            </a:r>
            <a:r>
              <a:rPr lang="zh-CN" altLang="en-US" sz="1400" b="1">
                <a:solidFill>
                  <a:srgbClr val="FF0000"/>
                </a:solidFill>
                <a:ea typeface="SimSun" panose="02010600030101010101" pitchFamily="2" charset="-122"/>
              </a:rPr>
              <a:t>核心旋转</a:t>
            </a:r>
            <a:endParaRPr lang="zh-CN" altLang="en-US" sz="1400">
              <a:ea typeface="SimSun" panose="02010600030101010101" pitchFamily="2" charset="-122"/>
            </a:endParaRPr>
          </a:p>
          <a:p>
            <a:pPr lvl="1" indent="0" algn="l">
              <a:buNone/>
            </a:pPr>
            <a:r>
              <a:rPr lang="en-US" altLang="zh-CN" sz="1400">
                <a:ea typeface="SimSun" panose="02010600030101010101" pitchFamily="2" charset="-122"/>
              </a:rPr>
              <a:t>2. </a:t>
            </a:r>
            <a:r>
              <a:rPr lang="zh-CN" altLang="en-US" sz="1400">
                <a:ea typeface="SimSun" panose="02010600030101010101" pitchFamily="2" charset="-122"/>
              </a:rPr>
              <a:t>加</a:t>
            </a:r>
            <a:r>
              <a:rPr lang="zh-CN" altLang="en-US" sz="1400" b="1">
                <a:solidFill>
                  <a:srgbClr val="FF0000"/>
                </a:solidFill>
                <a:ea typeface="SimSun" panose="02010600030101010101" pitchFamily="2" charset="-122"/>
              </a:rPr>
              <a:t>垂直面的</a:t>
            </a:r>
            <a:r>
              <a:rPr lang="en-US" altLang="zh-CN" sz="1400" b="1">
                <a:solidFill>
                  <a:srgbClr val="FF0000"/>
                </a:solidFill>
                <a:ea typeface="SimSun" panose="02010600030101010101" pitchFamily="2" charset="-122"/>
              </a:rPr>
              <a:t>ac</a:t>
            </a:r>
            <a:r>
              <a:rPr lang="zh-CN" altLang="en-US" sz="1400" b="1">
                <a:solidFill>
                  <a:srgbClr val="FF0000"/>
                </a:solidFill>
                <a:ea typeface="SimSun" panose="02010600030101010101" pitchFamily="2" charset="-122"/>
              </a:rPr>
              <a:t>磁场</a:t>
            </a:r>
            <a:r>
              <a:rPr lang="zh-CN" altLang="en-US" sz="1400">
                <a:ea typeface="SimSun" panose="02010600030101010101" pitchFamily="2" charset="-122"/>
              </a:rPr>
              <a:t>时，存在一个</a:t>
            </a:r>
            <a:r>
              <a:rPr lang="en-US" altLang="zh-CN" sz="1400" b="1">
                <a:solidFill>
                  <a:srgbClr val="FF0000"/>
                </a:solidFill>
                <a:ea typeface="SimSun" panose="02010600030101010101" pitchFamily="2" charset="-122"/>
              </a:rPr>
              <a:t>breathing mode</a:t>
            </a:r>
            <a:endParaRPr lang="en-US" altLang="zh-CN" sz="1400">
              <a:ea typeface="SimSun" panose="02010600030101010101" pitchFamily="2" charset="-122"/>
            </a:endParaRPr>
          </a:p>
          <a:p>
            <a:pPr lvl="1" indent="0" algn="l">
              <a:buNone/>
            </a:pPr>
            <a:r>
              <a:rPr lang="en-US" altLang="zh-CN" sz="1400">
                <a:ea typeface="SimSun" panose="02010600030101010101" pitchFamily="2" charset="-122"/>
              </a:rPr>
              <a:t>3. </a:t>
            </a:r>
            <a:r>
              <a:rPr lang="zh-CN" altLang="en-US" sz="1400">
                <a:ea typeface="SimSun" panose="02010600030101010101" pitchFamily="2" charset="-122"/>
              </a:rPr>
              <a:t>激发这些模式会进一步导致</a:t>
            </a:r>
            <a:r>
              <a:rPr lang="en-US" altLang="zh-CN" sz="1400">
                <a:ea typeface="SimSun" panose="02010600030101010101" pitchFamily="2" charset="-122"/>
              </a:rPr>
              <a:t>sk</a:t>
            </a:r>
            <a:r>
              <a:rPr lang="zh-CN" altLang="en-US" sz="1400">
                <a:ea typeface="SimSun" panose="02010600030101010101" pitchFamily="2" charset="-122"/>
              </a:rPr>
              <a:t>晶格相的熔解</a:t>
            </a:r>
            <a:endParaRPr lang="zh-CN" altLang="en-US" sz="1400">
              <a:ea typeface="SimSun" panose="02010600030101010101" pitchFamily="2" charset="-122"/>
            </a:endParaRPr>
          </a:p>
        </p:txBody>
      </p:sp>
      <p:sp>
        <p:nvSpPr>
          <p:cNvPr id="2" name="Text Box 1"/>
          <p:cNvSpPr txBox="1"/>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1"/>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1"/>
          </p:cNvPicPr>
          <p:nvPr/>
        </p:nvPicPr>
        <p:blipFill>
          <a:blip r:embed="rId2"/>
          <a:srcRect/>
          <a:stretch>
            <a:fillRect/>
          </a:stretch>
        </p:blipFill>
        <p:spPr>
          <a:xfrm>
            <a:off x="313690" y="3255645"/>
            <a:ext cx="3405505" cy="507365"/>
          </a:xfrm>
          <a:prstGeom prst="rect">
            <a:avLst/>
          </a:prstGeom>
        </p:spPr>
      </p:pic>
      <p:sp>
        <p:nvSpPr>
          <p:cNvPr id="6" name="Text Box 5"/>
          <p:cNvSpPr txBox="1"/>
          <p:nvPr/>
        </p:nvSpPr>
        <p:spPr>
          <a:xfrm>
            <a:off x="228600" y="2560320"/>
            <a:ext cx="3575685" cy="737235"/>
          </a:xfrm>
          <a:prstGeom prst="rect">
            <a:avLst/>
          </a:prstGeom>
          <a:noFill/>
        </p:spPr>
        <p:txBody>
          <a:bodyPr wrap="none" rtlCol="0">
            <a:spAutoFit/>
          </a:bodyPr>
          <a:p>
            <a:pPr algn="l"/>
            <a:r>
              <a:rPr lang="zh-CN" altLang="en-US" sz="1400" b="1">
                <a:ea typeface="SimSun" panose="02010600030101010101" pitchFamily="2" charset="-122"/>
              </a:rPr>
              <a:t>计算</a:t>
            </a:r>
            <a:r>
              <a:rPr lang="zh-CN" altLang="en-US" sz="1400">
                <a:ea typeface="SimSun" panose="02010600030101010101" pitchFamily="2" charset="-122"/>
              </a:rPr>
              <a:t>：</a:t>
            </a:r>
            <a:r>
              <a:rPr lang="en-US" altLang="zh-CN" sz="1400">
                <a:ea typeface="SimSun" panose="02010600030101010101" pitchFamily="2" charset="-122"/>
              </a:rPr>
              <a:t>288</a:t>
            </a:r>
            <a:r>
              <a:rPr lang="en-US" altLang="en-US" sz="1400">
                <a:ea typeface="SimSun" panose="02010600030101010101" pitchFamily="2" charset="-122"/>
              </a:rPr>
              <a:t>x288</a:t>
            </a:r>
            <a:r>
              <a:rPr lang="zh-CN" altLang="en-US" sz="1400">
                <a:ea typeface="SimSun" panose="02010600030101010101" pitchFamily="2" charset="-122"/>
              </a:rPr>
              <a:t>个格点，</a:t>
            </a:r>
            <a:r>
              <a:rPr lang="en-US" altLang="zh-CN" sz="1400">
                <a:ea typeface="SimSun" panose="02010600030101010101" pitchFamily="2" charset="-122"/>
              </a:rPr>
              <a:t>alpha=0.04, 0.004, </a:t>
            </a:r>
            <a:endParaRPr lang="en-US" altLang="zh-CN" sz="1400">
              <a:ea typeface="SimSun" panose="02010600030101010101" pitchFamily="2" charset="-122"/>
            </a:endParaRPr>
          </a:p>
          <a:p>
            <a:pPr algn="l"/>
            <a:r>
              <a:rPr lang="zh-CN" altLang="en-US" sz="1400">
                <a:ea typeface="SimSun" panose="02010600030101010101" pitchFamily="2" charset="-122"/>
              </a:rPr>
              <a:t>先用</a:t>
            </a:r>
            <a:r>
              <a:rPr lang="en-US" altLang="zh-CN" sz="1400">
                <a:ea typeface="SimSun" panose="02010600030101010101" pitchFamily="2" charset="-122"/>
              </a:rPr>
              <a:t>MC</a:t>
            </a:r>
            <a:r>
              <a:rPr lang="zh-CN" altLang="en-US" sz="1400">
                <a:ea typeface="SimSun" panose="02010600030101010101" pitchFamily="2" charset="-122"/>
              </a:rPr>
              <a:t>热化，再用</a:t>
            </a:r>
            <a:r>
              <a:rPr lang="en-US" altLang="zh-CN" sz="1400">
                <a:ea typeface="SimSun" panose="02010600030101010101" pitchFamily="2" charset="-122"/>
              </a:rPr>
              <a:t>LLG</a:t>
            </a:r>
            <a:r>
              <a:rPr lang="zh-CN" altLang="en-US" sz="1400">
                <a:ea typeface="SimSun" panose="02010600030101010101" pitchFamily="2" charset="-122"/>
              </a:rPr>
              <a:t>迟豫来得到相图。</a:t>
            </a:r>
            <a:endParaRPr lang="zh-CN" altLang="en-US" sz="1400">
              <a:ea typeface="SimSun" panose="02010600030101010101" pitchFamily="2" charset="-122"/>
            </a:endParaRPr>
          </a:p>
          <a:p>
            <a:pPr algn="l"/>
            <a:r>
              <a:rPr lang="en-US" altLang="zh-CN" sz="1400">
                <a:ea typeface="SimSun" panose="02010600030101010101" pitchFamily="2" charset="-122"/>
              </a:rPr>
              <a:t>sk</a:t>
            </a:r>
            <a:r>
              <a:rPr lang="zh-CN" altLang="en-US" sz="1400">
                <a:ea typeface="SimSun" panose="02010600030101010101" pitchFamily="2" charset="-122"/>
              </a:rPr>
              <a:t>直徑为</a:t>
            </a:r>
            <a:r>
              <a:rPr lang="en-US" altLang="zh-CN" sz="1400">
                <a:ea typeface="SimSun" panose="02010600030101010101" pitchFamily="2" charset="-122"/>
              </a:rPr>
              <a:t>100</a:t>
            </a:r>
            <a:r>
              <a:rPr lang="zh-CN" altLang="en-US" sz="1400">
                <a:ea typeface="SimSun" panose="02010600030101010101" pitchFamily="2" charset="-122"/>
              </a:rPr>
              <a:t>个格点，用</a:t>
            </a:r>
            <a:r>
              <a:rPr lang="en-US" altLang="zh-CN" sz="1400">
                <a:ea typeface="SimSun" panose="02010600030101010101" pitchFamily="2" charset="-122"/>
              </a:rPr>
              <a:t>4th Runge-Kutta</a:t>
            </a:r>
            <a:r>
              <a:rPr lang="zh-CN" altLang="en-US" sz="1400">
                <a:ea typeface="SimSun" panose="02010600030101010101" pitchFamily="2" charset="-122"/>
              </a:rPr>
              <a:t>方法</a:t>
            </a:r>
            <a:endParaRPr lang="zh-CN" altLang="en-US" sz="1400">
              <a:ea typeface="SimSun" panose="02010600030101010101" pitchFamily="2" charset="-122"/>
            </a:endParaRPr>
          </a:p>
        </p:txBody>
      </p:sp>
      <p:pic>
        <p:nvPicPr>
          <p:cNvPr id="7" name="Picture 6" descr="1"/>
          <p:cNvPicPr>
            <a:picLocks noChangeAspect="1"/>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1"/>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1"/>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1"/>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6302" y="129106"/>
            <a:ext cx="5669280" cy="460375"/>
          </a:xfrm>
          <a:prstGeom prst="rect">
            <a:avLst/>
          </a:prstGeom>
          <a:noFill/>
        </p:spPr>
        <p:txBody>
          <a:bodyPr wrap="none" rtlCol="0">
            <a:spAutoFit/>
          </a:bodyPr>
          <a:p>
            <a:r>
              <a:rPr lang="en-US" altLang="en-US" sz="2400" dirty="0">
                <a:latin typeface="+mj-lt"/>
                <a:ea typeface="SimSun" panose="02010600030101010101" pitchFamily="2" charset="-122"/>
              </a:rPr>
              <a:t>手性磁体中sk运动的的普适电流速度关系</a:t>
            </a:r>
            <a:endParaRPr lang="en-US" altLang="en-US" sz="2400" dirty="0">
              <a:latin typeface="+mj-lt"/>
              <a:ea typeface="SimSun" panose="02010600030101010101" pitchFamily="2" charset="-122"/>
            </a:endParaRPr>
          </a:p>
        </p:txBody>
      </p:sp>
      <p:sp>
        <p:nvSpPr>
          <p:cNvPr id="4" name="Text Box 3"/>
          <p:cNvSpPr txBox="1"/>
          <p:nvPr/>
        </p:nvSpPr>
        <p:spPr>
          <a:xfrm>
            <a:off x="109220" y="785495"/>
            <a:ext cx="7343140" cy="1568450"/>
          </a:xfrm>
          <a:prstGeom prst="rect">
            <a:avLst/>
          </a:prstGeom>
          <a:noFill/>
        </p:spPr>
        <p:txBody>
          <a:bodyPr wrap="none" rtlCol="0">
            <a:spAutoFit/>
          </a:bodyPr>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sk被发现于有DMI的手性晶格磁体中，如MnSi, Fe</a:t>
            </a:r>
            <a:r>
              <a:rPr lang="en-US" altLang="en-US" sz="1000" dirty="0">
                <a:solidFill>
                  <a:schemeClr val="tx1"/>
                </a:solidFill>
                <a:latin typeface="+mj-lt"/>
                <a:ea typeface="SimSun" panose="02010600030101010101" pitchFamily="2" charset="-122"/>
              </a:rPr>
              <a:t>1-x</a:t>
            </a:r>
            <a:r>
              <a:rPr lang="en-US" altLang="en-US" sz="1600" dirty="0">
                <a:solidFill>
                  <a:schemeClr val="tx1"/>
                </a:solidFill>
                <a:latin typeface="+mj-lt"/>
                <a:ea typeface="SimSun" panose="02010600030101010101" pitchFamily="2" charset="-122"/>
              </a:rPr>
              <a:t>Co</a:t>
            </a:r>
            <a:r>
              <a:rPr lang="en-US" altLang="en-US" sz="1000" dirty="0">
                <a:solidFill>
                  <a:schemeClr val="tx1"/>
                </a:solidFill>
                <a:latin typeface="+mj-lt"/>
                <a:ea typeface="SimSun" panose="02010600030101010101" pitchFamily="2" charset="-122"/>
              </a:rPr>
              <a:t>x</a:t>
            </a:r>
            <a:r>
              <a:rPr lang="en-US" altLang="en-US" sz="1600" dirty="0">
                <a:solidFill>
                  <a:schemeClr val="tx1"/>
                </a:solidFill>
                <a:latin typeface="+mj-lt"/>
                <a:ea typeface="SimSun" panose="02010600030101010101" pitchFamily="2" charset="-122"/>
              </a:rPr>
              <a:t>Si，FeGe</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DMI会自然地导致螺旋序（helical order，HL）</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中子散射实验发现，</a:t>
            </a:r>
            <a:r>
              <a:rPr lang="en-US" altLang="en-US" sz="1600" dirty="0">
                <a:solidFill>
                  <a:srgbClr val="FF0000"/>
                </a:solidFill>
                <a:latin typeface="+mj-lt"/>
                <a:ea typeface="SimSun" panose="02010600030101010101" pitchFamily="2" charset="-122"/>
              </a:rPr>
              <a:t>块体材料</a:t>
            </a:r>
            <a:r>
              <a:rPr lang="en-US" altLang="en-US" sz="1600" dirty="0">
                <a:solidFill>
                  <a:schemeClr val="tx1"/>
                </a:solidFill>
                <a:latin typeface="+mj-lt"/>
                <a:ea typeface="SimSun" panose="02010600030101010101" pitchFamily="2" charset="-122"/>
              </a:rPr>
              <a:t>在外加磁场下，HL会变成三角sk晶格(SkX)。</a:t>
            </a:r>
            <a:endParaRPr lang="en-US" altLang="en-US" sz="16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600" dirty="0">
                <a:solidFill>
                  <a:schemeClr val="tx1"/>
                </a:solidFill>
                <a:latin typeface="+mj-lt"/>
                <a:ea typeface="SimSun" panose="02010600030101010101" pitchFamily="2" charset="-122"/>
              </a:rPr>
              <a:t>（出现在很窄的B-T相图区域）</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二维系统中SkX相会更加稳定</a:t>
            </a:r>
            <a:endParaRPr lang="en-US" altLang="en-US" sz="16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实验发现超低的电流密度可以驱动SkX的平动与旋转，并存在一个电流临界值</a:t>
            </a:r>
            <a:endParaRPr lang="en-US" altLang="en-US" sz="1600" dirty="0">
              <a:solidFill>
                <a:schemeClr val="tx1"/>
              </a:solidFill>
              <a:latin typeface="+mj-lt"/>
              <a:ea typeface="SimSun" panose="02010600030101010101" pitchFamily="2" charset="-122"/>
            </a:endParaRPr>
          </a:p>
        </p:txBody>
      </p:sp>
      <p:sp>
        <p:nvSpPr>
          <p:cNvPr id="2" name="Text Box 1"/>
          <p:cNvSpPr txBox="1"/>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1"/>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1">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1"/>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1"/>
          </p:cNvPicPr>
          <p:nvPr/>
        </p:nvPicPr>
        <p:blipFill>
          <a:blip r:embed="rId3"/>
          <a:stretch>
            <a:fillRect/>
          </a:stretch>
        </p:blipFill>
        <p:spPr>
          <a:xfrm>
            <a:off x="4222750" y="3961765"/>
            <a:ext cx="3048635" cy="701675"/>
          </a:xfrm>
          <a:prstGeom prst="rect">
            <a:avLst/>
          </a:prstGeom>
        </p:spPr>
      </p:pic>
      <p:sp>
        <p:nvSpPr>
          <p:cNvPr id="8" name="Text Box 7"/>
          <p:cNvSpPr txBox="1"/>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1"/>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1"/>
          <p:nvPr/>
        </p:nvSpPr>
        <p:spPr>
          <a:xfrm>
            <a:off x="109220" y="4851400"/>
            <a:ext cx="6936740" cy="583565"/>
          </a:xfrm>
          <a:prstGeom prst="rect">
            <a:avLst/>
          </a:prstGeom>
          <a:noFill/>
        </p:spPr>
        <p:txBody>
          <a:bodyPr wrap="none" rtlCol="0">
            <a:spAutoFit/>
          </a:bodyPr>
          <a:p>
            <a:pPr marL="285750" indent="-285750">
              <a:buFont typeface="Arial" panose="020B0604020202020204" pitchFamily="34" charset="0"/>
              <a:buChar char="•"/>
            </a:pPr>
            <a:r>
              <a:rPr lang="en-US" altLang="en-US" sz="1600"/>
              <a:t>当有杂质时，HL相会被杂质扭曲，它的运动是间歇性的</a:t>
            </a:r>
            <a:endParaRPr lang="en-US" altLang="en-US" sz="1600"/>
          </a:p>
          <a:p>
            <a:pPr marL="285750" indent="-285750">
              <a:buFont typeface="Arial" panose="020B0604020202020204" pitchFamily="34" charset="0"/>
              <a:buChar char="•"/>
            </a:pPr>
            <a:r>
              <a:rPr lang="en-US" altLang="en-US" sz="1600"/>
              <a:t>SkX相中sk的可以扭曲，形变，中心旋转，以绕过杂质。但运动速度稳定</a:t>
            </a:r>
            <a:endParaRPr lang="en-US" altLang="en-US" sz="1600"/>
          </a:p>
        </p:txBody>
      </p:sp>
      <p:cxnSp>
        <p:nvCxnSpPr>
          <p:cNvPr id="11" name="Straight Arrow Connector 10"/>
          <p:cNvCxnSpPr/>
          <p:nvPr/>
        </p:nvCxnSpPr>
        <p:spPr>
          <a:xfrm flipV="1">
            <a:off x="5868035" y="3076575"/>
            <a:ext cx="765175" cy="198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18910" y="2854325"/>
            <a:ext cx="889000" cy="306705"/>
          </a:xfrm>
          <a:prstGeom prst="rect">
            <a:avLst/>
          </a:prstGeom>
          <a:noFill/>
        </p:spPr>
        <p:txBody>
          <a:bodyPr wrap="none" rtlCol="0">
            <a:spAutoFit/>
          </a:bodyPr>
          <a:p>
            <a:r>
              <a:rPr lang="en-US" altLang="en-US" sz="1400"/>
              <a:t>bulk DMI</a:t>
            </a:r>
            <a:endParaRPr lang="en-US" altLang="en-US" sz="1400"/>
          </a:p>
        </p:txBody>
      </p:sp>
      <p:cxnSp>
        <p:nvCxnSpPr>
          <p:cNvPr id="13" name="Straight Arrow Connector 12"/>
          <p:cNvCxnSpPr>
            <a:endCxn id="16" idx="0"/>
          </p:cNvCxnSpPr>
          <p:nvPr/>
        </p:nvCxnSpPr>
        <p:spPr>
          <a:xfrm>
            <a:off x="6925310" y="4225290"/>
            <a:ext cx="213360" cy="319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6889115" y="4544695"/>
            <a:ext cx="499110" cy="306705"/>
          </a:xfrm>
          <a:prstGeom prst="rect">
            <a:avLst/>
          </a:prstGeom>
          <a:noFill/>
        </p:spPr>
        <p:txBody>
          <a:bodyPr wrap="none" rtlCol="0">
            <a:spAutoFit/>
          </a:bodyPr>
          <a:p>
            <a:r>
              <a:rPr lang="en-US" altLang="en-US" sz="1400"/>
              <a:t>STT</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46302" y="129106"/>
            <a:ext cx="5669280" cy="460375"/>
          </a:xfrm>
          <a:prstGeom prst="rect">
            <a:avLst/>
          </a:prstGeom>
          <a:noFill/>
        </p:spPr>
        <p:txBody>
          <a:bodyPr wrap="none" rtlCol="0">
            <a:spAutoFit/>
          </a:bodyPr>
          <a:p>
            <a:r>
              <a:rPr lang="en-US" altLang="en-US" sz="2400" dirty="0">
                <a:latin typeface="+mj-lt"/>
                <a:ea typeface="SimSun" panose="02010600030101010101" pitchFamily="2" charset="-122"/>
              </a:rPr>
              <a:t>手性磁体中sk运动的的普适电流速度关系</a:t>
            </a:r>
            <a:endParaRPr lang="en-US" altLang="en-US" sz="2400" dirty="0">
              <a:latin typeface="+mj-lt"/>
              <a:ea typeface="SimSun" panose="02010600030101010101" pitchFamily="2" charset="-122"/>
            </a:endParaRPr>
          </a:p>
        </p:txBody>
      </p:sp>
      <p:sp>
        <p:nvSpPr>
          <p:cNvPr id="4" name="Text Box 3"/>
          <p:cNvSpPr txBox="1"/>
          <p:nvPr/>
        </p:nvSpPr>
        <p:spPr>
          <a:xfrm>
            <a:off x="109220" y="655955"/>
            <a:ext cx="7355205" cy="829945"/>
          </a:xfrm>
          <a:prstGeom prst="rect">
            <a:avLst/>
          </a:prstGeom>
          <a:noFill/>
        </p:spPr>
        <p:txBody>
          <a:bodyPr wrap="none" rtlCol="0">
            <a:spAutoFit/>
          </a:bodyPr>
          <a:p>
            <a:pPr marL="285750" indent="-285750" algn="l">
              <a:buFont typeface="Arial" panose="020B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B0604020202020204" pitchFamily="34" charset="0"/>
              <a:buChar char="•"/>
            </a:pPr>
            <a:r>
              <a:rPr lang="en-US" altLang="en-US" sz="1600" dirty="0">
                <a:solidFill>
                  <a:schemeClr val="tx1"/>
                </a:solidFill>
                <a:latin typeface="+mj-lt"/>
                <a:ea typeface="SimSun" panose="02010600030101010101" pitchFamily="2" charset="-122"/>
              </a:rPr>
              <a:t>在连续体极限下，通过假设自旋结构在流动过程中是刚性的，可以将LLG方程</a:t>
            </a:r>
            <a:endParaRPr lang="en-US" altLang="en-US" sz="16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600" dirty="0">
                <a:solidFill>
                  <a:schemeClr val="tx1"/>
                </a:solidFill>
                <a:latin typeface="+mj-lt"/>
                <a:ea typeface="SimSun" panose="02010600030101010101" pitchFamily="2" charset="-122"/>
              </a:rPr>
              <a:t>映射到平动模式：</a:t>
            </a:r>
            <a:endParaRPr lang="en-US" altLang="en-US" sz="1600" dirty="0">
              <a:solidFill>
                <a:schemeClr val="tx1"/>
              </a:solidFill>
              <a:latin typeface="+mj-lt"/>
              <a:ea typeface="SimSun" panose="02010600030101010101" pitchFamily="2" charset="-122"/>
            </a:endParaRPr>
          </a:p>
        </p:txBody>
      </p:sp>
      <p:sp>
        <p:nvSpPr>
          <p:cNvPr id="2" name="Text Box 1"/>
          <p:cNvSpPr txBox="1"/>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1"/>
          </p:cNvPicPr>
          <p:nvPr/>
        </p:nvPicPr>
        <p:blipFill>
          <a:blip r:embed="rId1"/>
          <a:srcRect/>
          <a:stretch>
            <a:fillRect/>
          </a:stretch>
        </p:blipFill>
        <p:spPr>
          <a:xfrm>
            <a:off x="827405" y="3047365"/>
            <a:ext cx="1887220" cy="1221740"/>
          </a:xfrm>
          <a:prstGeom prst="rect">
            <a:avLst/>
          </a:prstGeom>
        </p:spPr>
      </p:pic>
      <p:sp>
        <p:nvSpPr>
          <p:cNvPr id="10" name="Text Box 9"/>
          <p:cNvSpPr txBox="1"/>
          <p:nvPr/>
        </p:nvSpPr>
        <p:spPr>
          <a:xfrm>
            <a:off x="109220" y="4514215"/>
            <a:ext cx="7244715" cy="1076325"/>
          </a:xfrm>
          <a:prstGeom prst="rect">
            <a:avLst/>
          </a:prstGeom>
          <a:noFill/>
        </p:spPr>
        <p:txBody>
          <a:bodyPr wrap="none" rtlCol="0">
            <a:spAutoFit/>
          </a:bodyPr>
          <a:p>
            <a:pPr marL="285750" indent="-285750">
              <a:buFont typeface="Arial" panose="020B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B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B0604020202020204" pitchFamily="34" charset="0"/>
              <a:buChar char="•"/>
            </a:pPr>
            <a:r>
              <a:rPr lang="en-US" altLang="en-US" sz="1600"/>
              <a:t>方法：4-th Runge-Kutta解LLG，格点288x288，周期边界条件。初始构型由</a:t>
            </a:r>
            <a:endParaRPr lang="en-US" altLang="en-US" sz="1600"/>
          </a:p>
          <a:p>
            <a:pPr indent="0">
              <a:buFont typeface="Arial" panose="020B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1"/>
          </p:cNvPicPr>
          <p:nvPr/>
        </p:nvPicPr>
        <p:blipFill>
          <a:blip r:embed="rId2"/>
          <a:stretch>
            <a:fillRect/>
          </a:stretch>
        </p:blipFill>
        <p:spPr>
          <a:xfrm>
            <a:off x="2193290" y="1236980"/>
            <a:ext cx="2910205" cy="248920"/>
          </a:xfrm>
          <a:prstGeom prst="rect">
            <a:avLst/>
          </a:prstGeom>
        </p:spPr>
      </p:pic>
      <p:sp>
        <p:nvSpPr>
          <p:cNvPr id="12" name="Text Box 11"/>
          <p:cNvSpPr txBox="1"/>
          <p:nvPr/>
        </p:nvSpPr>
        <p:spPr>
          <a:xfrm>
            <a:off x="109220" y="2710180"/>
            <a:ext cx="1891030" cy="337185"/>
          </a:xfrm>
          <a:prstGeom prst="rect">
            <a:avLst/>
          </a:prstGeom>
          <a:noFill/>
        </p:spPr>
        <p:txBody>
          <a:bodyPr wrap="none" rtlCol="0">
            <a:spAutoFit/>
          </a:bodyPr>
          <a:p>
            <a:pPr marL="285750" indent="-285750">
              <a:buFont typeface="Arial" panose="020B0604020202020204" pitchFamily="34" charset="0"/>
              <a:buChar char="•"/>
            </a:pPr>
            <a:r>
              <a:rPr lang="en-US" altLang="en-US" sz="1600"/>
              <a:t>当没有杂质时：</a:t>
            </a:r>
            <a:endParaRPr lang="en-US" altLang="en-US" sz="1600"/>
          </a:p>
        </p:txBody>
      </p:sp>
      <p:pic>
        <p:nvPicPr>
          <p:cNvPr id="13" name="Picture 12" descr="1"/>
          <p:cNvPicPr>
            <a:picLocks noChangeAspect="1"/>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1"/>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1"/>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1"/>
          </p:cNvPicPr>
          <p:nvPr/>
        </p:nvPicPr>
        <p:blipFill>
          <a:blip r:embed="rId6"/>
          <a:stretch>
            <a:fillRect/>
          </a:stretch>
        </p:blipFill>
        <p:spPr>
          <a:xfrm>
            <a:off x="2962275" y="2753360"/>
            <a:ext cx="3949065" cy="1440180"/>
          </a:xfrm>
          <a:prstGeom prst="rect">
            <a:avLst/>
          </a:prstGeom>
        </p:spPr>
      </p:pic>
      <p:sp>
        <p:nvSpPr>
          <p:cNvPr id="19" name="Text Box 18"/>
          <p:cNvSpPr txBox="1"/>
          <p:nvPr/>
        </p:nvSpPr>
        <p:spPr>
          <a:xfrm>
            <a:off x="3155950" y="4177030"/>
            <a:ext cx="3964940" cy="337185"/>
          </a:xfrm>
          <a:prstGeom prst="rect">
            <a:avLst/>
          </a:prstGeom>
          <a:noFill/>
        </p:spPr>
        <p:txBody>
          <a:bodyPr wrap="none" rtlCol="0">
            <a:spAutoFit/>
          </a:bodyPr>
          <a:p>
            <a:pPr indent="0">
              <a:buFont typeface="Arial" panose="020B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1"/>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1"/>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1"/>
          </p:cNvPicPr>
          <p:nvPr/>
        </p:nvPicPr>
        <p:blipFill>
          <a:blip r:embed="rId1"/>
          <a:srcRect/>
          <a:stretch>
            <a:fillRect/>
          </a:stretch>
        </p:blipFill>
        <p:spPr>
          <a:xfrm>
            <a:off x="1687094" y="1421838"/>
            <a:ext cx="4187806" cy="2302348"/>
          </a:xfrm>
          <a:prstGeom prst="rect">
            <a:avLst/>
          </a:prstGeom>
        </p:spPr>
      </p:pic>
      <p:sp>
        <p:nvSpPr>
          <p:cNvPr id="6" name="Text Box 5"/>
          <p:cNvSpPr txBox="1"/>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B0604020202020204" pitchFamily="34" charset="0"/>
              <a:buChar char="•"/>
            </a:pPr>
            <a:r>
              <a:rPr lang="en-US" altLang="en-US" sz="1490">
                <a:sym typeface="+mn-ea"/>
              </a:rPr>
              <a:t>Hund规则耦合</a:t>
            </a:r>
            <a:endParaRPr lang="en-US" altLang="en-US" sz="1490">
              <a:sym typeface="+mn-ea"/>
            </a:endParaRPr>
          </a:p>
          <a:p>
            <a:pPr marL="285750" indent="-285750">
              <a:buFont typeface="Arial" panose="020B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1"/>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1">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1"/>
          <p:nvPr/>
        </p:nvSpPr>
        <p:spPr>
          <a:xfrm>
            <a:off x="4683125" y="515620"/>
            <a:ext cx="283083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336067" y="129106"/>
            <a:ext cx="6888480" cy="460375"/>
          </a:xfrm>
          <a:prstGeom prst="rect">
            <a:avLst/>
          </a:prstGeom>
          <a:noFill/>
        </p:spPr>
        <p:txBody>
          <a:bodyPr wrap="none" rtlCol="0">
            <a:spAutoFit/>
          </a:bodyPr>
          <a:p>
            <a:r>
              <a:rPr lang="en-US" altLang="en-US" sz="2400" dirty="0">
                <a:latin typeface="+mj-lt"/>
                <a:ea typeface="SimSun" panose="02010600030101010101" pitchFamily="2" charset="-122"/>
              </a:rPr>
              <a:t>纳米结构中孤立磁sk的成核、稳定及电流驱动运动</a:t>
            </a:r>
            <a:endParaRPr lang="en-US" altLang="en-US" sz="2400" dirty="0">
              <a:latin typeface="+mj-lt"/>
              <a:ea typeface="SimSun" panose="02010600030101010101" pitchFamily="2" charset="-122"/>
            </a:endParaRPr>
          </a:p>
        </p:txBody>
      </p:sp>
      <p:sp>
        <p:nvSpPr>
          <p:cNvPr id="4" name="Text Box 3"/>
          <p:cNvSpPr txBox="1"/>
          <p:nvPr/>
        </p:nvSpPr>
        <p:spPr>
          <a:xfrm>
            <a:off x="102235" y="744855"/>
            <a:ext cx="7355840" cy="116840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SkX最初被发现于块体材料中，但最近更多地发现于薄膜材料。</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它由邻近的强SOC作用诱导的界面DMI导致</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界面DMI导致Neel态sk，块体DMI导致Bloch态sk[23]，如MnSi，D12垂直于r12,在平面内</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界面sk的参数可调，用离子照射改变各向异性K，增加界面厚度以减少DMI。</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1"/>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179472" y="45286"/>
            <a:ext cx="3202940" cy="398780"/>
          </a:xfrm>
          <a:prstGeom prst="rect">
            <a:avLst/>
          </a:prstGeom>
          <a:noFill/>
        </p:spPr>
        <p:txBody>
          <a:bodyPr wrap="none" rtlCol="0">
            <a:spAutoFit/>
          </a:bodyPr>
          <a:p>
            <a:r>
              <a:rPr lang="zh-CN" sz="2000" dirty="0">
                <a:latin typeface="+mj-lt"/>
                <a:ea typeface="SimSun" panose="02010600030101010101" pitchFamily="2" charset="-122"/>
              </a:rPr>
              <a:t>温度梯度下绝缘</a:t>
            </a:r>
            <a:r>
              <a:rPr lang="en-US" altLang="zh-CN" sz="2000" dirty="0">
                <a:latin typeface="+mj-lt"/>
                <a:ea typeface="SimSun" panose="02010600030101010101" pitchFamily="2" charset="-122"/>
              </a:rPr>
              <a:t>sk</a:t>
            </a:r>
            <a:r>
              <a:rPr lang="zh-CN" altLang="en-US" sz="2000" dirty="0">
                <a:latin typeface="+mj-lt"/>
                <a:ea typeface="SimSun" panose="02010600030101010101" pitchFamily="2" charset="-122"/>
              </a:rPr>
              <a:t>的动力学</a:t>
            </a:r>
            <a:endParaRPr lang="zh-CN" altLang="en-US" sz="2000" dirty="0">
              <a:latin typeface="+mj-lt"/>
              <a:ea typeface="SimSun" panose="02010600030101010101" pitchFamily="2" charset="-122"/>
            </a:endParaRPr>
          </a:p>
        </p:txBody>
      </p:sp>
      <p:sp>
        <p:nvSpPr>
          <p:cNvPr id="4" name="Text Box 3"/>
          <p:cNvSpPr txBox="1"/>
          <p:nvPr/>
        </p:nvSpPr>
        <p:spPr>
          <a:xfrm>
            <a:off x="271145" y="556260"/>
            <a:ext cx="7225030" cy="1599565"/>
          </a:xfrm>
          <a:prstGeom prst="rect">
            <a:avLst/>
          </a:prstGeom>
          <a:noFill/>
        </p:spPr>
        <p:txBody>
          <a:bodyPr wrap="none" rtlCol="0">
            <a:spAutoFit/>
          </a:bodyPr>
          <a:p>
            <a:pPr marL="285750" indent="-285750" algn="l">
              <a:buFont typeface="Arial" panose="020B0604020202020204" pitchFamily="34" charset="0"/>
              <a:buChar char="•"/>
            </a:pPr>
            <a:r>
              <a:rPr lang="zh-CN" sz="1400">
                <a:ea typeface="SimSun" panose="02010600030101010101" pitchFamily="2" charset="-122"/>
              </a:rPr>
              <a:t>研究薄膜中的</a:t>
            </a:r>
            <a:r>
              <a:rPr lang="en-US" altLang="zh-CN" sz="1400">
                <a:ea typeface="SimSun" panose="02010600030101010101" pitchFamily="2" charset="-122"/>
              </a:rPr>
              <a:t>sk</a:t>
            </a:r>
            <a:r>
              <a:rPr lang="zh-CN" altLang="en-US" sz="1400">
                <a:ea typeface="SimSun" panose="02010600030101010101" pitchFamily="2" charset="-122"/>
              </a:rPr>
              <a:t>动力学</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数值发现：单个</a:t>
            </a:r>
            <a:r>
              <a:rPr lang="en-US" altLang="zh-CN" sz="1400">
                <a:ea typeface="SimSun" panose="02010600030101010101" pitchFamily="2" charset="-122"/>
              </a:rPr>
              <a:t>sk</a:t>
            </a:r>
            <a:r>
              <a:rPr lang="zh-CN" altLang="en-US" sz="1400">
                <a:ea typeface="SimSun" panose="02010600030101010101" pitchFamily="2" charset="-122"/>
              </a:rPr>
              <a:t>和多</a:t>
            </a:r>
            <a:r>
              <a:rPr lang="en-US" altLang="zh-CN" sz="1400">
                <a:ea typeface="SimSun" panose="02010600030101010101" pitchFamily="2" charset="-122"/>
              </a:rPr>
              <a:t>sk</a:t>
            </a:r>
            <a:r>
              <a:rPr lang="zh-CN" altLang="en-US" sz="1400">
                <a:ea typeface="SimSun" panose="02010600030101010101" pitchFamily="2" charset="-122"/>
              </a:rPr>
              <a:t>都向高温度方向运动，与粒子的扩散相反，与磁畴壁运动类似</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解释：基于</a:t>
            </a:r>
            <a:r>
              <a:rPr lang="en-US" altLang="zh-CN" sz="1400">
                <a:ea typeface="SimSun" panose="02010600030101010101" pitchFamily="2" charset="-122"/>
              </a:rPr>
              <a:t>magnon</a:t>
            </a:r>
            <a:r>
              <a:rPr lang="zh-CN" altLang="en-US" sz="1400">
                <a:ea typeface="SimSun" panose="02010600030101010101" pitchFamily="2" charset="-122"/>
              </a:rPr>
              <a:t>的理论，同时</a:t>
            </a:r>
            <a:r>
              <a:rPr lang="en-US" altLang="zh-CN" sz="1400">
                <a:ea typeface="SimSun" panose="02010600030101010101" pitchFamily="2" charset="-122"/>
              </a:rPr>
              <a:t>sk</a:t>
            </a:r>
            <a:r>
              <a:rPr lang="zh-CN" altLang="en-US" sz="1400">
                <a:ea typeface="SimSun" panose="02010600030101010101" pitchFamily="2" charset="-122"/>
              </a:rPr>
              <a:t>的拓扑电荷起重要作用，并且观察到了</a:t>
            </a:r>
            <a:r>
              <a:rPr lang="en-US" altLang="zh-CN" sz="1400">
                <a:ea typeface="SimSun" panose="02010600030101010101" pitchFamily="2" charset="-122"/>
              </a:rPr>
              <a:t>sk</a:t>
            </a:r>
            <a:r>
              <a:rPr lang="zh-CN" altLang="en-US" sz="1400">
                <a:ea typeface="SimSun" panose="02010600030101010101" pitchFamily="2" charset="-122"/>
              </a:rPr>
              <a:t>的横向运动</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此理论与数值模拟定量符合</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一个被广泛接受的操控</a:t>
            </a:r>
            <a:r>
              <a:rPr lang="en-US" altLang="zh-CN" sz="1400">
                <a:ea typeface="SimSun" panose="02010600030101010101" pitchFamily="2" charset="-122"/>
              </a:rPr>
              <a:t>sk</a:t>
            </a:r>
            <a:r>
              <a:rPr lang="zh-CN" altLang="en-US" sz="1400">
                <a:ea typeface="SimSun" panose="02010600030101010101" pitchFamily="2" charset="-122"/>
              </a:rPr>
              <a:t>的方法是用电流驱动，但依然会有能量耗散</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是否存在一个驱动绝缘</a:t>
            </a:r>
            <a:r>
              <a:rPr lang="en-US" altLang="zh-CN" sz="1400">
                <a:ea typeface="SimSun" panose="02010600030101010101" pitchFamily="2" charset="-122"/>
              </a:rPr>
              <a:t>sk</a:t>
            </a:r>
            <a:r>
              <a:rPr lang="zh-CN" altLang="en-US" sz="1400">
                <a:ea typeface="SimSun" panose="02010600030101010101" pitchFamily="2" charset="-122"/>
              </a:rPr>
              <a:t>的方法？（避免传导电流造成的损失）用温度梯度</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数值方法：随机</a:t>
            </a:r>
            <a:r>
              <a:rPr lang="en-US" altLang="zh-CN" sz="1400">
                <a:ea typeface="SimSun" panose="02010600030101010101" pitchFamily="2" charset="-122"/>
              </a:rPr>
              <a:t>LLG</a:t>
            </a:r>
            <a:r>
              <a:rPr lang="zh-CN" altLang="en-US" sz="1400">
                <a:ea typeface="SimSun" panose="02010600030101010101" pitchFamily="2" charset="-122"/>
              </a:rPr>
              <a:t>方法</a:t>
            </a:r>
            <a:r>
              <a:rPr lang="en-US" altLang="zh-CN" sz="1400">
                <a:ea typeface="SimSun" panose="02010600030101010101" pitchFamily="2" charset="-122"/>
              </a:rPr>
              <a:t>[16,17]</a:t>
            </a:r>
            <a:endParaRPr lang="en-US" altLang="zh-CN" sz="1400">
              <a:ea typeface="SimSun" panose="02010600030101010101" pitchFamily="2" charset="-122"/>
            </a:endParaRPr>
          </a:p>
        </p:txBody>
      </p:sp>
      <p:sp>
        <p:nvSpPr>
          <p:cNvPr id="2" name="Text Box 1"/>
          <p:cNvSpPr txBox="1"/>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1"/>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1">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5654040" y="1896110"/>
            <a:ext cx="1842135" cy="737235"/>
          </a:xfrm>
          <a:prstGeom prst="rect">
            <a:avLst/>
          </a:prstGeom>
          <a:noFill/>
        </p:spPr>
        <p:txBody>
          <a:bodyPr wrap="none" rtlCol="0">
            <a:spAutoFit/>
          </a:bodyPr>
          <a:p>
            <a:r>
              <a:rPr lang="zh-CN" altLang="en-US" sz="1400">
                <a:ea typeface="SimSun" panose="02010600030101010101" pitchFamily="2" charset="-122"/>
              </a:rPr>
              <a:t>温度</a:t>
            </a:r>
            <a:r>
              <a:rPr lang="en-US" altLang="zh-CN" sz="1400">
                <a:ea typeface="SimSun" panose="02010600030101010101" pitchFamily="2" charset="-122"/>
              </a:rPr>
              <a:t>T</a:t>
            </a:r>
            <a:r>
              <a:rPr lang="zh-CN" altLang="en-US" sz="1400">
                <a:ea typeface="SimSun" panose="02010600030101010101" pitchFamily="2" charset="-122"/>
              </a:rPr>
              <a:t>时的热涨落</a:t>
            </a:r>
            <a:endParaRPr lang="zh-CN" altLang="en-US" sz="1400">
              <a:ea typeface="SimSun" panose="02010600030101010101" pitchFamily="2" charset="-122"/>
            </a:endParaRPr>
          </a:p>
          <a:p>
            <a:r>
              <a:rPr lang="zh-CN" altLang="en-US" sz="1400">
                <a:ea typeface="SimSun" panose="02010600030101010101" pitchFamily="2" charset="-122"/>
              </a:rPr>
              <a:t>导致的随机场</a:t>
            </a:r>
            <a:r>
              <a:rPr lang="en-US" altLang="zh-CN" sz="1400">
                <a:ea typeface="SimSun" panose="02010600030101010101" pitchFamily="2" charset="-122"/>
              </a:rPr>
              <a:t>(</a:t>
            </a:r>
            <a:r>
              <a:rPr lang="zh-CN" altLang="en-US" sz="1400">
                <a:ea typeface="SimSun" panose="02010600030101010101" pitchFamily="2" charset="-122"/>
              </a:rPr>
              <a:t>均值</a:t>
            </a:r>
            <a:endParaRPr lang="zh-CN" altLang="en-US" sz="1400">
              <a:ea typeface="SimSun" panose="02010600030101010101" pitchFamily="2" charset="-122"/>
            </a:endParaRPr>
          </a:p>
          <a:p>
            <a:r>
              <a:rPr lang="zh-CN" altLang="en-US" sz="1400">
                <a:ea typeface="SimSun" panose="02010600030101010101" pitchFamily="2" charset="-122"/>
              </a:rPr>
              <a:t>由温度决定的随机数</a:t>
            </a:r>
            <a:r>
              <a:rPr lang="en-US" altLang="zh-CN" sz="1400">
                <a:ea typeface="SimSun" panose="02010600030101010101" pitchFamily="2" charset="-122"/>
              </a:rPr>
              <a:t>)</a:t>
            </a:r>
            <a:endParaRPr lang="en-US" altLang="zh-CN" sz="1400">
              <a:ea typeface="SimSun" panose="02010600030101010101" pitchFamily="2" charset="-122"/>
            </a:endParaRPr>
          </a:p>
        </p:txBody>
      </p:sp>
      <p:sp>
        <p:nvSpPr>
          <p:cNvPr id="6" name="Text Box 5"/>
          <p:cNvSpPr txBox="1"/>
          <p:nvPr/>
        </p:nvSpPr>
        <p:spPr>
          <a:xfrm>
            <a:off x="271145" y="2374265"/>
            <a:ext cx="440944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铁磁绝缘体中没有传导电子的耗散，所以</a:t>
            </a:r>
            <a:r>
              <a:rPr lang="en-US" altLang="zh-CN" sz="1400">
                <a:ea typeface="SimSun" panose="02010600030101010101" pitchFamily="2" charset="-122"/>
              </a:rPr>
              <a:t>alpha</a:t>
            </a:r>
            <a:r>
              <a:rPr lang="zh-CN" altLang="en-US" sz="1400">
                <a:ea typeface="SimSun" panose="02010600030101010101" pitchFamily="2" charset="-122"/>
              </a:rPr>
              <a:t>很小</a:t>
            </a:r>
            <a:endParaRPr lang="zh-CN" altLang="en-US" sz="1400">
              <a:ea typeface="SimSun" panose="02010600030101010101" pitchFamily="2" charset="-122"/>
            </a:endParaRPr>
          </a:p>
        </p:txBody>
      </p:sp>
      <p:pic>
        <p:nvPicPr>
          <p:cNvPr id="7" name="Picture 6" descr="1"/>
          <p:cNvPicPr>
            <a:picLocks noChangeAspect="1"/>
          </p:cNvPicPr>
          <p:nvPr/>
        </p:nvPicPr>
        <p:blipFill>
          <a:blip r:embed="rId2"/>
          <a:stretch>
            <a:fillRect/>
          </a:stretch>
        </p:blipFill>
        <p:spPr>
          <a:xfrm>
            <a:off x="1196975" y="2680970"/>
            <a:ext cx="3483610" cy="382905"/>
          </a:xfrm>
          <a:prstGeom prst="rect">
            <a:avLst/>
          </a:prstGeom>
        </p:spPr>
      </p:pic>
      <p:sp>
        <p:nvSpPr>
          <p:cNvPr id="8" name="Text Box 7"/>
          <p:cNvSpPr txBox="1"/>
          <p:nvPr/>
        </p:nvSpPr>
        <p:spPr>
          <a:xfrm>
            <a:off x="271145" y="3063875"/>
            <a:ext cx="5473065" cy="73723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初始</a:t>
            </a:r>
            <a:r>
              <a:rPr lang="en-US" altLang="zh-CN" sz="1400">
                <a:ea typeface="SimSun" panose="02010600030101010101" pitchFamily="2" charset="-122"/>
              </a:rPr>
              <a:t>sk</a:t>
            </a:r>
            <a:r>
              <a:rPr lang="zh-CN" altLang="en-US" sz="1400">
                <a:ea typeface="SimSun" panose="02010600030101010101" pitchFamily="2" charset="-122"/>
              </a:rPr>
              <a:t>构型：经典</a:t>
            </a:r>
            <a:r>
              <a:rPr lang="en-US" altLang="zh-CN" sz="1400">
                <a:ea typeface="SimSun" panose="02010600030101010101" pitchFamily="2" charset="-122"/>
              </a:rPr>
              <a:t>MC</a:t>
            </a:r>
            <a:r>
              <a:rPr lang="zh-CN" altLang="en-US" sz="1400">
                <a:ea typeface="SimSun" panose="02010600030101010101" pitchFamily="2" charset="-122"/>
              </a:rPr>
              <a:t>更新，</a:t>
            </a:r>
            <a:r>
              <a:rPr lang="en-US" altLang="zh-CN" sz="1400">
                <a:ea typeface="SimSun" panose="02010600030101010101" pitchFamily="2" charset="-122"/>
              </a:rPr>
              <a:t>4th Runge-Kutta</a:t>
            </a:r>
            <a:r>
              <a:rPr lang="zh-CN" altLang="en-US" sz="1400">
                <a:ea typeface="SimSun" panose="02010600030101010101" pitchFamily="2" charset="-122"/>
              </a:rPr>
              <a:t>求解的</a:t>
            </a:r>
            <a:r>
              <a:rPr lang="en-US" altLang="zh-CN" sz="1400">
                <a:ea typeface="SimSun" panose="02010600030101010101" pitchFamily="2" charset="-122"/>
              </a:rPr>
              <a:t>LLG</a:t>
            </a:r>
            <a:r>
              <a:rPr lang="zh-CN" altLang="en-US" sz="1400">
                <a:ea typeface="SimSun" panose="02010600030101010101" pitchFamily="2" charset="-122"/>
              </a:rPr>
              <a:t>方程迟豫</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参数：晶格常数</a:t>
            </a:r>
            <a:r>
              <a:rPr lang="en-US" altLang="zh-CN" sz="1400">
                <a:ea typeface="SimSun" panose="02010600030101010101" pitchFamily="2" charset="-122"/>
              </a:rPr>
              <a:t>0.5nm</a:t>
            </a:r>
            <a:r>
              <a:rPr lang="zh-CN" altLang="en-US" sz="1400">
                <a:ea typeface="SimSun" panose="02010600030101010101" pitchFamily="2" charset="-122"/>
              </a:rPr>
              <a:t>，</a:t>
            </a:r>
            <a:r>
              <a:rPr lang="en-US" altLang="zh-CN" sz="1400">
                <a:ea typeface="SimSun" panose="02010600030101010101" pitchFamily="2" charset="-122"/>
              </a:rPr>
              <a:t> </a:t>
            </a:r>
            <a:r>
              <a:rPr lang="zh-CN" altLang="en-US" sz="1400">
                <a:ea typeface="SimSun" panose="02010600030101010101" pitchFamily="2" charset="-122"/>
              </a:rPr>
              <a:t>尺寸</a:t>
            </a:r>
            <a:r>
              <a:rPr lang="en-US" altLang="zh-CN" sz="1400">
                <a:ea typeface="SimSun" panose="02010600030101010101" pitchFamily="2" charset="-122"/>
              </a:rPr>
              <a:t>150x50, sk</a:t>
            </a:r>
            <a:r>
              <a:rPr lang="zh-CN" altLang="en-US" sz="1400">
                <a:ea typeface="SimSun" panose="02010600030101010101" pitchFamily="2" charset="-122"/>
              </a:rPr>
              <a:t>直径</a:t>
            </a:r>
            <a:r>
              <a:rPr lang="en-US" altLang="zh-CN" sz="1400">
                <a:ea typeface="SimSun" panose="02010600030101010101" pitchFamily="2" charset="-122"/>
              </a:rPr>
              <a:t>10</a:t>
            </a:r>
            <a:r>
              <a:rPr lang="zh-CN" altLang="en-US" sz="1400">
                <a:ea typeface="SimSun" panose="02010600030101010101" pitchFamily="2" charset="-122"/>
              </a:rPr>
              <a:t>个格点，</a:t>
            </a:r>
            <a:r>
              <a:rPr lang="en-US" altLang="zh-CN" sz="1400">
                <a:ea typeface="SimSun" panose="02010600030101010101" pitchFamily="2" charset="-122"/>
              </a:rPr>
              <a:t>alpha=0.1</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SkX</a:t>
            </a:r>
            <a:r>
              <a:rPr lang="zh-CN" altLang="en-US" sz="1400">
                <a:ea typeface="SimSun" panose="02010600030101010101" pitchFamily="2" charset="-122"/>
              </a:rPr>
              <a:t>与铁磁相之间的相变是</a:t>
            </a:r>
            <a:r>
              <a:rPr lang="zh-CN" altLang="en-US" sz="1400">
                <a:solidFill>
                  <a:srgbClr val="FF0000"/>
                </a:solidFill>
                <a:ea typeface="SimSun" panose="02010600030101010101" pitchFamily="2" charset="-122"/>
              </a:rPr>
              <a:t>一级相变</a:t>
            </a:r>
            <a:r>
              <a:rPr lang="zh-CN" altLang="en-US" sz="1400">
                <a:ea typeface="SimSun" panose="02010600030101010101" pitchFamily="2" charset="-122"/>
              </a:rPr>
              <a:t>，所以有相共存</a:t>
            </a:r>
            <a:endParaRPr lang="en-US" altLang="zh-CN" sz="1400">
              <a:ea typeface="SimSun" panose="02010600030101010101" pitchFamily="2" charset="-122"/>
            </a:endParaRPr>
          </a:p>
        </p:txBody>
      </p:sp>
      <p:pic>
        <p:nvPicPr>
          <p:cNvPr id="10" name="Picture 9" descr="1"/>
          <p:cNvPicPr>
            <a:picLocks noChangeAspect="1"/>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1"/>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1"/>
          </p:cNvPicPr>
          <p:nvPr/>
        </p:nvPicPr>
        <p:blipFill>
          <a:blip r:embed="rId5"/>
          <a:srcRect/>
          <a:stretch>
            <a:fillRect/>
          </a:stretch>
        </p:blipFill>
        <p:spPr>
          <a:xfrm>
            <a:off x="3062605" y="3883660"/>
            <a:ext cx="1437005" cy="1125220"/>
          </a:xfrm>
          <a:prstGeom prst="rect">
            <a:avLst/>
          </a:prstGeom>
        </p:spPr>
      </p:pic>
      <p:sp>
        <p:nvSpPr>
          <p:cNvPr id="13" name="Text Box 12"/>
          <p:cNvSpPr txBox="1"/>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SimSun" panose="02010600030101010101" pitchFamily="2" charset="-122"/>
              </a:rPr>
              <a:t>相</a:t>
            </a:r>
            <a:endParaRPr lang="zh-CN" altLang="en-US" sz="1400" b="1">
              <a:solidFill>
                <a:srgbClr val="FF0000"/>
              </a:solidFill>
              <a:ea typeface="SimSun" panose="02010600030101010101" pitchFamily="2" charset="-122"/>
            </a:endParaRPr>
          </a:p>
        </p:txBody>
      </p:sp>
      <p:sp>
        <p:nvSpPr>
          <p:cNvPr id="15" name="Text Box 14"/>
          <p:cNvSpPr txBox="1"/>
          <p:nvPr/>
        </p:nvSpPr>
        <p:spPr>
          <a:xfrm>
            <a:off x="3213735" y="4615815"/>
            <a:ext cx="771525" cy="306705"/>
          </a:xfrm>
          <a:prstGeom prst="rect">
            <a:avLst/>
          </a:prstGeom>
          <a:noFill/>
        </p:spPr>
        <p:txBody>
          <a:bodyPr wrap="square" rtlCol="0">
            <a:spAutoFit/>
          </a:bodyPr>
          <a:p>
            <a:r>
              <a:rPr lang="zh-CN" sz="1400" b="1">
                <a:solidFill>
                  <a:srgbClr val="FF0000"/>
                </a:solidFill>
                <a:ea typeface="SimSun" panose="02010600030101010101" pitchFamily="2" charset="-122"/>
              </a:rPr>
              <a:t>单个</a:t>
            </a:r>
            <a:r>
              <a:rPr lang="en-US" altLang="zh-CN" sz="1400" b="1">
                <a:solidFill>
                  <a:srgbClr val="FF0000"/>
                </a:solidFill>
                <a:ea typeface="SimSun" panose="02010600030101010101" pitchFamily="2" charset="-122"/>
              </a:rPr>
              <a:t>sk</a:t>
            </a:r>
            <a:endParaRPr lang="en-US" altLang="zh-CN" sz="1400" b="1">
              <a:solidFill>
                <a:srgbClr val="FF0000"/>
              </a:solidFill>
              <a:ea typeface="SimSun" panose="02010600030101010101" pitchFamily="2" charset="-122"/>
            </a:endParaRPr>
          </a:p>
        </p:txBody>
      </p:sp>
      <p:cxnSp>
        <p:nvCxnSpPr>
          <p:cNvPr id="16" name="Straight Arrow Connector 15"/>
          <p:cNvCxnSpPr/>
          <p:nvPr/>
        </p:nvCxnSpPr>
        <p:spPr>
          <a:xfrm flipV="1">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2221230" y="4109720"/>
            <a:ext cx="913765" cy="306705"/>
          </a:xfrm>
          <a:prstGeom prst="rect">
            <a:avLst/>
          </a:prstGeom>
          <a:noFill/>
        </p:spPr>
        <p:txBody>
          <a:bodyPr wrap="square" rtlCol="0">
            <a:spAutoFit/>
          </a:bodyPr>
          <a:p>
            <a:r>
              <a:rPr lang="zh-CN" sz="1400">
                <a:solidFill>
                  <a:schemeClr val="tx1"/>
                </a:solidFill>
                <a:ea typeface="SimSun" panose="02010600030101010101" pitchFamily="2" charset="-122"/>
              </a:rPr>
              <a:t>增大磁场</a:t>
            </a:r>
            <a:endParaRPr lang="zh-CN" sz="1400">
              <a:solidFill>
                <a:schemeClr val="tx1"/>
              </a:solidFill>
              <a:ea typeface="SimSun" panose="02010600030101010101" pitchFamily="2" charset="-122"/>
            </a:endParaRPr>
          </a:p>
        </p:txBody>
      </p:sp>
      <p:pic>
        <p:nvPicPr>
          <p:cNvPr id="18" name="Picture 17" descr="/home/ligy/Pictures/1.png1"/>
          <p:cNvPicPr>
            <a:picLocks noChangeAspect="1"/>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4406900" y="4292600"/>
            <a:ext cx="1337310" cy="306705"/>
          </a:xfrm>
          <a:prstGeom prst="rect">
            <a:avLst/>
          </a:prstGeom>
          <a:noFill/>
        </p:spPr>
        <p:txBody>
          <a:bodyPr wrap="square" rtlCol="0">
            <a:spAutoFit/>
          </a:bodyPr>
          <a:p>
            <a:r>
              <a:rPr lang="zh-CN" sz="1400" b="1">
                <a:solidFill>
                  <a:srgbClr val="FF0000"/>
                </a:solidFill>
                <a:ea typeface="SimSun" panose="02010600030101010101" pitchFamily="2" charset="-122"/>
              </a:rPr>
              <a:t>向高温处移动</a:t>
            </a:r>
            <a:endParaRPr lang="zh-CN" sz="1400" b="1">
              <a:solidFill>
                <a:srgbClr val="FF0000"/>
              </a:solidFill>
              <a:ea typeface="SimSun" panose="02010600030101010101" pitchFamily="2" charset="-122"/>
            </a:endParaRPr>
          </a:p>
        </p:txBody>
      </p:sp>
      <p:sp>
        <p:nvSpPr>
          <p:cNvPr id="21" name="Text Box 20"/>
          <p:cNvSpPr txBox="1"/>
          <p:nvPr/>
        </p:nvSpPr>
        <p:spPr>
          <a:xfrm>
            <a:off x="5685790" y="4661535"/>
            <a:ext cx="927735" cy="306705"/>
          </a:xfrm>
          <a:prstGeom prst="rect">
            <a:avLst/>
          </a:prstGeom>
          <a:noFill/>
        </p:spPr>
        <p:txBody>
          <a:bodyPr wrap="square" rtlCol="0">
            <a:spAutoFit/>
          </a:bodyPr>
          <a:p>
            <a:r>
              <a:rPr lang="zh-CN" altLang="en-US" sz="1400" b="1">
                <a:solidFill>
                  <a:srgbClr val="FF0000"/>
                </a:solidFill>
                <a:ea typeface="SimSun" panose="02010600030101010101" pitchFamily="2" charset="-122"/>
              </a:rPr>
              <a:t>时间演化</a:t>
            </a:r>
            <a:endParaRPr lang="zh-CN" altLang="en-US" sz="1400" b="1">
              <a:solidFill>
                <a:srgbClr val="FF0000"/>
              </a:solidFill>
              <a:ea typeface="SimSun" panose="02010600030101010101" pitchFamily="2" charset="-122"/>
            </a:endParaRPr>
          </a:p>
        </p:txBody>
      </p:sp>
      <p:sp>
        <p:nvSpPr>
          <p:cNvPr id="22" name="Text Box 21"/>
          <p:cNvSpPr txBox="1"/>
          <p:nvPr/>
        </p:nvSpPr>
        <p:spPr>
          <a:xfrm>
            <a:off x="271145" y="5039995"/>
            <a:ext cx="58026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横向、纵向速度都正比于温度梯度，但横向速度比纵向小一个数量级</a:t>
            </a:r>
            <a:endParaRPr lang="en-US" altLang="zh-CN" sz="1400">
              <a:ea typeface="SimSun"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1"/>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1"/>
          </p:cNvPicPr>
          <p:nvPr/>
        </p:nvPicPr>
        <p:blipFill>
          <a:blip r:embed="rId1"/>
          <a:stretch>
            <a:fillRect/>
          </a:stretch>
        </p:blipFill>
        <p:spPr>
          <a:xfrm>
            <a:off x="3764795" y="1307289"/>
            <a:ext cx="366924" cy="243087"/>
          </a:xfrm>
          <a:prstGeom prst="rect">
            <a:avLst/>
          </a:prstGeom>
        </p:spPr>
      </p:pic>
      <p:sp>
        <p:nvSpPr>
          <p:cNvPr id="12" name="文本框 11"/>
          <p:cNvSpPr txBox="1"/>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1"/>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1"/>
          </p:cNvPicPr>
          <p:nvPr/>
        </p:nvPicPr>
        <p:blipFill>
          <a:blip r:embed="rId2"/>
          <a:stretch>
            <a:fillRect/>
          </a:stretch>
        </p:blipFill>
        <p:spPr>
          <a:xfrm>
            <a:off x="3612381" y="2089270"/>
            <a:ext cx="978805" cy="266947"/>
          </a:xfrm>
          <a:prstGeom prst="rect">
            <a:avLst/>
          </a:prstGeom>
        </p:spPr>
      </p:pic>
      <p:sp>
        <p:nvSpPr>
          <p:cNvPr id="16" name="文本框 15"/>
          <p:cNvSpPr txBox="1"/>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1"/>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1"/>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1"/>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1"/>
          <p:nvPr/>
        </p:nvSpPr>
        <p:spPr>
          <a:xfrm>
            <a:off x="361950" y="3780155"/>
            <a:ext cx="6837680" cy="1383665"/>
          </a:xfrm>
          <a:prstGeom prst="rect">
            <a:avLst/>
          </a:prstGeom>
          <a:noFill/>
        </p:spPr>
        <p:txBody>
          <a:bodyPr wrap="square" rtlCol="0">
            <a:spAutoFit/>
          </a:bodyPr>
          <a:p>
            <a:pPr marL="285750" indent="-285750">
              <a:buFont typeface="Arial" panose="020B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B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179472" y="45286"/>
            <a:ext cx="3202940" cy="398780"/>
          </a:xfrm>
          <a:prstGeom prst="rect">
            <a:avLst/>
          </a:prstGeom>
          <a:noFill/>
        </p:spPr>
        <p:txBody>
          <a:bodyPr wrap="none" rtlCol="0">
            <a:spAutoFit/>
          </a:bodyPr>
          <a:p>
            <a:r>
              <a:rPr lang="zh-CN" sz="2000" dirty="0">
                <a:latin typeface="+mj-lt"/>
                <a:ea typeface="SimSun" panose="02010600030101010101" pitchFamily="2" charset="-122"/>
              </a:rPr>
              <a:t>温度梯度下绝缘</a:t>
            </a:r>
            <a:r>
              <a:rPr lang="en-US" altLang="zh-CN" sz="2000" dirty="0">
                <a:latin typeface="+mj-lt"/>
                <a:ea typeface="SimSun" panose="02010600030101010101" pitchFamily="2" charset="-122"/>
              </a:rPr>
              <a:t>sk</a:t>
            </a:r>
            <a:r>
              <a:rPr lang="zh-CN" altLang="en-US" sz="2000" dirty="0">
                <a:latin typeface="+mj-lt"/>
                <a:ea typeface="SimSun" panose="02010600030101010101" pitchFamily="2" charset="-122"/>
              </a:rPr>
              <a:t>的动力学</a:t>
            </a:r>
            <a:endParaRPr lang="zh-CN" altLang="en-US" sz="2000" dirty="0">
              <a:latin typeface="+mj-lt"/>
              <a:ea typeface="SimSun" panose="02010600030101010101" pitchFamily="2" charset="-122"/>
            </a:endParaRPr>
          </a:p>
        </p:txBody>
      </p:sp>
      <p:sp>
        <p:nvSpPr>
          <p:cNvPr id="4" name="Text Box 3"/>
          <p:cNvSpPr txBox="1"/>
          <p:nvPr/>
        </p:nvSpPr>
        <p:spPr>
          <a:xfrm>
            <a:off x="271145" y="556260"/>
            <a:ext cx="6177915" cy="1383665"/>
          </a:xfrm>
          <a:prstGeom prst="rect">
            <a:avLst/>
          </a:prstGeom>
          <a:noFill/>
        </p:spPr>
        <p:txBody>
          <a:bodyPr wrap="none" rtlCol="0">
            <a:spAutoFit/>
          </a:bodyPr>
          <a:p>
            <a:pPr indent="0" algn="l">
              <a:buNone/>
            </a:pPr>
            <a:r>
              <a:rPr lang="zh-CN" sz="1400">
                <a:ea typeface="SimSun" panose="02010600030101010101" pitchFamily="2" charset="-122"/>
              </a:rPr>
              <a:t>唯象解释：</a:t>
            </a:r>
            <a:endParaRPr lang="zh-CN" sz="1400">
              <a:ea typeface="SimSun" panose="02010600030101010101" pitchFamily="2" charset="-122"/>
            </a:endParaRPr>
          </a:p>
          <a:p>
            <a:pPr marL="285750" indent="-285750" algn="l">
              <a:buFont typeface="Arial" panose="020B0604020202020204" pitchFamily="34" charset="0"/>
              <a:buChar char="•"/>
            </a:pPr>
            <a:r>
              <a:rPr lang="zh-CN" sz="1400">
                <a:ea typeface="SimSun" panose="02010600030101010101" pitchFamily="2" charset="-122"/>
              </a:rPr>
              <a:t>自旋对于其平衡位置的偏离由</a:t>
            </a:r>
            <a:r>
              <a:rPr lang="en-US" altLang="zh-CN" sz="1400">
                <a:ea typeface="SimSun" panose="02010600030101010101" pitchFamily="2" charset="-122"/>
              </a:rPr>
              <a:t>magnon</a:t>
            </a:r>
            <a:r>
              <a:rPr lang="zh-CN" altLang="en-US" sz="1400">
                <a:ea typeface="SimSun" panose="02010600030101010101" pitchFamily="2" charset="-122"/>
              </a:rPr>
              <a:t>的产生来表示，</a:t>
            </a:r>
            <a:endParaRPr lang="zh-CN" altLang="en-US"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magnon</a:t>
            </a:r>
            <a:r>
              <a:rPr lang="zh-CN" altLang="en-US" sz="1400">
                <a:ea typeface="SimSun" panose="02010600030101010101" pitchFamily="2" charset="-122"/>
              </a:rPr>
              <a:t>数算符为</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平衡方向的分量为</a:t>
            </a:r>
            <a:endParaRPr lang="zh-CN" altLang="en-US" sz="1400">
              <a:ea typeface="SimSun" panose="02010600030101010101" pitchFamily="2" charset="-122"/>
            </a:endParaRPr>
          </a:p>
          <a:p>
            <a:pPr marL="285750" indent="-285750" algn="l">
              <a:buFont typeface="Arial" panose="020B0604020202020204" pitchFamily="34" charset="0"/>
              <a:buChar char="•"/>
            </a:pP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当</a:t>
            </a:r>
            <a:r>
              <a:rPr lang="en-US" altLang="zh-CN" sz="1400">
                <a:ea typeface="SimSun" panose="02010600030101010101" pitchFamily="2" charset="-122"/>
              </a:rPr>
              <a:t>magnon</a:t>
            </a:r>
            <a:r>
              <a:rPr lang="zh-CN" altLang="en-US" sz="1400">
                <a:ea typeface="SimSun" panose="02010600030101010101" pitchFamily="2" charset="-122"/>
              </a:rPr>
              <a:t>向低温区扩散，在反方向施加一个转移力矩，使</a:t>
            </a:r>
            <a:r>
              <a:rPr lang="en-US" altLang="zh-CN" sz="1400">
                <a:ea typeface="SimSun" panose="02010600030101010101" pitchFamily="2" charset="-122"/>
              </a:rPr>
              <a:t>sk</a:t>
            </a:r>
            <a:r>
              <a:rPr lang="zh-CN" altLang="en-US" sz="1400">
                <a:ea typeface="SimSun" panose="02010600030101010101" pitchFamily="2" charset="-122"/>
              </a:rPr>
              <a:t>向高温区移动</a:t>
            </a:r>
            <a:endParaRPr lang="zh-CN" altLang="en-US" sz="1400">
              <a:ea typeface="SimSun" panose="02010600030101010101" pitchFamily="2" charset="-122"/>
            </a:endParaRPr>
          </a:p>
        </p:txBody>
      </p:sp>
      <p:sp>
        <p:nvSpPr>
          <p:cNvPr id="2" name="Text Box 1"/>
          <p:cNvSpPr txBox="1"/>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1"/>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1"/>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1"/>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1"/>
          </p:cNvPicPr>
          <p:nvPr/>
        </p:nvPicPr>
        <p:blipFill>
          <a:blip r:embed="rId4"/>
          <a:stretch>
            <a:fillRect/>
          </a:stretch>
        </p:blipFill>
        <p:spPr>
          <a:xfrm>
            <a:off x="595630" y="2008505"/>
            <a:ext cx="3775710" cy="1796415"/>
          </a:xfrm>
          <a:prstGeom prst="rect">
            <a:avLst/>
          </a:prstGeom>
        </p:spPr>
      </p:pic>
      <p:sp>
        <p:nvSpPr>
          <p:cNvPr id="24" name="Text Box 23"/>
          <p:cNvSpPr txBox="1"/>
          <p:nvPr/>
        </p:nvSpPr>
        <p:spPr>
          <a:xfrm>
            <a:off x="4645660" y="2087245"/>
            <a:ext cx="2117725" cy="73723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示意图</a:t>
            </a:r>
            <a:endParaRPr lang="zh-CN" altLang="en-US"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sk</a:t>
            </a:r>
            <a:r>
              <a:rPr lang="zh-CN" altLang="en-US" sz="1400">
                <a:ea typeface="SimSun" panose="02010600030101010101" pitchFamily="2" charset="-122"/>
              </a:rPr>
              <a:t>速度</a:t>
            </a:r>
            <a:r>
              <a:rPr lang="en-US" altLang="zh-CN" sz="1400">
                <a:ea typeface="SimSun" panose="02010600030101010101" pitchFamily="2" charset="-122"/>
              </a:rPr>
              <a:t>Vx</a:t>
            </a:r>
            <a:r>
              <a:rPr lang="zh-CN" altLang="en-US" sz="1400">
                <a:ea typeface="SimSun" panose="02010600030101010101" pitchFamily="2" charset="-122"/>
              </a:rPr>
              <a:t>反比于</a:t>
            </a:r>
            <a:r>
              <a:rPr lang="en-US" altLang="zh-CN" sz="1400">
                <a:ea typeface="SimSun" panose="02010600030101010101" pitchFamily="2" charset="-122"/>
              </a:rPr>
              <a:t>alpha</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Vy</a:t>
            </a:r>
            <a:r>
              <a:rPr lang="zh-CN" altLang="en-US" sz="1400">
                <a:ea typeface="SimSun" panose="02010600030101010101" pitchFamily="2" charset="-122"/>
              </a:rPr>
              <a:t>不依赖于</a:t>
            </a:r>
            <a:r>
              <a:rPr lang="en-US" altLang="zh-CN" sz="1400">
                <a:ea typeface="SimSun" panose="02010600030101010101" pitchFamily="2" charset="-122"/>
              </a:rPr>
              <a:t>alpha</a:t>
            </a:r>
            <a:endParaRPr lang="en-US" altLang="zh-CN" sz="1400">
              <a:ea typeface="SimSun" panose="02010600030101010101" pitchFamily="2" charset="-122"/>
            </a:endParaRPr>
          </a:p>
        </p:txBody>
      </p:sp>
      <p:sp>
        <p:nvSpPr>
          <p:cNvPr id="25" name="Text Box 24"/>
          <p:cNvSpPr txBox="1"/>
          <p:nvPr/>
        </p:nvSpPr>
        <p:spPr>
          <a:xfrm>
            <a:off x="271145" y="3590925"/>
            <a:ext cx="2760980" cy="1383665"/>
          </a:xfrm>
          <a:prstGeom prst="rect">
            <a:avLst/>
          </a:prstGeom>
          <a:noFill/>
        </p:spPr>
        <p:txBody>
          <a:bodyPr wrap="none" rtlCol="0">
            <a:spAutoFit/>
          </a:bodyPr>
          <a:p>
            <a:pPr indent="0" algn="l">
              <a:buNone/>
            </a:pPr>
            <a:r>
              <a:rPr lang="zh-CN" sz="1400">
                <a:ea typeface="SimSun" panose="02010600030101010101" pitchFamily="2" charset="-122"/>
              </a:rPr>
              <a:t>理论描述</a:t>
            </a:r>
            <a:r>
              <a:rPr lang="en-US" altLang="zh-CN" sz="1400">
                <a:ea typeface="SimSun" panose="02010600030101010101" pitchFamily="2" charset="-122"/>
              </a:rPr>
              <a:t>[18,19]</a:t>
            </a:r>
            <a:r>
              <a:rPr lang="zh-CN" sz="1400">
                <a:ea typeface="SimSun" panose="02010600030101010101" pitchFamily="2" charset="-122"/>
              </a:rPr>
              <a:t>：</a:t>
            </a:r>
            <a:endParaRPr lang="zh-CN" sz="1400">
              <a:ea typeface="SimSun" panose="02010600030101010101" pitchFamily="2" charset="-122"/>
            </a:endParaRPr>
          </a:p>
          <a:p>
            <a:pPr indent="0" algn="l">
              <a:buNone/>
            </a:pPr>
            <a:r>
              <a:rPr lang="en-US" altLang="zh-CN" sz="1400">
                <a:ea typeface="SimSun" panose="02010600030101010101" pitchFamily="2" charset="-122"/>
              </a:rPr>
              <a:t>1. </a:t>
            </a:r>
            <a:r>
              <a:rPr lang="zh-CN" altLang="en-US" sz="1400">
                <a:ea typeface="SimSun" panose="02010600030101010101" pitchFamily="2" charset="-122"/>
              </a:rPr>
              <a:t>将局域磁矩分解为快慢模式</a:t>
            </a:r>
            <a:endParaRPr lang="zh-CN" altLang="en-US" sz="1400">
              <a:ea typeface="SimSun" panose="02010600030101010101" pitchFamily="2" charset="-122"/>
            </a:endParaRPr>
          </a:p>
          <a:p>
            <a:pPr indent="0" algn="l">
              <a:buNone/>
            </a:pPr>
            <a:r>
              <a:rPr lang="en-US" altLang="zh-CN" sz="1400">
                <a:ea typeface="SimSun" panose="02010600030101010101" pitchFamily="2" charset="-122"/>
              </a:rPr>
              <a:t>2. </a:t>
            </a:r>
            <a:r>
              <a:rPr lang="zh-CN" altLang="en-US" sz="1400">
                <a:ea typeface="SimSun" panose="02010600030101010101" pitchFamily="2" charset="-122"/>
              </a:rPr>
              <a:t>代入</a:t>
            </a:r>
            <a:r>
              <a:rPr lang="en-US" altLang="zh-CN" sz="1400">
                <a:ea typeface="SimSun" panose="02010600030101010101" pitchFamily="2" charset="-122"/>
              </a:rPr>
              <a:t>H</a:t>
            </a:r>
            <a:r>
              <a:rPr lang="zh-CN" altLang="en-US" sz="1400">
                <a:ea typeface="SimSun" panose="02010600030101010101" pitchFamily="2" charset="-122"/>
              </a:rPr>
              <a:t>的连续形式</a:t>
            </a:r>
            <a:endParaRPr lang="zh-CN" altLang="en-US" sz="1400">
              <a:ea typeface="SimSun" panose="02010600030101010101" pitchFamily="2" charset="-122"/>
            </a:endParaRPr>
          </a:p>
          <a:p>
            <a:pPr indent="0" algn="l">
              <a:buNone/>
            </a:pPr>
            <a:r>
              <a:rPr lang="en-US" altLang="zh-CN" sz="1400">
                <a:ea typeface="SimSun" panose="02010600030101010101" pitchFamily="2" charset="-122"/>
              </a:rPr>
              <a:t>3. </a:t>
            </a:r>
            <a:r>
              <a:rPr lang="zh-CN" altLang="en-US" sz="1400">
                <a:ea typeface="SimSun" panose="02010600030101010101" pitchFamily="2" charset="-122"/>
              </a:rPr>
              <a:t>做近似得</a:t>
            </a:r>
            <a:endParaRPr lang="zh-CN" altLang="en-US" sz="1400">
              <a:ea typeface="SimSun" panose="02010600030101010101" pitchFamily="2" charset="-122"/>
            </a:endParaRPr>
          </a:p>
          <a:p>
            <a:pPr indent="0" algn="l">
              <a:buNone/>
            </a:pPr>
            <a:r>
              <a:rPr lang="en-US" altLang="zh-CN" sz="1400">
                <a:ea typeface="SimSun" panose="02010600030101010101" pitchFamily="2" charset="-122"/>
              </a:rPr>
              <a:t>4. j</a:t>
            </a:r>
            <a:r>
              <a:rPr lang="zh-CN" altLang="en-US" sz="1400">
                <a:ea typeface="SimSun" panose="02010600030101010101" pitchFamily="2" charset="-122"/>
              </a:rPr>
              <a:t>是由温度梯度导致的</a:t>
            </a:r>
            <a:r>
              <a:rPr lang="en-US" altLang="zh-CN" sz="1400">
                <a:ea typeface="SimSun" panose="02010600030101010101" pitchFamily="2" charset="-122"/>
              </a:rPr>
              <a:t>magnon</a:t>
            </a:r>
            <a:r>
              <a:rPr lang="zh-CN" altLang="en-US" sz="1400">
                <a:ea typeface="SimSun" panose="02010600030101010101" pitchFamily="2" charset="-122"/>
              </a:rPr>
              <a:t>流</a:t>
            </a:r>
            <a:endParaRPr lang="zh-CN" altLang="en-US" sz="1400">
              <a:ea typeface="SimSun" panose="02010600030101010101" pitchFamily="2" charset="-122"/>
            </a:endParaRPr>
          </a:p>
          <a:p>
            <a:pPr indent="0" algn="l">
              <a:buNone/>
            </a:pPr>
            <a:r>
              <a:rPr lang="en-US" altLang="zh-CN" sz="1400">
                <a:ea typeface="SimSun" panose="02010600030101010101" pitchFamily="2" charset="-122"/>
              </a:rPr>
              <a:t>5. </a:t>
            </a:r>
            <a:r>
              <a:rPr lang="zh-CN" altLang="en-US" sz="1400">
                <a:ea typeface="SimSun" panose="02010600030101010101" pitchFamily="2" charset="-122"/>
              </a:rPr>
              <a:t>假设</a:t>
            </a:r>
            <a:r>
              <a:rPr lang="en-US" altLang="zh-CN" sz="1400">
                <a:ea typeface="SimSun" panose="02010600030101010101" pitchFamily="2" charset="-122"/>
              </a:rPr>
              <a:t>sk</a:t>
            </a:r>
            <a:r>
              <a:rPr lang="zh-CN" altLang="en-US" sz="1400">
                <a:ea typeface="SimSun" panose="02010600030101010101" pitchFamily="2" charset="-122"/>
              </a:rPr>
              <a:t>是刚体得速度</a:t>
            </a:r>
            <a:endParaRPr lang="zh-CN" altLang="en-US" sz="1400">
              <a:ea typeface="SimSun" panose="02010600030101010101" pitchFamily="2" charset="-122"/>
            </a:endParaRPr>
          </a:p>
        </p:txBody>
      </p:sp>
      <p:pic>
        <p:nvPicPr>
          <p:cNvPr id="26" name="Picture 25" descr="1"/>
          <p:cNvPicPr>
            <a:picLocks noChangeAspect="1"/>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1"/>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1"/>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1"/>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1"/>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79957" y="109421"/>
            <a:ext cx="5601335" cy="460375"/>
          </a:xfrm>
          <a:prstGeom prst="rect">
            <a:avLst/>
          </a:prstGeom>
          <a:noFill/>
        </p:spPr>
        <p:txBody>
          <a:bodyPr wrap="none" rtlCol="0">
            <a:spAutoFit/>
          </a:bodyPr>
          <a:p>
            <a:r>
              <a:rPr lang="zh-CN" sz="2400" dirty="0">
                <a:latin typeface="+mj-lt"/>
                <a:ea typeface="SimSun" panose="02010600030101010101" pitchFamily="2" charset="-122"/>
              </a:rPr>
              <a:t>超薄磁性</a:t>
            </a:r>
            <a:r>
              <a:rPr lang="zh-CN" sz="2400" dirty="0">
                <a:solidFill>
                  <a:srgbClr val="FF0000"/>
                </a:solidFill>
                <a:latin typeface="+mj-lt"/>
                <a:ea typeface="SimSun" panose="02010600030101010101" pitchFamily="2" charset="-122"/>
              </a:rPr>
              <a:t>圆盘</a:t>
            </a:r>
            <a:r>
              <a:rPr lang="zh-CN" sz="2400" dirty="0">
                <a:latin typeface="+mj-lt"/>
                <a:ea typeface="SimSun" panose="02010600030101010101" pitchFamily="2" charset="-122"/>
              </a:rPr>
              <a:t>中受限</a:t>
            </a:r>
            <a:r>
              <a:rPr lang="en-US" altLang="zh-CN" sz="2400" dirty="0">
                <a:latin typeface="+mj-lt"/>
                <a:ea typeface="SimSun" panose="02010600030101010101" pitchFamily="2" charset="-122"/>
              </a:rPr>
              <a:t>skyrmion</a:t>
            </a:r>
            <a:r>
              <a:rPr lang="zh-CN" altLang="en-US" sz="2400" dirty="0">
                <a:latin typeface="+mj-lt"/>
                <a:ea typeface="SimSun" panose="02010600030101010101" pitchFamily="2" charset="-122"/>
              </a:rPr>
              <a:t>的呼吸模式</a:t>
            </a:r>
            <a:endParaRPr lang="zh-CN" altLang="en-US" sz="2400" dirty="0">
              <a:latin typeface="+mj-lt"/>
              <a:ea typeface="SimSun" panose="02010600030101010101" pitchFamily="2" charset="-122"/>
            </a:endParaRPr>
          </a:p>
        </p:txBody>
      </p:sp>
      <p:sp>
        <p:nvSpPr>
          <p:cNvPr id="4" name="Text Box 3"/>
          <p:cNvSpPr txBox="1"/>
          <p:nvPr/>
        </p:nvSpPr>
        <p:spPr>
          <a:xfrm>
            <a:off x="396240" y="682625"/>
            <a:ext cx="6681470" cy="267652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系统：过渡金属铁磁体，垂直磁各向异性，加垂直</a:t>
            </a:r>
            <a:r>
              <a:rPr lang="en-US" altLang="zh-CN" sz="1400">
                <a:ea typeface="SimSun" panose="02010600030101010101" pitchFamily="2" charset="-122"/>
              </a:rPr>
              <a:t>ac</a:t>
            </a:r>
            <a:r>
              <a:rPr lang="zh-CN" altLang="en-US" sz="1400">
                <a:ea typeface="SimSun" panose="02010600030101010101" pitchFamily="2" charset="-122"/>
              </a:rPr>
              <a:t>外磁场</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微磁模拟发现：呼吸模式可以与几何受限的量子化自旋波本征模式杂化</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sk</a:t>
            </a:r>
            <a:r>
              <a:rPr lang="zh-CN" altLang="en-US" sz="1400">
                <a:ea typeface="SimSun" panose="02010600030101010101" pitchFamily="2" charset="-122"/>
              </a:rPr>
              <a:t>的呼吸频率对场的依赖可以用以在实验上探测这些</a:t>
            </a:r>
            <a:r>
              <a:rPr lang="en-US" altLang="zh-CN" sz="1400">
                <a:ea typeface="SimSun" panose="02010600030101010101" pitchFamily="2" charset="-122"/>
              </a:rPr>
              <a:t>sk</a:t>
            </a:r>
            <a:r>
              <a:rPr lang="zh-CN" altLang="en-US" sz="1400">
                <a:ea typeface="SimSun" panose="02010600030101010101" pitchFamily="2" charset="-122"/>
              </a:rPr>
              <a:t>态</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sk</a:t>
            </a:r>
            <a:r>
              <a:rPr lang="zh-CN" altLang="en-US" sz="1400">
                <a:ea typeface="SimSun" panose="02010600030101010101" pitchFamily="2" charset="-122"/>
              </a:rPr>
              <a:t>的拓扑性质对其中电子输运和热输运的影响</a:t>
            </a:r>
            <a:r>
              <a:rPr lang="en-US" altLang="zh-CN" sz="1400">
                <a:ea typeface="SimSun" panose="02010600030101010101" pitchFamily="2" charset="-122"/>
              </a:rPr>
              <a:t> </a:t>
            </a:r>
            <a:r>
              <a:rPr lang="en-US" altLang="en-US" sz="1400">
                <a:ea typeface="SimSun" panose="02010600030101010101" pitchFamily="2" charset="-122"/>
              </a:rPr>
              <a:t>[15,16]</a:t>
            </a:r>
            <a:endParaRPr lang="en-US"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在多层结构中的过渡金属铁磁体层会获得较大的</a:t>
            </a:r>
            <a:r>
              <a:rPr lang="en-US" altLang="zh-CN" sz="1400">
                <a:ea typeface="SimSun" panose="02010600030101010101" pitchFamily="2" charset="-122"/>
              </a:rPr>
              <a:t>DMI</a:t>
            </a:r>
            <a:r>
              <a:rPr lang="zh-CN" altLang="en-US" sz="1400">
                <a:ea typeface="SimSun" panose="02010600030101010101" pitchFamily="2" charset="-122"/>
              </a:rPr>
              <a:t>强度，同时有垂直各向异性</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系统：最下层是重金属，上面生长超薄铁磁金属，再在上面覆盖一层非磁性层</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此系统中</a:t>
            </a:r>
            <a:r>
              <a:rPr lang="en-US" altLang="zh-CN" sz="1400">
                <a:ea typeface="SimSun" panose="02010600030101010101" pitchFamily="2" charset="-122"/>
              </a:rPr>
              <a:t>DMI</a:t>
            </a:r>
            <a:r>
              <a:rPr lang="zh-CN" altLang="en-US" sz="1400">
                <a:ea typeface="SimSun" panose="02010600030101010101" pitchFamily="2" charset="-122"/>
              </a:rPr>
              <a:t>来源于重金属层中的</a:t>
            </a:r>
            <a:r>
              <a:rPr lang="en-US" altLang="zh-CN" sz="1400">
                <a:ea typeface="SimSun" panose="02010600030101010101" pitchFamily="2" charset="-122"/>
              </a:rPr>
              <a:t>RKKY</a:t>
            </a:r>
            <a:r>
              <a:rPr lang="zh-CN" altLang="en-US" sz="1400">
                <a:ea typeface="SimSun" panose="02010600030101010101" pitchFamily="2" charset="-122"/>
              </a:rPr>
              <a:t>作用</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实验发现这些系统中出现的都是</a:t>
            </a:r>
            <a:r>
              <a:rPr lang="en-US" altLang="zh-CN" sz="1400">
                <a:ea typeface="SimSun" panose="02010600030101010101" pitchFamily="2" charset="-122"/>
              </a:rPr>
              <a:t>Neel</a:t>
            </a:r>
            <a:r>
              <a:rPr lang="en-US" altLang="en-US" sz="1400">
                <a:ea typeface="SimSun" panose="02010600030101010101" pitchFamily="2" charset="-122"/>
              </a:rPr>
              <a:t> sk</a:t>
            </a:r>
            <a:endParaRPr lang="en-US" altLang="en-US" sz="1400">
              <a:ea typeface="SimSun" panose="02010600030101010101" pitchFamily="2" charset="-122"/>
            </a:endParaRPr>
          </a:p>
          <a:p>
            <a:pPr marL="285750" indent="-285750">
              <a:buFont typeface="Arial" panose="020B0604020202020204" pitchFamily="34" charset="0"/>
              <a:buChar char="•"/>
            </a:pPr>
            <a:r>
              <a:rPr lang="en-US" altLang="en-US" sz="1400">
                <a:ea typeface="SimSun" panose="02010600030101010101" pitchFamily="2" charset="-122"/>
              </a:rPr>
              <a:t>DMI</a:t>
            </a:r>
            <a:r>
              <a:rPr lang="zh-CN" altLang="en-US" sz="1400">
                <a:ea typeface="SimSun" panose="02010600030101010101" pitchFamily="2" charset="-122"/>
              </a:rPr>
              <a:t>的正负号决定基态的手性</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数值计算：圆盘直径</a:t>
            </a:r>
            <a:r>
              <a:rPr lang="en-US" altLang="zh-CN" sz="1400">
                <a:ea typeface="SimSun" panose="02010600030101010101" pitchFamily="2" charset="-122"/>
              </a:rPr>
              <a:t>100nm</a:t>
            </a:r>
            <a:r>
              <a:rPr lang="zh-CN" altLang="en-US" sz="1400">
                <a:ea typeface="SimSun" panose="02010600030101010101" pitchFamily="2" charset="-122"/>
              </a:rPr>
              <a:t>，定义在</a:t>
            </a:r>
            <a:r>
              <a:rPr lang="en-US" altLang="zh-CN" sz="1400">
                <a:ea typeface="SimSun" panose="02010600030101010101" pitchFamily="2" charset="-122"/>
              </a:rPr>
              <a:t>64x64</a:t>
            </a:r>
            <a:r>
              <a:rPr lang="zh-CN" altLang="en-US" sz="1400">
                <a:ea typeface="SimSun" panose="02010600030101010101" pitchFamily="2" charset="-122"/>
              </a:rPr>
              <a:t>个格点上，</a:t>
            </a:r>
            <a:r>
              <a:rPr lang="en-US" altLang="zh-CN" sz="1400">
                <a:ea typeface="SimSun" panose="02010600030101010101" pitchFamily="2" charset="-122"/>
              </a:rPr>
              <a:t>A=15pJ/m, Ku=1MJ/m^3, </a:t>
            </a:r>
            <a:endParaRPr lang="en-US" altLang="zh-CN" sz="1400">
              <a:ea typeface="SimSun" panose="02010600030101010101" pitchFamily="2" charset="-122"/>
            </a:endParaRPr>
          </a:p>
          <a:p>
            <a:pPr indent="0">
              <a:buFont typeface="Arial" panose="020B0604020202020204" pitchFamily="34" charset="0"/>
              <a:buNone/>
            </a:pPr>
            <a:r>
              <a:rPr lang="en-US" altLang="zh-CN" sz="1400">
                <a:ea typeface="SimSun" panose="02010600030101010101" pitchFamily="2" charset="-122"/>
              </a:rPr>
              <a:t>Ms=1MA/m, </a:t>
            </a:r>
            <a:r>
              <a:rPr lang="zh-CN" altLang="en-US" sz="1400">
                <a:ea typeface="SimSun" panose="02010600030101010101" pitchFamily="2" charset="-122"/>
              </a:rPr>
              <a:t>薄膜厚度</a:t>
            </a:r>
            <a:r>
              <a:rPr lang="en-US" altLang="zh-CN" sz="1400">
                <a:ea typeface="SimSun" panose="02010600030101010101" pitchFamily="2" charset="-122"/>
              </a:rPr>
              <a:t>1nm</a:t>
            </a:r>
            <a:endParaRPr lang="en-US" altLang="zh-CN"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静态的垂直外场大小显著影响</a:t>
            </a:r>
            <a:r>
              <a:rPr lang="en-US" altLang="zh-CN" sz="1400">
                <a:ea typeface="SimSun" panose="02010600030101010101" pitchFamily="2" charset="-122"/>
              </a:rPr>
              <a:t>sk</a:t>
            </a:r>
            <a:r>
              <a:rPr lang="zh-CN" altLang="en-US" sz="1400">
                <a:ea typeface="SimSun" panose="02010600030101010101" pitchFamily="2" charset="-122"/>
              </a:rPr>
              <a:t>直径大小</a:t>
            </a:r>
            <a:endParaRPr lang="zh-CN" altLang="en-US" sz="1400">
              <a:ea typeface="SimSun" panose="02010600030101010101" pitchFamily="2" charset="-122"/>
            </a:endParaRPr>
          </a:p>
        </p:txBody>
      </p:sp>
      <p:sp>
        <p:nvSpPr>
          <p:cNvPr id="2" name="Text Box 1"/>
          <p:cNvSpPr txBox="1"/>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1"/>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1"/>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4453890" y="5335270"/>
            <a:ext cx="2988310" cy="306705"/>
          </a:xfrm>
          <a:prstGeom prst="rect">
            <a:avLst/>
          </a:prstGeom>
          <a:noFill/>
        </p:spPr>
        <p:txBody>
          <a:bodyPr wrap="none" rtlCol="0">
            <a:spAutoFit/>
          </a:bodyPr>
          <a:p>
            <a:r>
              <a:rPr lang="zh-CN" altLang="en-US" sz="1400">
                <a:ea typeface="SimSun" panose="02010600030101010101" pitchFamily="2" charset="-122"/>
              </a:rPr>
              <a:t>存在</a:t>
            </a:r>
            <a:r>
              <a:rPr lang="en-US" altLang="zh-CN" sz="1400">
                <a:ea typeface="SimSun" panose="02010600030101010101" pitchFamily="2" charset="-122"/>
              </a:rPr>
              <a:t>sk</a:t>
            </a:r>
            <a:r>
              <a:rPr lang="zh-CN" altLang="en-US" sz="1400">
                <a:ea typeface="SimSun" panose="02010600030101010101" pitchFamily="2" charset="-122"/>
              </a:rPr>
              <a:t>时的谱，可用以识别是否有</a:t>
            </a:r>
            <a:r>
              <a:rPr lang="en-US" altLang="zh-CN" sz="1400">
                <a:ea typeface="SimSun" panose="02010600030101010101" pitchFamily="2" charset="-122"/>
              </a:rPr>
              <a:t>sk</a:t>
            </a:r>
            <a:endParaRPr lang="en-US" altLang="zh-CN" sz="1400">
              <a:ea typeface="SimSun" panose="02010600030101010101" pitchFamily="2" charset="-122"/>
            </a:endParaRPr>
          </a:p>
        </p:txBody>
      </p:sp>
      <p:cxnSp>
        <p:nvCxnSpPr>
          <p:cNvPr id="15" name="Straight Arrow Connector 14"/>
          <p:cNvCxnSpPr/>
          <p:nvPr/>
        </p:nvCxnSpPr>
        <p:spPr>
          <a:xfrm flipH="1" flipV="1">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5027295" y="2933700"/>
            <a:ext cx="2414905" cy="306705"/>
          </a:xfrm>
          <a:prstGeom prst="rect">
            <a:avLst/>
          </a:prstGeom>
          <a:noFill/>
        </p:spPr>
        <p:txBody>
          <a:bodyPr wrap="none" rtlCol="0">
            <a:spAutoFit/>
          </a:bodyPr>
          <a:p>
            <a:r>
              <a:rPr lang="zh-CN" altLang="en-US" sz="1400">
                <a:ea typeface="SimSun" panose="02010600030101010101" pitchFamily="2" charset="-122"/>
              </a:rPr>
              <a:t>不存在</a:t>
            </a:r>
            <a:r>
              <a:rPr lang="en-US" altLang="zh-CN" sz="1400">
                <a:ea typeface="SimSun" panose="02010600030101010101" pitchFamily="2" charset="-122"/>
              </a:rPr>
              <a:t>sk</a:t>
            </a:r>
            <a:r>
              <a:rPr lang="zh-CN" altLang="en-US" sz="1400">
                <a:ea typeface="SimSun" panose="02010600030101010101" pitchFamily="2" charset="-122"/>
              </a:rPr>
              <a:t>时谱是自旋波</a:t>
            </a:r>
            <a:r>
              <a:rPr lang="en-US" altLang="zh-CN" sz="1400">
                <a:ea typeface="SimSun" panose="02010600030101010101" pitchFamily="2" charset="-122"/>
              </a:rPr>
              <a:t>(</a:t>
            </a:r>
            <a:r>
              <a:rPr lang="zh-CN" altLang="en-US" sz="1400">
                <a:ea typeface="SimSun" panose="02010600030101010101" pitchFamily="2" charset="-122"/>
              </a:rPr>
              <a:t>线性</a:t>
            </a:r>
            <a:r>
              <a:rPr lang="en-US" altLang="zh-CN" sz="1400">
                <a:ea typeface="SimSun" panose="02010600030101010101" pitchFamily="2" charset="-122"/>
              </a:rPr>
              <a:t>)</a:t>
            </a:r>
            <a:endParaRPr lang="en-US" altLang="zh-CN" sz="1400">
              <a:ea typeface="SimSun"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59967" y="49731"/>
            <a:ext cx="4855845" cy="460375"/>
          </a:xfrm>
          <a:prstGeom prst="rect">
            <a:avLst/>
          </a:prstGeom>
          <a:noFill/>
        </p:spPr>
        <p:txBody>
          <a:bodyPr wrap="none" rtlCol="0">
            <a:spAutoFit/>
          </a:bodyPr>
          <a:p>
            <a:r>
              <a:rPr lang="zh-CN" sz="2400" dirty="0">
                <a:latin typeface="+mj-lt"/>
                <a:ea typeface="SimSun" panose="02010600030101010101" pitchFamily="2" charset="-122"/>
              </a:rPr>
              <a:t>手征磁体中的</a:t>
            </a:r>
            <a:r>
              <a:rPr lang="en-US" altLang="zh-CN" sz="2400" dirty="0">
                <a:latin typeface="+mj-lt"/>
                <a:ea typeface="SimSun" panose="02010600030101010101" pitchFamily="2" charset="-122"/>
              </a:rPr>
              <a:t>magnon-skyrmion</a:t>
            </a:r>
            <a:r>
              <a:rPr lang="zh-CN" altLang="en-US" sz="2400" dirty="0">
                <a:latin typeface="+mj-lt"/>
                <a:ea typeface="SimSun" panose="02010600030101010101" pitchFamily="2" charset="-122"/>
              </a:rPr>
              <a:t>散射</a:t>
            </a:r>
            <a:endParaRPr lang="zh-CN" altLang="en-US" sz="2400" dirty="0">
              <a:latin typeface="+mj-lt"/>
              <a:ea typeface="SimSun" panose="02010600030101010101" pitchFamily="2" charset="-122"/>
            </a:endParaRPr>
          </a:p>
        </p:txBody>
      </p:sp>
      <p:sp>
        <p:nvSpPr>
          <p:cNvPr id="4" name="Text Box 3"/>
          <p:cNvSpPr txBox="1"/>
          <p:nvPr/>
        </p:nvSpPr>
        <p:spPr>
          <a:xfrm>
            <a:off x="343535" y="785495"/>
            <a:ext cx="7007860" cy="203009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被外场极化的磁性态的大辐激发</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，小辐激发</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magnon</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a:t>
            </a:r>
            <a:r>
              <a:rPr lang="zh-CN" altLang="en-US" sz="1400" dirty="0">
                <a:solidFill>
                  <a:srgbClr val="FF0000"/>
                </a:solidFill>
                <a:latin typeface="+mj-lt"/>
                <a:ea typeface="SimSun" panose="02010600030101010101" pitchFamily="2" charset="-122"/>
                <a:sym typeface="+mn-ea"/>
              </a:rPr>
              <a:t>解析</a:t>
            </a:r>
            <a:r>
              <a:rPr lang="zh-CN" altLang="en-US" sz="1400" dirty="0">
                <a:solidFill>
                  <a:schemeClr val="tx1"/>
                </a:solidFill>
                <a:latin typeface="+mj-lt"/>
                <a:ea typeface="SimSun" panose="02010600030101010101" pitchFamily="2" charset="-122"/>
                <a:sym typeface="+mn-ea"/>
              </a:rPr>
              <a:t>地研究二维纯净系统中这两个激发的相互作用</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谱中有两个束缚态：</a:t>
            </a: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呼吸模式</a:t>
            </a:r>
            <a:r>
              <a:rPr lang="en-US" altLang="zh-CN" sz="1400" dirty="0">
                <a:solidFill>
                  <a:schemeClr val="tx1"/>
                </a:solidFill>
                <a:latin typeface="+mj-lt"/>
                <a:ea typeface="SimSun" panose="02010600030101010101" pitchFamily="2" charset="-122"/>
                <a:sym typeface="+mn-ea"/>
              </a:rPr>
              <a:t> 2. </a:t>
            </a:r>
            <a:r>
              <a:rPr lang="zh-CN" altLang="en-US" sz="1400" dirty="0">
                <a:solidFill>
                  <a:schemeClr val="tx1"/>
                </a:solidFill>
                <a:latin typeface="+mj-lt"/>
                <a:ea typeface="SimSun" panose="02010600030101010101" pitchFamily="2" charset="-122"/>
                <a:sym typeface="+mn-ea"/>
              </a:rPr>
              <a:t>四极模式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sz="1400" dirty="0">
                <a:solidFill>
                  <a:schemeClr val="tx1"/>
                </a:solidFill>
                <a:latin typeface="+mj-lt"/>
                <a:ea typeface="SimSun" panose="02010600030101010101" pitchFamily="2" charset="-122"/>
                <a:sym typeface="+mn-ea"/>
              </a:rPr>
              <a:t>skew</a:t>
            </a:r>
            <a:r>
              <a:rPr lang="en-US" sz="1400" dirty="0">
                <a:solidFill>
                  <a:schemeClr val="tx1"/>
                </a:solidFill>
                <a:latin typeface="+mj-lt"/>
                <a:ea typeface="SimSun" panose="02010600030101010101" pitchFamily="2" charset="-122"/>
                <a:sym typeface="+mn-ea"/>
              </a:rPr>
              <a:t> </a:t>
            </a:r>
            <a:r>
              <a:rPr sz="1400" dirty="0">
                <a:solidFill>
                  <a:schemeClr val="tx1"/>
                </a:solidFill>
                <a:latin typeface="+mj-lt"/>
                <a:ea typeface="SimSun" panose="02010600030101010101" pitchFamily="2" charset="-122"/>
                <a:sym typeface="+mn-ea"/>
              </a:rPr>
              <a:t>scattering</a:t>
            </a:r>
            <a:r>
              <a:rPr 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偏斜散射</a:t>
            </a:r>
            <a:r>
              <a:rPr lang="en-US" altLang="zh-CN"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会导致</a:t>
            </a:r>
            <a:r>
              <a:rPr lang="en-US" altLang="zh-CN" sz="1400" dirty="0">
                <a:solidFill>
                  <a:schemeClr val="tx1"/>
                </a:solidFill>
                <a:latin typeface="+mj-lt"/>
                <a:ea typeface="SimSun" panose="02010600030101010101" pitchFamily="2" charset="-122"/>
                <a:sym typeface="+mn-ea"/>
              </a:rPr>
              <a:t>topological magnon effect</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会传递动量给</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，表现在</a:t>
            </a:r>
            <a:r>
              <a:rPr lang="en-US" altLang="zh-CN" sz="1400" dirty="0">
                <a:solidFill>
                  <a:schemeClr val="tx1"/>
                </a:solidFill>
                <a:latin typeface="+mj-lt"/>
                <a:ea typeface="SimSun" panose="02010600030101010101" pitchFamily="2" charset="-122"/>
                <a:sym typeface="+mn-ea"/>
              </a:rPr>
              <a:t>Thiele</a:t>
            </a:r>
            <a:r>
              <a:rPr lang="zh-CN" altLang="en-US" sz="1400" dirty="0">
                <a:solidFill>
                  <a:schemeClr val="tx1"/>
                </a:solidFill>
                <a:latin typeface="+mj-lt"/>
                <a:ea typeface="SimSun" panose="02010600030101010101" pitchFamily="2" charset="-122"/>
                <a:sym typeface="+mn-ea"/>
              </a:rPr>
              <a:t>方程中的动量转移力</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这个力导致了显著的</a:t>
            </a:r>
            <a:r>
              <a:rPr lang="en-US" altLang="zh-CN" sz="1400" dirty="0">
                <a:solidFill>
                  <a:schemeClr val="tx1"/>
                </a:solidFill>
                <a:latin typeface="+mj-lt"/>
                <a:ea typeface="SimSun" panose="02010600030101010101" pitchFamily="2" charset="-122"/>
                <a:sym typeface="+mn-ea"/>
              </a:rPr>
              <a:t>sk Hall</a:t>
            </a:r>
            <a:r>
              <a:rPr lang="zh-CN" altLang="en-US" sz="1400" dirty="0">
                <a:solidFill>
                  <a:schemeClr val="tx1"/>
                </a:solidFill>
                <a:latin typeface="+mj-lt"/>
                <a:ea typeface="SimSun" panose="02010600030101010101" pitchFamily="2" charset="-122"/>
                <a:sym typeface="+mn-ea"/>
              </a:rPr>
              <a:t>效应</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在</a:t>
            </a:r>
            <a:r>
              <a:rPr lang="en-US" altLang="zh-CN" sz="1400" dirty="0">
                <a:solidFill>
                  <a:schemeClr val="tx1"/>
                </a:solidFill>
                <a:latin typeface="+mj-lt"/>
                <a:ea typeface="SimSun" panose="02010600030101010101" pitchFamily="2" charset="-122"/>
                <a:sym typeface="+mn-ea"/>
              </a:rPr>
              <a:t>SkX</a:t>
            </a:r>
            <a:r>
              <a:rPr lang="zh-CN" altLang="en-US" sz="1400" dirty="0">
                <a:solidFill>
                  <a:schemeClr val="tx1"/>
                </a:solidFill>
                <a:latin typeface="+mj-lt"/>
                <a:ea typeface="SimSun" panose="02010600030101010101" pitchFamily="2" charset="-122"/>
                <a:sym typeface="+mn-ea"/>
              </a:rPr>
              <a:t>中，除了长波的自旋波激发，还有三个磁共振：一个</a:t>
            </a:r>
            <a:r>
              <a:rPr lang="zh-CN" altLang="en-US" sz="1400" dirty="0">
                <a:latin typeface="+mj-lt"/>
                <a:ea typeface="SimSun" panose="02010600030101010101" pitchFamily="2" charset="-122"/>
                <a:sym typeface="+mn-ea"/>
              </a:rPr>
              <a:t>呼吸模式、两个磁旋模式</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magnon-sk</a:t>
            </a:r>
            <a:r>
              <a:rPr lang="zh-CN" altLang="en-US" sz="1400" dirty="0">
                <a:solidFill>
                  <a:schemeClr val="tx1"/>
                </a:solidFill>
                <a:latin typeface="+mj-lt"/>
                <a:ea typeface="SimSun" panose="02010600030101010101" pitchFamily="2" charset="-122"/>
                <a:sym typeface="+mn-ea"/>
              </a:rPr>
              <a:t>束缚态</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36], sk</a:t>
            </a:r>
            <a:r>
              <a:rPr lang="zh-CN" altLang="en-US" sz="1400" dirty="0">
                <a:solidFill>
                  <a:schemeClr val="tx1"/>
                </a:solidFill>
                <a:latin typeface="+mj-lt"/>
                <a:ea typeface="SimSun" panose="02010600030101010101" pitchFamily="2" charset="-122"/>
                <a:sym typeface="+mn-ea"/>
              </a:rPr>
              <a:t>对</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的散射微磁模拟研究</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37]</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会将</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推向</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源</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1"/>
          <p:nvPr/>
        </p:nvSpPr>
        <p:spPr>
          <a:xfrm>
            <a:off x="117475" y="1819275"/>
            <a:ext cx="7126605" cy="1791260"/>
          </a:xfrm>
          <a:prstGeom prst="rect">
            <a:avLst/>
          </a:prstGeom>
          <a:noFill/>
        </p:spPr>
        <p:txBody>
          <a:bodyPr wrap="square" rtlCol="0">
            <a:spAutoFit/>
          </a:bodyPr>
          <a:lstStyle/>
          <a:p>
            <a:pPr indent="0">
              <a:lnSpc>
                <a:spcPct val="150000"/>
              </a:lnSpc>
              <a:buFont typeface="Arial" panose="020B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B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B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B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B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B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1"/>
          <p:nvPr/>
        </p:nvSpPr>
        <p:spPr>
          <a:xfrm>
            <a:off x="5104765" y="509905"/>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1"/>
          </p:cNvPicPr>
          <p:nvPr/>
        </p:nvPicPr>
        <p:blipFill>
          <a:blip r:embed="rId1"/>
          <a:stretch>
            <a:fillRect/>
          </a:stretch>
        </p:blipFill>
        <p:spPr>
          <a:xfrm>
            <a:off x="117475" y="3732492"/>
            <a:ext cx="1747520" cy="1356995"/>
          </a:xfrm>
          <a:prstGeom prst="rect">
            <a:avLst/>
          </a:prstGeom>
        </p:spPr>
      </p:pic>
      <p:sp>
        <p:nvSpPr>
          <p:cNvPr id="3" name="Text Box 2"/>
          <p:cNvSpPr txBox="1"/>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1"/>
          </p:cNvPicPr>
          <p:nvPr/>
        </p:nvPicPr>
        <p:blipFill>
          <a:blip r:embed="rId2"/>
          <a:stretch>
            <a:fillRect/>
          </a:stretch>
        </p:blipFill>
        <p:spPr>
          <a:xfrm>
            <a:off x="1736090" y="3799802"/>
            <a:ext cx="1728470" cy="1403350"/>
          </a:xfrm>
          <a:prstGeom prst="rect">
            <a:avLst/>
          </a:prstGeom>
        </p:spPr>
      </p:pic>
      <p:sp>
        <p:nvSpPr>
          <p:cNvPr id="11" name="Text Box 10"/>
          <p:cNvSpPr txBox="1"/>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1"/>
          </p:cNvPicPr>
          <p:nvPr/>
        </p:nvPicPr>
        <p:blipFill>
          <a:blip r:embed="rId3"/>
          <a:stretch>
            <a:fillRect/>
          </a:stretch>
        </p:blipFill>
        <p:spPr>
          <a:xfrm>
            <a:off x="3587115" y="3732492"/>
            <a:ext cx="1892300" cy="1448435"/>
          </a:xfrm>
          <a:prstGeom prst="rect">
            <a:avLst/>
          </a:prstGeom>
        </p:spPr>
      </p:pic>
      <p:sp>
        <p:nvSpPr>
          <p:cNvPr id="20" name="Text Box 19"/>
          <p:cNvSpPr txBox="1"/>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1"/>
          </p:cNvPicPr>
          <p:nvPr/>
        </p:nvPicPr>
        <p:blipFill>
          <a:blip r:embed="rId4"/>
          <a:stretch>
            <a:fillRect/>
          </a:stretch>
        </p:blipFill>
        <p:spPr>
          <a:xfrm>
            <a:off x="5479415" y="3739477"/>
            <a:ext cx="1937385" cy="1463675"/>
          </a:xfrm>
          <a:prstGeom prst="rect">
            <a:avLst/>
          </a:prstGeom>
        </p:spPr>
      </p:pic>
      <p:sp>
        <p:nvSpPr>
          <p:cNvPr id="22" name="Text Box 21"/>
          <p:cNvSpPr txBox="1"/>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1"/>
          </p:cNvPicPr>
          <p:nvPr/>
        </p:nvPicPr>
        <p:blipFill>
          <a:blip r:embed="rId5"/>
          <a:stretch>
            <a:fillRect/>
          </a:stretch>
        </p:blipFill>
        <p:spPr>
          <a:xfrm>
            <a:off x="1613535" y="579120"/>
            <a:ext cx="2023110" cy="1320165"/>
          </a:xfrm>
          <a:prstGeom prst="rect">
            <a:avLst/>
          </a:prstGeom>
        </p:spPr>
      </p:pic>
      <p:sp>
        <p:nvSpPr>
          <p:cNvPr id="24" name="Text Box 23"/>
          <p:cNvSpPr txBox="1"/>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93267" y="49731"/>
            <a:ext cx="5974080" cy="460375"/>
          </a:xfrm>
          <a:prstGeom prst="rect">
            <a:avLst/>
          </a:prstGeom>
          <a:noFill/>
        </p:spPr>
        <p:txBody>
          <a:bodyPr wrap="none" rtlCol="0">
            <a:spAutoFit/>
          </a:bodyPr>
          <a:p>
            <a:r>
              <a:rPr lang="en-US" altLang="en-US" sz="2400" dirty="0">
                <a:latin typeface="+mj-lt"/>
                <a:ea typeface="SimSun" panose="02010600030101010101" pitchFamily="2" charset="-122"/>
              </a:rPr>
              <a:t>由微波诱导的纳米点中磁sk核的动力学切换</a:t>
            </a:r>
            <a:endParaRPr lang="en-US" altLang="en-US" sz="2400" dirty="0">
              <a:latin typeface="+mj-lt"/>
              <a:ea typeface="SimSun" panose="02010600030101010101" pitchFamily="2" charset="-122"/>
            </a:endParaRPr>
          </a:p>
        </p:txBody>
      </p:sp>
      <p:sp>
        <p:nvSpPr>
          <p:cNvPr id="4" name="Text Box 3"/>
          <p:cNvSpPr txBox="1"/>
          <p:nvPr/>
        </p:nvSpPr>
        <p:spPr>
          <a:xfrm>
            <a:off x="175260" y="744855"/>
            <a:ext cx="7186295" cy="181483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单个sk的生成与湮灭[16-20]</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实验[21,22]和理论[3,23]研究了sk的自旋波模式，发现在三个sk的k=0的光学模式</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加面内AC磁场时，可以激发顺时针和逆时针旋转模式</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加垂直AC磁场时，可以激发sk的breathing mode</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本文发现可以用垂直方向的震荡磁场实现纳秒级别的sk核极性的翻转</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Bulk DMI形成Bloch型的sk，界面DMI形成Neel型的sk[30]。</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本文考虑bulk DMI，出现在MnSi,FeGe中。</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系统：</a:t>
            </a:r>
            <a:r>
              <a:rPr lang="en-US" altLang="en-US" sz="1400" b="1" dirty="0">
                <a:solidFill>
                  <a:srgbClr val="FF0000"/>
                </a:solidFill>
                <a:latin typeface="+mj-lt"/>
                <a:ea typeface="SimSun" panose="02010600030101010101" pitchFamily="2" charset="-122"/>
              </a:rPr>
              <a:t>二维方格子圆盘</a:t>
            </a:r>
            <a:r>
              <a:rPr lang="en-US" altLang="en-US" sz="1400" dirty="0">
                <a:solidFill>
                  <a:schemeClr val="tx1"/>
                </a:solidFill>
                <a:latin typeface="+mj-lt"/>
                <a:ea typeface="SimSun" panose="02010600030101010101" pitchFamily="2" charset="-122"/>
              </a:rPr>
              <a:t>，直径121个格点，忽略偶极作用（尺寸小于100nm，可忽略）</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1"/>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1"/>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1"/>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1"/>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59967" y="49731"/>
            <a:ext cx="4991735" cy="460375"/>
          </a:xfrm>
          <a:prstGeom prst="rect">
            <a:avLst/>
          </a:prstGeom>
          <a:noFill/>
        </p:spPr>
        <p:txBody>
          <a:bodyPr wrap="none" rtlCol="0">
            <a:spAutoFit/>
          </a:bodyPr>
          <a:p>
            <a:r>
              <a:rPr lang="zh-CN" altLang="en-US" sz="2400" dirty="0">
                <a:latin typeface="+mj-lt"/>
                <a:ea typeface="SimSun" panose="02010600030101010101" pitchFamily="2" charset="-122"/>
              </a:rPr>
              <a:t>无序下受驱</a:t>
            </a:r>
            <a:r>
              <a:rPr lang="en-US" altLang="zh-CN" sz="2400" dirty="0">
                <a:latin typeface="+mj-lt"/>
                <a:ea typeface="SimSun" panose="02010600030101010101" pitchFamily="2" charset="-122"/>
              </a:rPr>
              <a:t>sk</a:t>
            </a:r>
            <a:r>
              <a:rPr lang="en-US" altLang="en-US" sz="2400" dirty="0">
                <a:latin typeface="+mj-lt"/>
                <a:ea typeface="SimSun" panose="02010600030101010101" pitchFamily="2" charset="-122"/>
              </a:rPr>
              <a:t>yrmion</a:t>
            </a:r>
            <a:r>
              <a:rPr lang="zh-CN" altLang="en-US" sz="2400" dirty="0">
                <a:latin typeface="+mj-lt"/>
                <a:ea typeface="SimSun" panose="02010600030101010101" pitchFamily="2" charset="-122"/>
              </a:rPr>
              <a:t>的集体输运性质</a:t>
            </a:r>
            <a:endParaRPr lang="zh-CN" altLang="en-US" sz="2400" dirty="0">
              <a:latin typeface="+mj-lt"/>
              <a:ea typeface="SimSun" panose="02010600030101010101" pitchFamily="2" charset="-122"/>
            </a:endParaRPr>
          </a:p>
        </p:txBody>
      </p:sp>
      <p:sp>
        <p:nvSpPr>
          <p:cNvPr id="4" name="Text Box 3"/>
          <p:cNvSpPr txBox="1"/>
          <p:nvPr/>
        </p:nvSpPr>
        <p:spPr>
          <a:xfrm>
            <a:off x="15875" y="785495"/>
            <a:ext cx="7440295" cy="138366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用基于粒子的方法研究静态和受无序驱动的</a:t>
            </a:r>
            <a:r>
              <a:rPr lang="en-US" altLang="zh-CN" sz="1400" dirty="0">
                <a:solidFill>
                  <a:schemeClr val="tx1"/>
                </a:solidFill>
                <a:latin typeface="+mj-lt"/>
                <a:ea typeface="SimSun" panose="02010600030101010101" pitchFamily="2" charset="-122"/>
              </a:rPr>
              <a:t>sk</a:t>
            </a:r>
            <a:r>
              <a:rPr lang="zh-CN" altLang="en-US" sz="1400" dirty="0">
                <a:solidFill>
                  <a:schemeClr val="tx1"/>
                </a:solidFill>
                <a:latin typeface="+mj-lt"/>
                <a:ea typeface="SimSun" panose="02010600030101010101" pitchFamily="2" charset="-122"/>
              </a:rPr>
              <a:t>的集体相</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发现：由</a:t>
            </a:r>
            <a:r>
              <a:rPr lang="en-US" altLang="zh-CN" sz="1400" dirty="0">
                <a:solidFill>
                  <a:schemeClr val="tx1"/>
                </a:solidFill>
                <a:latin typeface="+mj-lt"/>
                <a:ea typeface="SimSun" panose="02010600030101010101" pitchFamily="2" charset="-122"/>
              </a:rPr>
              <a:t>Magnus</a:t>
            </a:r>
            <a:r>
              <a:rPr lang="zh-CN" altLang="en-US" sz="1400" dirty="0">
                <a:solidFill>
                  <a:schemeClr val="tx1"/>
                </a:solidFill>
                <a:latin typeface="+mj-lt"/>
                <a:ea typeface="SimSun" panose="02010600030101010101" pitchFamily="2" charset="-122"/>
              </a:rPr>
              <a:t>项导致的非耗散效应减小了</a:t>
            </a:r>
            <a:r>
              <a:rPr lang="en-US" altLang="zh-CN" sz="1400" dirty="0">
                <a:solidFill>
                  <a:schemeClr val="tx1"/>
                </a:solidFill>
                <a:latin typeface="+mj-lt"/>
                <a:ea typeface="SimSun" panose="02010600030101010101" pitchFamily="2" charset="-122"/>
              </a:rPr>
              <a:t>depinning</a:t>
            </a:r>
            <a:r>
              <a:rPr lang="zh-CN" altLang="en-US" sz="1400" dirty="0">
                <a:solidFill>
                  <a:schemeClr val="tx1"/>
                </a:solidFill>
                <a:latin typeface="+mj-lt"/>
                <a:ea typeface="SimSun" panose="02010600030101010101" pitchFamily="2" charset="-122"/>
              </a:rPr>
              <a:t>阀值</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rPr>
              <a:t>quenched disorder</a:t>
            </a:r>
            <a:r>
              <a:rPr lang="zh-CN" altLang="en-US" sz="1400" dirty="0">
                <a:solidFill>
                  <a:schemeClr val="tx1"/>
                </a:solidFill>
                <a:latin typeface="+mj-lt"/>
                <a:ea typeface="SimSun" panose="02010600030101010101" pitchFamily="2" charset="-122"/>
              </a:rPr>
              <a:t>改变了</a:t>
            </a:r>
            <a:r>
              <a:rPr lang="en-US" altLang="zh-CN" sz="1400" dirty="0">
                <a:solidFill>
                  <a:schemeClr val="tx1"/>
                </a:solidFill>
                <a:latin typeface="+mj-lt"/>
                <a:ea typeface="SimSun" panose="02010600030101010101" pitchFamily="2" charset="-122"/>
              </a:rPr>
              <a:t>Hall</a:t>
            </a:r>
            <a:r>
              <a:rPr lang="zh-CN" altLang="en-US" sz="1400" dirty="0">
                <a:solidFill>
                  <a:schemeClr val="tx1"/>
                </a:solidFill>
                <a:latin typeface="+mj-lt"/>
                <a:ea typeface="SimSun" panose="02010600030101010101" pitchFamily="2" charset="-122"/>
              </a:rPr>
              <a:t>角</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rPr>
              <a:t>Magnus</a:t>
            </a:r>
            <a:r>
              <a:rPr lang="zh-CN" altLang="en-US" sz="1400" dirty="0">
                <a:solidFill>
                  <a:schemeClr val="tx1"/>
                </a:solidFill>
                <a:latin typeface="+mj-lt"/>
                <a:ea typeface="SimSun" panose="02010600030101010101" pitchFamily="2" charset="-122"/>
              </a:rPr>
              <a:t>项导致</a:t>
            </a:r>
            <a:r>
              <a:rPr lang="en-US" altLang="zh-CN" sz="1400" dirty="0">
                <a:solidFill>
                  <a:schemeClr val="tx1"/>
                </a:solidFill>
                <a:latin typeface="+mj-lt"/>
                <a:ea typeface="SimSun" panose="02010600030101010101" pitchFamily="2" charset="-122"/>
              </a:rPr>
              <a:t>sk</a:t>
            </a:r>
            <a:r>
              <a:rPr lang="zh-CN" altLang="en-US" sz="1400" dirty="0">
                <a:solidFill>
                  <a:schemeClr val="tx1"/>
                </a:solidFill>
                <a:latin typeface="+mj-lt"/>
                <a:ea typeface="SimSun" panose="02010600030101010101" pitchFamily="2" charset="-122"/>
              </a:rPr>
              <a:t>的垂直运动，并且与小的</a:t>
            </a:r>
            <a:r>
              <a:rPr lang="en-US" altLang="zh-CN" sz="1400" dirty="0">
                <a:latin typeface="+mj-lt"/>
                <a:ea typeface="SimSun" panose="02010600030101010101" pitchFamily="2" charset="-122"/>
                <a:sym typeface="+mn-ea"/>
              </a:rPr>
              <a:t>depinning</a:t>
            </a:r>
            <a:r>
              <a:rPr lang="zh-CN" altLang="en-US" sz="1400" dirty="0">
                <a:latin typeface="+mj-lt"/>
                <a:ea typeface="SimSun" panose="02010600030101010101" pitchFamily="2" charset="-122"/>
                <a:sym typeface="+mn-ea"/>
              </a:rPr>
              <a:t>阀值有关</a:t>
            </a:r>
            <a:r>
              <a:rPr lang="en-US" altLang="zh-CN" sz="1400" dirty="0">
                <a:latin typeface="+mj-lt"/>
                <a:ea typeface="SimSun" panose="02010600030101010101" pitchFamily="2" charset="-122"/>
                <a:sym typeface="+mn-ea"/>
              </a:rPr>
              <a:t>[23,29-31]</a:t>
            </a:r>
            <a:endParaRPr lang="en-US" altLang="zh-CN"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单个</a:t>
            </a: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的动力学方程</a:t>
            </a:r>
            <a:r>
              <a:rPr lang="en-US" altLang="zh-CN"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第</a:t>
            </a:r>
            <a:r>
              <a:rPr lang="en-US" altLang="zh-CN" sz="1400" dirty="0">
                <a:solidFill>
                  <a:schemeClr val="tx1"/>
                </a:solidFill>
                <a:latin typeface="+mj-lt"/>
                <a:ea typeface="SimSun" panose="02010600030101010101" pitchFamily="2" charset="-122"/>
                <a:sym typeface="+mn-ea"/>
              </a:rPr>
              <a:t>i</a:t>
            </a:r>
            <a:r>
              <a:rPr lang="zh-CN" altLang="en-US" sz="1400" dirty="0">
                <a:solidFill>
                  <a:schemeClr val="tx1"/>
                </a:solidFill>
                <a:latin typeface="+mj-lt"/>
                <a:ea typeface="SimSun" panose="02010600030101010101" pitchFamily="2" charset="-122"/>
                <a:sym typeface="+mn-ea"/>
              </a:rPr>
              <a:t>个</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尺寸：</a:t>
            </a:r>
            <a:r>
              <a:rPr lang="en-US" altLang="zh-CN" sz="1400" dirty="0">
                <a:solidFill>
                  <a:schemeClr val="tx1"/>
                </a:solidFill>
                <a:latin typeface="+mj-lt"/>
                <a:ea typeface="SimSun" panose="02010600030101010101" pitchFamily="2" charset="-122"/>
                <a:sym typeface="+mn-ea"/>
              </a:rPr>
              <a:t>36x36</a:t>
            </a:r>
            <a:r>
              <a:rPr lang="zh-CN" altLang="en-US" sz="1400" dirty="0">
                <a:solidFill>
                  <a:schemeClr val="tx1"/>
                </a:solidFill>
                <a:latin typeface="+mj-lt"/>
                <a:ea typeface="SimSun" panose="02010600030101010101" pitchFamily="2" charset="-122"/>
                <a:sym typeface="+mn-ea"/>
              </a:rPr>
              <a:t>，周期边界条件，晶格尺寸</a:t>
            </a:r>
            <a:r>
              <a:rPr lang="en-US" altLang="zh-CN" sz="1400" dirty="0">
                <a:solidFill>
                  <a:schemeClr val="tx1"/>
                </a:solidFill>
                <a:latin typeface="+mj-lt"/>
                <a:ea typeface="SimSun" panose="02010600030101010101" pitchFamily="2" charset="-122"/>
                <a:sym typeface="+mn-ea"/>
              </a:rPr>
              <a:t>a=0.5nm</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J=3meV/a, D=0.3meV/a^2  </a:t>
            </a:r>
            <a:r>
              <a:rPr lang="en-US" altLang="zh-CN" sz="1400" dirty="0">
                <a:latin typeface="+mj-lt"/>
                <a:ea typeface="SimSun" panose="02010600030101010101" pitchFamily="2" charset="-122"/>
                <a:sym typeface="+mn-ea"/>
              </a:rPr>
              <a:t>(MnSi</a:t>
            </a:r>
            <a:r>
              <a:rPr lang="zh-CN" altLang="en-US" sz="1400" dirty="0">
                <a:latin typeface="+mj-lt"/>
                <a:ea typeface="SimSun" panose="02010600030101010101" pitchFamily="2" charset="-122"/>
                <a:sym typeface="+mn-ea"/>
              </a:rPr>
              <a:t>的参数</a:t>
            </a:r>
            <a:r>
              <a:rPr lang="en-US" altLang="zh-CN" sz="1400" dirty="0">
                <a:latin typeface="+mj-lt"/>
                <a:ea typeface="SimSun" panose="02010600030101010101" pitchFamily="2" charset="-122"/>
                <a:sym typeface="+mn-ea"/>
              </a:rPr>
              <a:t>)</a:t>
            </a:r>
            <a:endParaRPr lang="en-US" altLang="zh-CN" sz="1400" dirty="0">
              <a:solidFill>
                <a:schemeClr val="tx1"/>
              </a:solidFill>
              <a:latin typeface="+mj-lt"/>
              <a:ea typeface="SimSun" panose="02010600030101010101" pitchFamily="2" charset="-122"/>
              <a:sym typeface="+mn-ea"/>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1"/>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75867" y="107516"/>
            <a:ext cx="5008880" cy="398780"/>
          </a:xfrm>
          <a:prstGeom prst="rect">
            <a:avLst/>
          </a:prstGeom>
          <a:noFill/>
        </p:spPr>
        <p:txBody>
          <a:bodyPr wrap="none" rtlCol="0">
            <a:spAutoFit/>
          </a:bodyPr>
          <a:p>
            <a:r>
              <a:rPr lang="zh-CN" sz="2000" dirty="0">
                <a:latin typeface="+mj-lt"/>
                <a:ea typeface="SimSun" panose="02010600030101010101" pitchFamily="2" charset="-122"/>
              </a:rPr>
              <a:t>铁磁</a:t>
            </a:r>
            <a:r>
              <a:rPr lang="en-US" altLang="zh-CN" sz="2000" dirty="0">
                <a:latin typeface="+mj-lt"/>
                <a:ea typeface="SimSun" panose="02010600030101010101" pitchFamily="2" charset="-122"/>
              </a:rPr>
              <a:t>/</a:t>
            </a:r>
            <a:r>
              <a:rPr lang="zh-CN" altLang="en-US" sz="2000" dirty="0">
                <a:latin typeface="+mj-lt"/>
                <a:ea typeface="SimSun" panose="02010600030101010101" pitchFamily="2" charset="-122"/>
              </a:rPr>
              <a:t>正常金属双层膜中的单向自旋</a:t>
            </a:r>
            <a:r>
              <a:rPr lang="en-US" altLang="zh-CN" sz="2000" dirty="0">
                <a:latin typeface="+mj-lt"/>
                <a:ea typeface="SimSun" panose="02010600030101010101" pitchFamily="2" charset="-122"/>
              </a:rPr>
              <a:t>Hall</a:t>
            </a:r>
            <a:r>
              <a:rPr lang="zh-CN" altLang="en-US" sz="2000" dirty="0">
                <a:latin typeface="+mj-lt"/>
                <a:ea typeface="SimSun" panose="02010600030101010101" pitchFamily="2" charset="-122"/>
              </a:rPr>
              <a:t>磁阻</a:t>
            </a:r>
            <a:endParaRPr lang="zh-CN" altLang="en-US" sz="2000" dirty="0">
              <a:latin typeface="+mj-lt"/>
              <a:ea typeface="SimSun" panose="02010600030101010101" pitchFamily="2" charset="-122"/>
            </a:endParaRPr>
          </a:p>
        </p:txBody>
      </p:sp>
      <p:sp>
        <p:nvSpPr>
          <p:cNvPr id="4" name="Text Box 3"/>
          <p:cNvSpPr txBox="1"/>
          <p:nvPr/>
        </p:nvSpPr>
        <p:spPr>
          <a:xfrm>
            <a:off x="89535" y="717550"/>
            <a:ext cx="7271385" cy="95313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磁阻效应通常不随磁化方向的改变而改变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非中心对称的导体中，非线性电阻项导致电流依赖于偏压的二次方，磁化强度的一次方</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这些条件可以在双层膜结构中实现（当反转电流的极化方向或者磁化方向时，</a:t>
            </a:r>
            <a:r>
              <a:rPr lang="en-US" altLang="zh-CN" sz="1400">
                <a:ea typeface="SimSun" panose="02010600030101010101" pitchFamily="2" charset="-122"/>
              </a:rPr>
              <a:t>Ta/Co</a:t>
            </a:r>
            <a:r>
              <a:rPr lang="zh-CN" altLang="en-US" sz="1400">
                <a:ea typeface="SimSun" panose="02010600030101010101" pitchFamily="2" charset="-122"/>
              </a:rPr>
              <a:t>和</a:t>
            </a:r>
            <a:r>
              <a:rPr lang="en-US" altLang="zh-CN" sz="1400">
                <a:ea typeface="SimSun" panose="02010600030101010101" pitchFamily="2" charset="-122"/>
              </a:rPr>
              <a:t>Pt/Co</a:t>
            </a:r>
            <a:r>
              <a:rPr lang="zh-CN" altLang="en-US" sz="1400">
                <a:ea typeface="SimSun" panose="02010600030101010101" pitchFamily="2" charset="-122"/>
              </a:rPr>
              <a:t>结构的电阻改变）</a:t>
            </a:r>
            <a:endParaRPr lang="zh-CN" altLang="en-US" sz="1400">
              <a:ea typeface="SimSun" panose="02010600030101010101" pitchFamily="2" charset="-122"/>
            </a:endParaRPr>
          </a:p>
        </p:txBody>
      </p:sp>
      <p:sp>
        <p:nvSpPr>
          <p:cNvPr id="2" name="Text Box 1"/>
          <p:cNvSpPr txBox="1"/>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1"/>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21132" y="49731"/>
            <a:ext cx="7026275" cy="460375"/>
          </a:xfrm>
          <a:prstGeom prst="rect">
            <a:avLst/>
          </a:prstGeom>
          <a:noFill/>
        </p:spPr>
        <p:txBody>
          <a:bodyPr wrap="none" rtlCol="0">
            <a:spAutoFit/>
          </a:bodyPr>
          <a:p>
            <a:r>
              <a:rPr lang="en-US" altLang="en-US" sz="2400" dirty="0">
                <a:latin typeface="+mj-lt"/>
                <a:ea typeface="SimSun" panose="02010600030101010101" pitchFamily="2" charset="-122"/>
              </a:rPr>
              <a:t>无序skyrmion结构中的拓扑Hall效应和自旋Hall效应</a:t>
            </a:r>
            <a:endParaRPr lang="en-US" altLang="en-US" sz="2400" dirty="0">
              <a:latin typeface="+mj-lt"/>
              <a:ea typeface="SimSun" panose="02010600030101010101" pitchFamily="2" charset="-122"/>
            </a:endParaRPr>
          </a:p>
        </p:txBody>
      </p:sp>
      <p:sp>
        <p:nvSpPr>
          <p:cNvPr id="4" name="Text Box 3"/>
          <p:cNvSpPr txBox="1"/>
          <p:nvPr/>
        </p:nvSpPr>
        <p:spPr>
          <a:xfrm>
            <a:off x="175260" y="744855"/>
            <a:ext cx="7258685" cy="1383665"/>
          </a:xfrm>
          <a:prstGeom prst="rect">
            <a:avLst/>
          </a:prstGeom>
          <a:noFill/>
        </p:spPr>
        <p:txBody>
          <a:bodyPr wrap="squar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当电子流过非平庸磁结构时，会感受到一个“涌呈”的电磁场[12,13]</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涌呈电场会产生一个自旋动力，也即时间变化的磁化诱导产生一个局域自旋流</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涌呈磁场会产生一个有效的洛伦兹力，导致拓扑Hall效应</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实验观测到的sk尺寸从1nm-70nm</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方法：紧束缚模型</a:t>
            </a:r>
            <a:r>
              <a:rPr lang="zh-CN" altLang="en-US" sz="1400" dirty="0">
                <a:solidFill>
                  <a:schemeClr val="tx1"/>
                </a:solidFill>
                <a:latin typeface="+mj-lt"/>
                <a:ea typeface="SimSun" panose="02010600030101010101" pitchFamily="2" charset="-122"/>
              </a:rPr>
              <a:t>，</a:t>
            </a:r>
            <a:r>
              <a:rPr lang="zh-CN" altLang="en-US" sz="1400" dirty="0">
                <a:solidFill>
                  <a:srgbClr val="FF0000"/>
                </a:solidFill>
                <a:latin typeface="+mj-lt"/>
                <a:ea typeface="SimSun" panose="02010600030101010101" pitchFamily="2" charset="-122"/>
              </a:rPr>
              <a:t>零温</a:t>
            </a:r>
            <a:r>
              <a:rPr lang="en-US" altLang="en-US" sz="1400" dirty="0">
                <a:solidFill>
                  <a:schemeClr val="tx1"/>
                </a:solidFill>
                <a:latin typeface="+mj-lt"/>
                <a:ea typeface="SimSun" panose="02010600030101010101" pitchFamily="2" charset="-122"/>
              </a:rPr>
              <a:t>，铁磁金属，方格子，中心区连接四端口，左右加偏压，由于涌呈磁场的存在，在上下端口会检测到拓扑Hall电流或自旋流</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1"/>
          </p:cNvPicPr>
          <p:nvPr/>
        </p:nvPicPr>
        <p:blipFill>
          <a:blip r:embed="rId1"/>
          <a:stretch>
            <a:fillRect/>
          </a:stretch>
        </p:blipFill>
        <p:spPr>
          <a:xfrm>
            <a:off x="27305" y="2376170"/>
            <a:ext cx="3899535" cy="1657985"/>
          </a:xfrm>
          <a:prstGeom prst="rect">
            <a:avLst/>
          </a:prstGeom>
        </p:spPr>
      </p:pic>
      <p:sp>
        <p:nvSpPr>
          <p:cNvPr id="10" name="Text Box 9"/>
          <p:cNvSpPr txBox="1"/>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1"/>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1"/>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1"/>
          </p:cNvPicPr>
          <p:nvPr/>
        </p:nvPicPr>
        <p:blipFill>
          <a:blip r:embed="rId4"/>
          <a:stretch>
            <a:fillRect/>
          </a:stretch>
        </p:blipFill>
        <p:spPr>
          <a:xfrm>
            <a:off x="4391660" y="3386455"/>
            <a:ext cx="2984500" cy="209550"/>
          </a:xfrm>
          <a:prstGeom prst="rect">
            <a:avLst/>
          </a:prstGeom>
        </p:spPr>
      </p:pic>
      <p:sp>
        <p:nvSpPr>
          <p:cNvPr id="16" name="Text Box 15"/>
          <p:cNvSpPr txBox="1"/>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1"/>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1"/>
          <p:nvPr/>
        </p:nvSpPr>
        <p:spPr>
          <a:xfrm>
            <a:off x="175260" y="4378325"/>
            <a:ext cx="7258050" cy="95313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一般研究都假设sk迟豫完成，是能量上稳定的sk态(DMI，各向异向，交换能的竞争)[39]</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b="1" dirty="0">
                <a:solidFill>
                  <a:srgbClr val="FF0000"/>
                </a:solidFill>
                <a:latin typeface="+mj-lt"/>
                <a:ea typeface="SimSun" panose="02010600030101010101" pitchFamily="2" charset="-122"/>
              </a:rPr>
              <a:t>本文假设自旋结构已经稳定，不关注如何能量最小化以得到sk，不进行LLG方程演化。</a:t>
            </a:r>
            <a:endParaRPr lang="en-US" altLang="en-US" sz="1400" b="1" dirty="0">
              <a:solidFill>
                <a:srgbClr val="FF0000"/>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能量最小化见[39,40,41]</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half-metallic也即极化P=+-1，即只有单个自旋指向的电子存在</a:t>
            </a:r>
            <a:endParaRPr lang="zh-CN" altLang="en-US" sz="1400" dirty="0">
              <a:solidFill>
                <a:schemeClr val="tx1"/>
              </a:solidFill>
              <a:latin typeface="+mj-lt"/>
              <a:ea typeface="SimSun"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21132" y="49731"/>
            <a:ext cx="7026275" cy="460375"/>
          </a:xfrm>
          <a:prstGeom prst="rect">
            <a:avLst/>
          </a:prstGeom>
          <a:noFill/>
        </p:spPr>
        <p:txBody>
          <a:bodyPr wrap="none" rtlCol="0">
            <a:spAutoFit/>
          </a:bodyPr>
          <a:p>
            <a:r>
              <a:rPr lang="en-US" altLang="en-US" sz="2400" dirty="0">
                <a:latin typeface="+mj-lt"/>
                <a:ea typeface="SimSun" panose="02010600030101010101" pitchFamily="2" charset="-122"/>
              </a:rPr>
              <a:t>无序skyrmion结构中的拓扑Hall效应和自旋Hall效应</a:t>
            </a:r>
            <a:endParaRPr lang="en-US" altLang="en-US" sz="2400" dirty="0">
              <a:latin typeface="+mj-lt"/>
              <a:ea typeface="SimSun" panose="02010600030101010101" pitchFamily="2" charset="-122"/>
            </a:endParaRPr>
          </a:p>
        </p:txBody>
      </p:sp>
      <p:sp>
        <p:nvSpPr>
          <p:cNvPr id="4" name="Text Box 3"/>
          <p:cNvSpPr txBox="1"/>
          <p:nvPr/>
        </p:nvSpPr>
        <p:spPr>
          <a:xfrm>
            <a:off x="3505200" y="785495"/>
            <a:ext cx="3884295" cy="2891790"/>
          </a:xfrm>
          <a:prstGeom prst="rect">
            <a:avLst/>
          </a:prstGeom>
          <a:noFill/>
        </p:spPr>
        <p:txBody>
          <a:bodyPr wrap="squar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带宽</a:t>
            </a:r>
            <a:r>
              <a:rPr lang="en-US" altLang="zh-CN" sz="1400" dirty="0">
                <a:solidFill>
                  <a:schemeClr val="tx1"/>
                </a:solidFill>
                <a:latin typeface="+mj-lt"/>
                <a:ea typeface="SimSun" panose="02010600030101010101" pitchFamily="2" charset="-122"/>
              </a:rPr>
              <a:t> [-4t - delta, 4t + delta ]</a:t>
            </a:r>
            <a:endParaRPr lang="en-US" altLang="zh-CN"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偏压：</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解释：用从电极中注入的载流子类型（电子</a:t>
            </a:r>
            <a:r>
              <a:rPr lang="en-US" altLang="zh-CN" sz="1400" dirty="0">
                <a:solidFill>
                  <a:schemeClr val="tx1"/>
                </a:solidFill>
                <a:latin typeface="+mj-lt"/>
                <a:ea typeface="SimSun" panose="02010600030101010101" pitchFamily="2" charset="-122"/>
              </a:rPr>
              <a:t>/</a:t>
            </a:r>
            <a:r>
              <a:rPr lang="zh-CN" altLang="en-US" sz="1400" dirty="0">
                <a:solidFill>
                  <a:schemeClr val="tx1"/>
                </a:solidFill>
                <a:latin typeface="+mj-lt"/>
                <a:ea typeface="SimSun" panose="02010600030101010101" pitchFamily="2" charset="-122"/>
              </a:rPr>
              <a:t>空穴）与其自旋的不同运动轨迹来理解</a:t>
            </a:r>
            <a:r>
              <a:rPr lang="en-US" altLang="zh-CN" sz="1400" dirty="0">
                <a:solidFill>
                  <a:schemeClr val="tx1"/>
                </a:solidFill>
                <a:latin typeface="+mj-lt"/>
                <a:ea typeface="SimSun" panose="02010600030101010101" pitchFamily="2" charset="-122"/>
              </a:rPr>
              <a:t> [36]</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当样品尺寸小时，量子干涉导致</a:t>
            </a:r>
            <a:r>
              <a:rPr lang="en-US" altLang="zh-CN" sz="1400" dirty="0">
                <a:solidFill>
                  <a:schemeClr val="tx1"/>
                </a:solidFill>
                <a:latin typeface="+mj-lt"/>
                <a:ea typeface="SimSun" panose="02010600030101010101" pitchFamily="2" charset="-122"/>
              </a:rPr>
              <a:t>T(S)HE</a:t>
            </a:r>
            <a:r>
              <a:rPr lang="zh-CN" altLang="en-US" sz="1400" dirty="0">
                <a:solidFill>
                  <a:schemeClr val="tx1"/>
                </a:solidFill>
                <a:latin typeface="+mj-lt"/>
                <a:ea typeface="SimSun" panose="02010600030101010101" pitchFamily="2" charset="-122"/>
              </a:rPr>
              <a:t>的震荡。本文样品较大，退相干强，无此现象，实际材料中也无</a:t>
            </a:r>
            <a:r>
              <a:rPr lang="en-US" altLang="zh-CN" sz="1400" dirty="0">
                <a:solidFill>
                  <a:schemeClr val="tx1"/>
                </a:solidFill>
                <a:latin typeface="+mj-lt"/>
                <a:ea typeface="SimSun" panose="02010600030101010101" pitchFamily="2" charset="-122"/>
              </a:rPr>
              <a:t> [36]</a:t>
            </a:r>
            <a:endParaRPr lang="en-US" altLang="zh-CN"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rPr>
              <a:t>THE</a:t>
            </a:r>
            <a:r>
              <a:rPr lang="zh-CN" altLang="en-US" sz="1400" dirty="0">
                <a:solidFill>
                  <a:schemeClr val="tx1"/>
                </a:solidFill>
                <a:latin typeface="+mj-lt"/>
                <a:ea typeface="SimSun" panose="02010600030101010101" pitchFamily="2" charset="-122"/>
              </a:rPr>
              <a:t>理论的前提是</a:t>
            </a:r>
            <a:r>
              <a:rPr lang="zh-CN" altLang="en-US" sz="1400" dirty="0">
                <a:solidFill>
                  <a:srgbClr val="FF0000"/>
                </a:solidFill>
                <a:latin typeface="+mj-lt"/>
                <a:ea typeface="SimSun" panose="02010600030101010101" pitchFamily="2" charset="-122"/>
              </a:rPr>
              <a:t>绝热近似</a:t>
            </a:r>
            <a:r>
              <a:rPr lang="zh-CN" altLang="en-US" sz="1400" dirty="0">
                <a:solidFill>
                  <a:schemeClr val="tx1"/>
                </a:solidFill>
                <a:latin typeface="+mj-lt"/>
                <a:ea typeface="SimSun" panose="02010600030101010101" pitchFamily="2" charset="-122"/>
              </a:rPr>
              <a:t>，即假设巡游自旋的指向会与局域磁矩的指向对齐</a:t>
            </a:r>
            <a:r>
              <a:rPr lang="en-US" altLang="zh-CN" sz="1400" dirty="0">
                <a:solidFill>
                  <a:schemeClr val="tx1"/>
                </a:solidFill>
                <a:latin typeface="+mj-lt"/>
                <a:ea typeface="SimSun" panose="02010600030101010101" pitchFamily="2" charset="-122"/>
              </a:rPr>
              <a:t> </a:t>
            </a:r>
            <a:r>
              <a:rPr lang="en-US" altLang="en-US" sz="1400" dirty="0">
                <a:solidFill>
                  <a:schemeClr val="tx1"/>
                </a:solidFill>
                <a:latin typeface="+mj-lt"/>
                <a:ea typeface="SimSun" panose="02010600030101010101" pitchFamily="2" charset="-122"/>
              </a:rPr>
              <a:t>[18,30]</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如果磁结构变化剧烈，会导致</a:t>
            </a:r>
            <a:r>
              <a:rPr lang="en-US" altLang="zh-CN" sz="1400" dirty="0">
                <a:solidFill>
                  <a:schemeClr val="tx1"/>
                </a:solidFill>
                <a:latin typeface="+mj-lt"/>
                <a:ea typeface="SimSun" panose="02010600030101010101" pitchFamily="2" charset="-122"/>
              </a:rPr>
              <a:t>spin mistracking, </a:t>
            </a:r>
            <a:r>
              <a:rPr lang="zh-CN" altLang="en-US" sz="1400" dirty="0">
                <a:solidFill>
                  <a:schemeClr val="tx1"/>
                </a:solidFill>
                <a:latin typeface="+mj-lt"/>
                <a:ea typeface="SimSun" panose="02010600030101010101" pitchFamily="2" charset="-122"/>
              </a:rPr>
              <a:t>畴壁电阻，非绝热力矩</a:t>
            </a:r>
            <a:r>
              <a:rPr lang="en-US" altLang="zh-CN" sz="1400" dirty="0">
                <a:solidFill>
                  <a:schemeClr val="tx1"/>
                </a:solidFill>
                <a:latin typeface="+mj-lt"/>
                <a:ea typeface="SimSun" panose="02010600030101010101" pitchFamily="2" charset="-122"/>
              </a:rPr>
              <a:t>[47,48]</a:t>
            </a:r>
            <a:endParaRPr lang="en-US" altLang="zh-CN"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之前的</a:t>
            </a:r>
            <a:r>
              <a:rPr lang="en-US" altLang="zh-CN" sz="1400" dirty="0">
                <a:solidFill>
                  <a:schemeClr val="tx1"/>
                </a:solidFill>
                <a:latin typeface="+mj-lt"/>
                <a:ea typeface="SimSun" panose="02010600030101010101" pitchFamily="2" charset="-122"/>
              </a:rPr>
              <a:t>p</a:t>
            </a:r>
            <a:r>
              <a:rPr lang="en-US" altLang="en-US" sz="1400" dirty="0">
                <a:solidFill>
                  <a:schemeClr val="tx1"/>
                </a:solidFill>
                <a:latin typeface="+mj-lt"/>
                <a:ea typeface="SimSun" panose="02010600030101010101" pitchFamily="2" charset="-122"/>
              </a:rPr>
              <a:t>rofile</a:t>
            </a:r>
            <a:r>
              <a:rPr lang="zh-CN" altLang="en-US" sz="1400" dirty="0">
                <a:solidFill>
                  <a:schemeClr val="tx1"/>
                </a:solidFill>
                <a:latin typeface="+mj-lt"/>
                <a:ea typeface="SimSun" panose="02010600030101010101" pitchFamily="2" charset="-122"/>
              </a:rPr>
              <a:t>满足绝热近似</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结果不依赖于系统尺寸与</a:t>
            </a:r>
            <a:r>
              <a:rPr lang="en-US" altLang="zh-CN" sz="1400" dirty="0">
                <a:solidFill>
                  <a:schemeClr val="tx1"/>
                </a:solidFill>
                <a:latin typeface="+mj-lt"/>
                <a:ea typeface="SimSun" panose="02010600030101010101" pitchFamily="2" charset="-122"/>
              </a:rPr>
              <a:t>channel</a:t>
            </a:r>
            <a:r>
              <a:rPr lang="zh-CN" altLang="en-US" sz="1400" dirty="0">
                <a:solidFill>
                  <a:schemeClr val="tx1"/>
                </a:solidFill>
                <a:latin typeface="+mj-lt"/>
                <a:ea typeface="SimSun" panose="02010600030101010101" pitchFamily="2" charset="-122"/>
              </a:rPr>
              <a:t>个数</a:t>
            </a:r>
            <a:endParaRPr lang="zh-CN"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54610" y="596900"/>
            <a:ext cx="3354070" cy="2070100"/>
          </a:xfrm>
          <a:prstGeom prst="rect">
            <a:avLst/>
          </a:prstGeom>
        </p:spPr>
      </p:pic>
      <p:pic>
        <p:nvPicPr>
          <p:cNvPr id="5" name="Picture 4" descr="/home/ligy/Pictures/1.png1"/>
          <p:cNvPicPr>
            <a:picLocks noChangeAspect="1"/>
          </p:cNvPicPr>
          <p:nvPr/>
        </p:nvPicPr>
        <p:blipFill>
          <a:blip r:embed="rId2"/>
          <a:srcRect/>
          <a:stretch>
            <a:fillRect/>
          </a:stretch>
        </p:blipFill>
        <p:spPr>
          <a:xfrm>
            <a:off x="4880610" y="1043305"/>
            <a:ext cx="1218565" cy="222250"/>
          </a:xfrm>
          <a:prstGeom prst="rect">
            <a:avLst/>
          </a:prstGeom>
        </p:spPr>
      </p:pic>
      <p:pic>
        <p:nvPicPr>
          <p:cNvPr id="6" name="Picture 5" descr="/home/ligy/Pictures/1.png1"/>
          <p:cNvPicPr>
            <a:picLocks noChangeAspect="1"/>
          </p:cNvPicPr>
          <p:nvPr/>
        </p:nvPicPr>
        <p:blipFill>
          <a:blip r:embed="rId3"/>
          <a:srcRect/>
          <a:stretch>
            <a:fillRect/>
          </a:stretch>
        </p:blipFill>
        <p:spPr>
          <a:xfrm>
            <a:off x="220980" y="2722245"/>
            <a:ext cx="2908935" cy="1770380"/>
          </a:xfrm>
          <a:prstGeom prst="rect">
            <a:avLst/>
          </a:prstGeom>
        </p:spPr>
      </p:pic>
      <p:sp>
        <p:nvSpPr>
          <p:cNvPr id="7" name="Text Box 6"/>
          <p:cNvSpPr txBox="1"/>
          <p:nvPr/>
        </p:nvSpPr>
        <p:spPr>
          <a:xfrm>
            <a:off x="1227455" y="3060700"/>
            <a:ext cx="1816100" cy="521970"/>
          </a:xfrm>
          <a:prstGeom prst="rect">
            <a:avLst/>
          </a:prstGeom>
          <a:noFill/>
        </p:spPr>
        <p:txBody>
          <a:bodyPr wrap="square" rtlCol="0">
            <a:spAutoFit/>
          </a:bodyPr>
          <a:p>
            <a:r>
              <a:rPr lang="zh-CN" altLang="en-US" sz="1400">
                <a:solidFill>
                  <a:srgbClr val="FF0000"/>
                </a:solidFill>
                <a:ea typeface="SimSun" panose="02010600030101010101" pitchFamily="2" charset="-122"/>
              </a:rPr>
              <a:t>检查之前的</a:t>
            </a:r>
            <a:r>
              <a:rPr lang="en-US" altLang="zh-CN" sz="1400">
                <a:solidFill>
                  <a:srgbClr val="FF0000"/>
                </a:solidFill>
                <a:ea typeface="SimSun" panose="02010600030101010101" pitchFamily="2" charset="-122"/>
              </a:rPr>
              <a:t>sk</a:t>
            </a:r>
            <a:r>
              <a:rPr lang="en-US" altLang="en-US" sz="1400">
                <a:solidFill>
                  <a:srgbClr val="FF0000"/>
                </a:solidFill>
                <a:ea typeface="SimSun" panose="02010600030101010101" pitchFamily="2" charset="-122"/>
              </a:rPr>
              <a:t> profile</a:t>
            </a:r>
            <a:r>
              <a:rPr lang="zh-CN" altLang="en-US" sz="1400">
                <a:solidFill>
                  <a:srgbClr val="FF0000"/>
                </a:solidFill>
                <a:ea typeface="SimSun" panose="02010600030101010101" pitchFamily="2" charset="-122"/>
              </a:rPr>
              <a:t>是不是满足绝热近似</a:t>
            </a:r>
            <a:endParaRPr lang="zh-CN" altLang="en-US" sz="1400">
              <a:solidFill>
                <a:srgbClr val="FF0000"/>
              </a:solidFill>
              <a:ea typeface="SimSun" panose="02010600030101010101" pitchFamily="2" charset="-122"/>
            </a:endParaRPr>
          </a:p>
        </p:txBody>
      </p:sp>
      <p:pic>
        <p:nvPicPr>
          <p:cNvPr id="8" name="Picture 7" descr="/home/ligy/Pictures/1.png1"/>
          <p:cNvPicPr>
            <a:picLocks noChangeAspect="1"/>
          </p:cNvPicPr>
          <p:nvPr/>
        </p:nvPicPr>
        <p:blipFill>
          <a:blip r:embed="rId4"/>
          <a:srcRect/>
          <a:stretch>
            <a:fillRect/>
          </a:stretch>
        </p:blipFill>
        <p:spPr>
          <a:xfrm>
            <a:off x="2823210" y="5005705"/>
            <a:ext cx="1142365" cy="396240"/>
          </a:xfrm>
          <a:prstGeom prst="rect">
            <a:avLst/>
          </a:prstGeom>
        </p:spPr>
      </p:pic>
      <p:pic>
        <p:nvPicPr>
          <p:cNvPr id="9" name="Picture 8" descr="1"/>
          <p:cNvPicPr>
            <a:picLocks noChangeAspect="1"/>
          </p:cNvPicPr>
          <p:nvPr/>
        </p:nvPicPr>
        <p:blipFill>
          <a:blip r:embed="rId5"/>
          <a:stretch>
            <a:fillRect/>
          </a:stretch>
        </p:blipFill>
        <p:spPr>
          <a:xfrm>
            <a:off x="3965575" y="3677285"/>
            <a:ext cx="3150235" cy="1781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21132" y="49731"/>
            <a:ext cx="7026275" cy="460375"/>
          </a:xfrm>
          <a:prstGeom prst="rect">
            <a:avLst/>
          </a:prstGeom>
          <a:noFill/>
        </p:spPr>
        <p:txBody>
          <a:bodyPr wrap="none" rtlCol="0">
            <a:spAutoFit/>
          </a:bodyPr>
          <a:p>
            <a:r>
              <a:rPr lang="en-US" altLang="en-US" sz="2400" dirty="0">
                <a:latin typeface="+mj-lt"/>
                <a:ea typeface="SimSun" panose="02010600030101010101" pitchFamily="2" charset="-122"/>
              </a:rPr>
              <a:t>无序skyrmion结构中的拓扑Hall效应和自旋Hall效应</a:t>
            </a:r>
            <a:endParaRPr lang="en-US" altLang="en-US" sz="2400" dirty="0">
              <a:latin typeface="+mj-lt"/>
              <a:ea typeface="SimSun" panose="02010600030101010101" pitchFamily="2" charset="-122"/>
            </a:endParaRPr>
          </a:p>
        </p:txBody>
      </p:sp>
      <p:sp>
        <p:nvSpPr>
          <p:cNvPr id="4" name="Text Box 3"/>
          <p:cNvSpPr txBox="1"/>
          <p:nvPr/>
        </p:nvSpPr>
        <p:spPr>
          <a:xfrm>
            <a:off x="3443605" y="1155700"/>
            <a:ext cx="4088130" cy="1814830"/>
          </a:xfrm>
          <a:prstGeom prst="rect">
            <a:avLst/>
          </a:prstGeom>
          <a:noFill/>
        </p:spPr>
        <p:txBody>
          <a:bodyPr wrap="square" rtlCol="0">
            <a:spAutoFit/>
          </a:bodyPr>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rPr>
              <a:t>Hall</a:t>
            </a:r>
            <a:r>
              <a:rPr lang="zh-CN" altLang="en-US" sz="1400" dirty="0">
                <a:solidFill>
                  <a:schemeClr val="tx1"/>
                </a:solidFill>
                <a:latin typeface="+mj-lt"/>
                <a:ea typeface="SimSun" panose="02010600030101010101" pitchFamily="2" charset="-122"/>
              </a:rPr>
              <a:t>角与中心区</a:t>
            </a:r>
            <a:r>
              <a:rPr lang="en-US" altLang="zh-CN" sz="1400" dirty="0">
                <a:solidFill>
                  <a:schemeClr val="tx1"/>
                </a:solidFill>
                <a:latin typeface="+mj-lt"/>
                <a:ea typeface="SimSun" panose="02010600030101010101" pitchFamily="2" charset="-122"/>
              </a:rPr>
              <a:t>sk</a:t>
            </a:r>
            <a:r>
              <a:rPr lang="zh-CN" altLang="en-US" sz="1400" dirty="0">
                <a:solidFill>
                  <a:schemeClr val="tx1"/>
                </a:solidFill>
                <a:latin typeface="+mj-lt"/>
                <a:ea typeface="SimSun" panose="02010600030101010101" pitchFamily="2" charset="-122"/>
              </a:rPr>
              <a:t>的个数成正比</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目前无杂质的情况下，假设是</a:t>
            </a:r>
            <a:r>
              <a:rPr lang="zh-CN" altLang="en-US" sz="1400" dirty="0">
                <a:solidFill>
                  <a:srgbClr val="FF0000"/>
                </a:solidFill>
                <a:latin typeface="+mj-lt"/>
                <a:ea typeface="SimSun" panose="02010600030101010101" pitchFamily="2" charset="-122"/>
              </a:rPr>
              <a:t>弹道输运</a:t>
            </a:r>
            <a:endParaRPr lang="zh-CN" altLang="en-US" sz="1400" dirty="0">
              <a:solidFill>
                <a:srgbClr val="FF0000"/>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杂质的动量散射对任何磁结构中的自旋输运都是有害的</a:t>
            </a:r>
            <a:r>
              <a:rPr lang="en-US" altLang="zh-CN" sz="1400" dirty="0">
                <a:solidFill>
                  <a:schemeClr val="tx1"/>
                </a:solidFill>
                <a:latin typeface="+mj-lt"/>
                <a:ea typeface="SimSun" panose="02010600030101010101" pitchFamily="2" charset="-122"/>
              </a:rPr>
              <a:t> </a:t>
            </a:r>
            <a:r>
              <a:rPr lang="en-US" altLang="en-US" sz="1400" dirty="0">
                <a:solidFill>
                  <a:schemeClr val="tx1"/>
                </a:solidFill>
                <a:latin typeface="+mj-lt"/>
                <a:ea typeface="SimSun" panose="02010600030101010101" pitchFamily="2" charset="-122"/>
              </a:rPr>
              <a:t>[</a:t>
            </a:r>
            <a:r>
              <a:rPr lang="en-US" altLang="zh-CN" sz="1400" dirty="0">
                <a:solidFill>
                  <a:schemeClr val="tx1"/>
                </a:solidFill>
                <a:latin typeface="+mj-lt"/>
                <a:ea typeface="SimSun" panose="02010600030101010101" pitchFamily="2" charset="-122"/>
              </a:rPr>
              <a:t>49,50</a:t>
            </a:r>
            <a:r>
              <a:rPr lang="en-US" altLang="en-US" sz="1400" dirty="0">
                <a:solidFill>
                  <a:schemeClr val="tx1"/>
                </a:solidFill>
                <a:latin typeface="+mj-lt"/>
                <a:ea typeface="SimSun" panose="02010600030101010101" pitchFamily="2" charset="-122"/>
              </a:rPr>
              <a:t>]</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研究杂质对</a:t>
            </a:r>
            <a:r>
              <a:rPr lang="en-US" altLang="zh-CN" sz="1400" dirty="0">
                <a:latin typeface="+mj-lt"/>
                <a:ea typeface="SimSun" panose="02010600030101010101" pitchFamily="2" charset="-122"/>
                <a:sym typeface="+mn-ea"/>
              </a:rPr>
              <a:t>T(S)HE</a:t>
            </a:r>
            <a:r>
              <a:rPr lang="zh-CN" altLang="en-US" sz="1400" dirty="0">
                <a:latin typeface="+mj-lt"/>
                <a:ea typeface="SimSun" panose="02010600030101010101" pitchFamily="2" charset="-122"/>
                <a:sym typeface="+mn-ea"/>
              </a:rPr>
              <a:t>影响时，中心区放一个</a:t>
            </a:r>
            <a:r>
              <a:rPr lang="en-US" altLang="zh-CN" sz="1400" dirty="0">
                <a:latin typeface="+mj-lt"/>
                <a:ea typeface="SimSun" panose="02010600030101010101" pitchFamily="2" charset="-122"/>
                <a:sym typeface="+mn-ea"/>
              </a:rPr>
              <a:t>sk</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无序：</a:t>
            </a:r>
            <a:r>
              <a:rPr lang="en-US" altLang="zh-CN" sz="1400" dirty="0">
                <a:latin typeface="+mj-lt"/>
                <a:ea typeface="SimSun" panose="02010600030101010101" pitchFamily="2" charset="-122"/>
                <a:sym typeface="+mn-ea"/>
              </a:rPr>
              <a:t>on-site</a:t>
            </a:r>
            <a:r>
              <a:rPr lang="en-US" altLang="en-US" sz="1400" dirty="0">
                <a:latin typeface="+mj-lt"/>
                <a:ea typeface="SimSun" panose="02010600030101010101" pitchFamily="2" charset="-122"/>
                <a:sym typeface="+mn-ea"/>
              </a:rPr>
              <a:t> potential</a:t>
            </a:r>
            <a:r>
              <a:rPr lang="zh-CN" altLang="en-US" sz="1400" dirty="0">
                <a:latin typeface="+mj-lt"/>
                <a:ea typeface="SimSun" panose="02010600030101010101" pitchFamily="2" charset="-122"/>
                <a:sym typeface="+mn-ea"/>
              </a:rPr>
              <a:t>是正态分布的随机数</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弱无序使</a:t>
            </a:r>
            <a:r>
              <a:rPr lang="en-US" altLang="zh-CN" sz="1400" dirty="0">
                <a:solidFill>
                  <a:schemeClr val="tx1"/>
                </a:solidFill>
                <a:latin typeface="+mj-lt"/>
                <a:ea typeface="SimSun" panose="02010600030101010101" pitchFamily="2" charset="-122"/>
              </a:rPr>
              <a:t>T(S)HE</a:t>
            </a:r>
            <a:r>
              <a:rPr lang="zh-CN" altLang="en-US" sz="1400" dirty="0">
                <a:solidFill>
                  <a:schemeClr val="tx1"/>
                </a:solidFill>
                <a:latin typeface="+mj-lt"/>
                <a:ea typeface="SimSun" panose="02010600030101010101" pitchFamily="2" charset="-122"/>
              </a:rPr>
              <a:t>信号变光滑，并明显抑制</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样品电导的半经验公式：</a:t>
            </a:r>
            <a:endParaRPr lang="zh-CN"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53975" y="509905"/>
            <a:ext cx="3225800" cy="896620"/>
          </a:xfrm>
          <a:prstGeom prst="rect">
            <a:avLst/>
          </a:prstGeom>
        </p:spPr>
      </p:pic>
      <p:pic>
        <p:nvPicPr>
          <p:cNvPr id="5" name="Picture 4" descr="/home/ligy/Pictures/1.png1"/>
          <p:cNvPicPr>
            <a:picLocks noChangeAspect="1"/>
          </p:cNvPicPr>
          <p:nvPr/>
        </p:nvPicPr>
        <p:blipFill>
          <a:blip r:embed="rId2"/>
          <a:srcRect/>
          <a:stretch>
            <a:fillRect/>
          </a:stretch>
        </p:blipFill>
        <p:spPr>
          <a:xfrm>
            <a:off x="4453890" y="2970530"/>
            <a:ext cx="1338580" cy="444500"/>
          </a:xfrm>
          <a:prstGeom prst="rect">
            <a:avLst/>
          </a:prstGeom>
        </p:spPr>
      </p:pic>
      <p:pic>
        <p:nvPicPr>
          <p:cNvPr id="6" name="Picture 5" descr="/home/ligy/Pictures/1.png1"/>
          <p:cNvPicPr>
            <a:picLocks noChangeAspect="1"/>
          </p:cNvPicPr>
          <p:nvPr/>
        </p:nvPicPr>
        <p:blipFill>
          <a:blip r:embed="rId3"/>
          <a:srcRect/>
          <a:stretch>
            <a:fillRect/>
          </a:stretch>
        </p:blipFill>
        <p:spPr>
          <a:xfrm>
            <a:off x="144145" y="1516380"/>
            <a:ext cx="2747645" cy="1741805"/>
          </a:xfrm>
          <a:prstGeom prst="rect">
            <a:avLst/>
          </a:prstGeom>
        </p:spPr>
      </p:pic>
      <p:sp>
        <p:nvSpPr>
          <p:cNvPr id="7" name="Text Box 6"/>
          <p:cNvSpPr txBox="1"/>
          <p:nvPr/>
        </p:nvSpPr>
        <p:spPr>
          <a:xfrm>
            <a:off x="3693160" y="3909060"/>
            <a:ext cx="3745865" cy="1599565"/>
          </a:xfrm>
          <a:prstGeom prst="rect">
            <a:avLst/>
          </a:prstGeom>
          <a:noFill/>
        </p:spPr>
        <p:txBody>
          <a:bodyPr wrap="square" rtlCol="0">
            <a:spAutoFit/>
          </a:bodyPr>
          <a:p>
            <a:r>
              <a:rPr lang="en-US" altLang="zh-CN" sz="1400">
                <a:solidFill>
                  <a:schemeClr val="tx1"/>
                </a:solidFill>
                <a:ea typeface="SimSun" panose="02010600030101010101" pitchFamily="2" charset="-122"/>
              </a:rPr>
              <a:t>N</a:t>
            </a:r>
            <a:r>
              <a:rPr lang="zh-CN" altLang="en-US" sz="1400">
                <a:solidFill>
                  <a:schemeClr val="tx1"/>
                </a:solidFill>
                <a:ea typeface="SimSun" panose="02010600030101010101" pitchFamily="2" charset="-122"/>
              </a:rPr>
              <a:t>是</a:t>
            </a:r>
            <a:r>
              <a:rPr lang="en-US" altLang="zh-CN" sz="1400">
                <a:solidFill>
                  <a:schemeClr val="tx1"/>
                </a:solidFill>
                <a:ea typeface="SimSun" panose="02010600030101010101" pitchFamily="2" charset="-122"/>
              </a:rPr>
              <a:t>channel</a:t>
            </a:r>
            <a:r>
              <a:rPr lang="zh-CN" altLang="en-US" sz="1400">
                <a:solidFill>
                  <a:schemeClr val="tx1"/>
                </a:solidFill>
                <a:ea typeface="SimSun" panose="02010600030101010101" pitchFamily="2" charset="-122"/>
              </a:rPr>
              <a:t>个数，得电阻反比于样品长度，系数为平均自由程，得：局域化效应可忽略</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T(S)HE</a:t>
            </a:r>
            <a:r>
              <a:rPr lang="zh-CN" altLang="en-US" sz="1400">
                <a:solidFill>
                  <a:schemeClr val="tx1"/>
                </a:solidFill>
                <a:ea typeface="SimSun" panose="02010600030101010101" pitchFamily="2" charset="-122"/>
              </a:rPr>
              <a:t>对无序很敏感</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中心区只有一个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与多个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，对无序敏感程序相同</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上述结果均为零温，有限温实验上依然有观测到</a:t>
            </a:r>
            <a:r>
              <a:rPr lang="en-US" altLang="zh-CN" sz="1400">
                <a:solidFill>
                  <a:schemeClr val="tx1"/>
                </a:solidFill>
                <a:ea typeface="SimSun" panose="02010600030101010101" pitchFamily="2" charset="-122"/>
              </a:rPr>
              <a:t>THE</a:t>
            </a:r>
            <a:endParaRPr lang="en-US" altLang="zh-CN" sz="1400">
              <a:solidFill>
                <a:schemeClr val="tx1"/>
              </a:solidFill>
              <a:ea typeface="SimSun" panose="02010600030101010101" pitchFamily="2" charset="-122"/>
            </a:endParaRPr>
          </a:p>
        </p:txBody>
      </p:sp>
      <p:pic>
        <p:nvPicPr>
          <p:cNvPr id="8" name="Picture 7" descr="/home/ligy/Pictures/1.png1"/>
          <p:cNvPicPr>
            <a:picLocks noChangeAspect="1"/>
          </p:cNvPicPr>
          <p:nvPr/>
        </p:nvPicPr>
        <p:blipFill>
          <a:blip r:embed="rId4"/>
          <a:srcRect/>
          <a:stretch>
            <a:fillRect/>
          </a:stretch>
        </p:blipFill>
        <p:spPr>
          <a:xfrm>
            <a:off x="4542790" y="3550285"/>
            <a:ext cx="1022350" cy="227965"/>
          </a:xfrm>
          <a:prstGeom prst="rect">
            <a:avLst/>
          </a:prstGeom>
        </p:spPr>
      </p:pic>
      <p:pic>
        <p:nvPicPr>
          <p:cNvPr id="9" name="Picture 8" descr="/home/ligy/Pictures/1.png1"/>
          <p:cNvPicPr>
            <a:picLocks noChangeAspect="1"/>
          </p:cNvPicPr>
          <p:nvPr/>
        </p:nvPicPr>
        <p:blipFill>
          <a:blip r:embed="rId5"/>
          <a:srcRect/>
          <a:stretch>
            <a:fillRect/>
          </a:stretch>
        </p:blipFill>
        <p:spPr>
          <a:xfrm>
            <a:off x="153670" y="3345815"/>
            <a:ext cx="2738120" cy="2236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SimSun" panose="02010600030101010101" pitchFamily="2" charset="-122"/>
              </a:rPr>
              <a:t>可以导致一个有限大小的</a:t>
            </a:r>
            <a:r>
              <a:rPr lang="en-US" altLang="zh-CN" sz="1600" dirty="0">
                <a:ea typeface="SimSun" panose="02010600030101010101" pitchFamily="2" charset="-122"/>
              </a:rPr>
              <a:t>magnon</a:t>
            </a:r>
            <a:r>
              <a:rPr lang="zh-CN" altLang="en-US" sz="1600" dirty="0">
                <a:ea typeface="SimSun" panose="02010600030101010101" pitchFamily="2" charset="-122"/>
              </a:rPr>
              <a:t>流动速度，叠加到由</a:t>
            </a:r>
            <a:r>
              <a:rPr lang="zh-CN" altLang="en-US" sz="1600" b="1" dirty="0">
                <a:solidFill>
                  <a:srgbClr val="FF0000"/>
                </a:solidFill>
                <a:ea typeface="SimSun" panose="02010600030101010101" pitchFamily="2" charset="-122"/>
              </a:rPr>
              <a:t>非相干</a:t>
            </a:r>
            <a:r>
              <a:rPr lang="en-US" altLang="zh-CN" sz="1600" dirty="0">
                <a:ea typeface="SimSun" panose="02010600030101010101" pitchFamily="2" charset="-122"/>
              </a:rPr>
              <a:t>magnon</a:t>
            </a:r>
            <a:r>
              <a:rPr lang="zh-CN" altLang="en-US" sz="1600" dirty="0">
                <a:ea typeface="SimSun" panose="02010600030101010101" pitchFamily="2" charset="-122"/>
              </a:rPr>
              <a:t>导致</a:t>
            </a:r>
            <a:endParaRPr lang="zh-CN" altLang="en-US" sz="1600" dirty="0">
              <a:ea typeface="SimSun" panose="02010600030101010101" pitchFamily="2" charset="-122"/>
            </a:endParaRPr>
          </a:p>
          <a:p>
            <a:r>
              <a:rPr lang="zh-CN" altLang="en-US" sz="1600" dirty="0">
                <a:ea typeface="SimSun" panose="02010600030101010101" pitchFamily="2" charset="-122"/>
              </a:rPr>
              <a:t>的</a:t>
            </a:r>
            <a:r>
              <a:rPr lang="zh-CN" altLang="en-US" sz="1600" b="1" dirty="0">
                <a:solidFill>
                  <a:srgbClr val="FF0000"/>
                </a:solidFill>
                <a:ea typeface="SimSun" panose="02010600030101010101" pitchFamily="2" charset="-122"/>
              </a:rPr>
              <a:t>扩散自旋输运</a:t>
            </a:r>
            <a:r>
              <a:rPr lang="zh-CN" altLang="en-US" sz="1600" dirty="0">
                <a:ea typeface="SimSun" panose="02010600030101010101" pitchFamily="2" charset="-122"/>
              </a:rPr>
              <a:t>上。</a:t>
            </a:r>
            <a:endParaRPr lang="zh-CN" altLang="en-US" sz="1600" dirty="0">
              <a:ea typeface="SimSun" panose="02010600030101010101" pitchFamily="2" charset="-122"/>
            </a:endParaRPr>
          </a:p>
        </p:txBody>
      </p:sp>
      <p:sp>
        <p:nvSpPr>
          <p:cNvPr id="17" name="文本框 16"/>
          <p:cNvSpPr txBox="1"/>
          <p:nvPr/>
        </p:nvSpPr>
        <p:spPr>
          <a:xfrm>
            <a:off x="2037232" y="92911"/>
            <a:ext cx="2621280" cy="460375"/>
          </a:xfrm>
          <a:prstGeom prst="rect">
            <a:avLst/>
          </a:prstGeom>
          <a:noFill/>
        </p:spPr>
        <p:txBody>
          <a:bodyPr wrap="none" rtlCol="0">
            <a:spAutoFit/>
          </a:bodyPr>
          <a:lstStyle/>
          <a:p>
            <a:r>
              <a:rPr lang="zh-CN" altLang="en-US" sz="2400" dirty="0">
                <a:latin typeface="+mj-lt"/>
                <a:ea typeface="SimSun" panose="02010600030101010101" pitchFamily="2" charset="-122"/>
              </a:rPr>
              <a:t>什么是扩散输运？</a:t>
            </a:r>
            <a:endParaRPr lang="zh-CN" altLang="en-US" sz="2400" dirty="0">
              <a:latin typeface="+mj-lt"/>
              <a:ea typeface="SimSun" panose="02010600030101010101"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1"/>
          <p:nvPr/>
        </p:nvSpPr>
        <p:spPr>
          <a:xfrm>
            <a:off x="361950" y="3780155"/>
            <a:ext cx="6837680" cy="1383665"/>
          </a:xfrm>
          <a:prstGeom prst="rect">
            <a:avLst/>
          </a:prstGeom>
          <a:noFill/>
        </p:spPr>
        <p:txBody>
          <a:bodyPr wrap="square" rtlCol="0">
            <a:spAutoFit/>
          </a:bodyPr>
          <a:p>
            <a:pPr marL="285750" indent="-285750">
              <a:buFont typeface="Arial" panose="020B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B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B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1"/>
          </p:cNvPicPr>
          <p:nvPr/>
        </p:nvPicPr>
        <p:blipFill>
          <a:blip r:embed="rId1"/>
          <a:srcRect/>
          <a:stretch>
            <a:fillRect/>
          </a:stretch>
        </p:blipFill>
        <p:spPr>
          <a:xfrm>
            <a:off x="3991604" y="3612811"/>
            <a:ext cx="3518437" cy="1443315"/>
          </a:xfrm>
          <a:prstGeom prst="rect">
            <a:avLst/>
          </a:prstGeom>
        </p:spPr>
      </p:pic>
      <p:sp>
        <p:nvSpPr>
          <p:cNvPr id="14" name="文本框 13"/>
          <p:cNvSpPr txBox="1"/>
          <p:nvPr/>
        </p:nvSpPr>
        <p:spPr>
          <a:xfrm>
            <a:off x="1572474" y="-4165"/>
            <a:ext cx="4416425" cy="460375"/>
          </a:xfrm>
          <a:prstGeom prst="rect">
            <a:avLst/>
          </a:prstGeom>
          <a:noFill/>
        </p:spPr>
        <p:txBody>
          <a:bodyPr wrap="none" rtlCol="0">
            <a:spAutoFit/>
          </a:bodyPr>
          <a:p>
            <a:pPr algn="l"/>
            <a:r>
              <a:rPr lang="zh-CN" sz="2400" dirty="0">
                <a:latin typeface="+mj-lt"/>
                <a:ea typeface="SimSun" panose="02010600030101010101" pitchFamily="2" charset="-122"/>
              </a:rPr>
              <a:t>无序薄膜中电流驱动的</a:t>
            </a:r>
            <a:r>
              <a:rPr lang="en-US" altLang="zh-CN" sz="2400" dirty="0">
                <a:latin typeface="+mj-lt"/>
                <a:ea typeface="SimSun" panose="02010600030101010101" pitchFamily="2" charset="-122"/>
              </a:rPr>
              <a:t>sk</a:t>
            </a:r>
            <a:r>
              <a:rPr lang="zh-CN" altLang="en-US" sz="2400" dirty="0">
                <a:latin typeface="+mj-lt"/>
                <a:ea typeface="SimSun" panose="02010600030101010101" pitchFamily="2" charset="-122"/>
              </a:rPr>
              <a:t>动力学</a:t>
            </a:r>
            <a:endParaRPr lang="zh-CN" altLang="en-US" sz="2400" dirty="0">
              <a:latin typeface="+mj-lt"/>
              <a:ea typeface="SimSun" panose="02010600030101010101" pitchFamily="2" charset="-122"/>
            </a:endParaRPr>
          </a:p>
        </p:txBody>
      </p:sp>
      <p:sp>
        <p:nvSpPr>
          <p:cNvPr id="3" name="Text Box 2"/>
          <p:cNvSpPr txBox="1"/>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1"/>
          <p:nvPr/>
        </p:nvSpPr>
        <p:spPr>
          <a:xfrm>
            <a:off x="59160" y="546164"/>
            <a:ext cx="7056755" cy="1599565"/>
          </a:xfrm>
          <a:prstGeom prst="rect">
            <a:avLst/>
          </a:prstGeom>
          <a:noFill/>
        </p:spPr>
        <p:txBody>
          <a:bodyPr wrap="none" rtlCol="0">
            <a:spAutoFit/>
          </a:bodyPr>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本文计算了无序的垂直磁化的超薄膜中电流驱动的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动力学。</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本文的无序：各向异性是随机变化的</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发现：小电流时有</a:t>
            </a:r>
            <a:r>
              <a:rPr lang="en-US" altLang="zh-CN" sz="1400">
                <a:solidFill>
                  <a:schemeClr val="tx1"/>
                </a:solidFill>
                <a:ea typeface="SimSun" panose="02010600030101010101" pitchFamily="2" charset="-122"/>
              </a:rPr>
              <a:t>pining</a:t>
            </a:r>
            <a:r>
              <a:rPr lang="zh-CN" altLang="en-US" sz="1400">
                <a:solidFill>
                  <a:schemeClr val="tx1"/>
                </a:solidFill>
                <a:ea typeface="SimSun" panose="02010600030101010101" pitchFamily="2" charset="-122"/>
              </a:rPr>
              <a:t>现象，大电流不会</a:t>
            </a:r>
            <a:r>
              <a:rPr lang="en-US" altLang="zh-CN" sz="1400">
                <a:solidFill>
                  <a:schemeClr val="tx1"/>
                </a:solidFill>
                <a:ea typeface="SimSun" panose="02010600030101010101" pitchFamily="2" charset="-122"/>
              </a:rPr>
              <a:t>pin</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disordered</a:t>
            </a:r>
            <a:r>
              <a:rPr lang="zh-CN" altLang="en-US" sz="1400">
                <a:solidFill>
                  <a:schemeClr val="tx1"/>
                </a:solidFill>
                <a:ea typeface="SimSun" panose="02010600030101010101" pitchFamily="2" charset="-122"/>
              </a:rPr>
              <a:t>薄膜中磁畴壁的动力类似</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发现：电流依赖的</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效应，</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半径随电流而涨落（由</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pining</a:t>
            </a:r>
            <a:r>
              <a:rPr lang="zh-CN" altLang="en-US" sz="1400">
                <a:solidFill>
                  <a:schemeClr val="tx1"/>
                </a:solidFill>
                <a:ea typeface="SimSun" panose="02010600030101010101" pitchFamily="2" charset="-122"/>
              </a:rPr>
              <a:t>势作用引起）</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加无序的研究：</a:t>
            </a:r>
            <a:r>
              <a:rPr lang="en-US" altLang="zh-CN" sz="1400">
                <a:solidFill>
                  <a:schemeClr val="tx1"/>
                </a:solidFill>
                <a:ea typeface="SimSun" panose="02010600030101010101" pitchFamily="2" charset="-122"/>
              </a:rPr>
              <a:t>[13,27,28,29,30]</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alpha=0.3, 各向异性K服从高斯分布</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当电流较大、无序较强时sk会消失</a:t>
            </a:r>
            <a:endParaRPr lang="en-US" altLang="en-US" sz="1400">
              <a:solidFill>
                <a:schemeClr val="tx1"/>
              </a:solidFill>
              <a:ea typeface="SimSun" panose="02010600030101010101" pitchFamily="2" charset="-122"/>
            </a:endParaRPr>
          </a:p>
        </p:txBody>
      </p:sp>
      <p:sp>
        <p:nvSpPr>
          <p:cNvPr id="4" name="Text Box 3"/>
          <p:cNvSpPr txBox="1"/>
          <p:nvPr/>
        </p:nvSpPr>
        <p:spPr>
          <a:xfrm>
            <a:off x="66144" y="83262"/>
            <a:ext cx="594979"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pic>
        <p:nvPicPr>
          <p:cNvPr id="5" name="Picture 4" descr="1"/>
          <p:cNvPicPr>
            <a:picLocks noChangeAspect="1"/>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1"/>
          </p:cNvPicPr>
          <p:nvPr/>
        </p:nvPicPr>
        <p:blipFill>
          <a:blip r:embed="rId3"/>
          <a:stretch>
            <a:fillRect/>
          </a:stretch>
        </p:blipFill>
        <p:spPr>
          <a:xfrm>
            <a:off x="335376" y="2212992"/>
            <a:ext cx="2620571" cy="1906852"/>
          </a:xfrm>
          <a:prstGeom prst="rect">
            <a:avLst/>
          </a:prstGeom>
        </p:spPr>
      </p:pic>
      <p:sp>
        <p:nvSpPr>
          <p:cNvPr id="7" name="Text Box 6"/>
          <p:cNvSpPr txBox="1"/>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1"/>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1"/>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1"/>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1"/>
          <p:nvPr/>
        </p:nvSpPr>
        <p:spPr>
          <a:xfrm>
            <a:off x="155041" y="4171277"/>
            <a:ext cx="3709566" cy="1383665"/>
          </a:xfrm>
          <a:prstGeom prst="rect">
            <a:avLst/>
          </a:prstGeom>
          <a:noFill/>
        </p:spPr>
        <p:txBody>
          <a:bodyPr wrap="square" rtlCol="0">
            <a:spAutoFit/>
          </a:bodyPr>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自旋霍尔力矩：重金属中通x方向电流，产生</a:t>
            </a:r>
            <a:r>
              <a:rPr lang="en-US" altLang="en-US" sz="1400">
                <a:ea typeface="SimSun" panose="02010600030101010101" pitchFamily="2" charset="-122"/>
                <a:sym typeface="+mn-ea"/>
              </a:rPr>
              <a:t>y方向极化的</a:t>
            </a:r>
            <a:r>
              <a:rPr lang="en-US" altLang="en-US" sz="1400">
                <a:solidFill>
                  <a:schemeClr val="tx1"/>
                </a:solidFill>
                <a:ea typeface="SimSun" panose="02010600030101010101" pitchFamily="2" charset="-122"/>
              </a:rPr>
              <a:t>流向</a:t>
            </a:r>
            <a:r>
              <a:rPr lang="en-US" altLang="en-US" sz="1400">
                <a:ea typeface="SimSun" panose="02010600030101010101" pitchFamily="2" charset="-122"/>
                <a:sym typeface="+mn-ea"/>
              </a:rPr>
              <a:t>z方向</a:t>
            </a:r>
            <a:r>
              <a:rPr lang="en-US" altLang="en-US" sz="1400">
                <a:solidFill>
                  <a:schemeClr val="tx1"/>
                </a:solidFill>
                <a:ea typeface="SimSun" panose="02010600030101010101" pitchFamily="2" charset="-122"/>
              </a:rPr>
              <a:t>铁磁薄膜层的自旋流</a:t>
            </a:r>
            <a:endParaRPr lang="en-US"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各向异性无序导致更明显的pinning效应</a:t>
            </a:r>
            <a:endParaRPr lang="en-US"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en-US" sz="1400">
                <a:solidFill>
                  <a:schemeClr val="tx1"/>
                </a:solidFill>
                <a:ea typeface="SimSun" panose="02010600030101010101" pitchFamily="2" charset="-122"/>
              </a:rPr>
              <a:t>小外加驱动时pin，驱动大时回到理想的没有pin的运动情况</a:t>
            </a:r>
            <a:endParaRPr lang="en-US" altLang="en-US" sz="1400">
              <a:solidFill>
                <a:schemeClr val="tx1"/>
              </a:solidFill>
              <a:ea typeface="SimSun" panose="02010600030101010101" pitchFamily="2" charset="-122"/>
            </a:endParaRPr>
          </a:p>
        </p:txBody>
      </p:sp>
      <p:pic>
        <p:nvPicPr>
          <p:cNvPr id="17" name="Picture 16" descr="/home/ligy/Pictures/1.png1"/>
          <p:cNvPicPr>
            <a:picLocks noChangeAspect="1"/>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1">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1"/>
          <p:nvPr/>
        </p:nvSpPr>
        <p:spPr>
          <a:xfrm>
            <a:off x="3991604" y="2538739"/>
            <a:ext cx="3202850" cy="737235"/>
          </a:xfrm>
          <a:prstGeom prst="rect">
            <a:avLst/>
          </a:prstGeom>
          <a:noFill/>
        </p:spPr>
        <p:txBody>
          <a:bodyPr wrap="square" rtlCol="0">
            <a:spAutoFit/>
          </a:bodyPr>
          <a:p>
            <a:r>
              <a:rPr lang="zh-CN" altLang="en-US" sz="1400">
                <a:ea typeface="SimSun" panose="02010600030101010101" pitchFamily="2" charset="-122"/>
              </a:rPr>
              <a:t>两种自旋力矩驱动机制：</a:t>
            </a:r>
            <a:endParaRPr lang="zh-CN" altLang="en-US" sz="1400">
              <a:ea typeface="SimSun" panose="02010600030101010101" pitchFamily="2" charset="-122"/>
            </a:endParaRPr>
          </a:p>
          <a:p>
            <a:r>
              <a:rPr lang="en-US" altLang="en-US" sz="1400"/>
              <a:t>1.电流产生的自旋霍尔力矩 </a:t>
            </a:r>
            <a:endParaRPr lang="en-US" altLang="en-US" sz="1400"/>
          </a:p>
          <a:p>
            <a:r>
              <a:rPr lang="en-US" altLang="en-US" sz="1400"/>
              <a:t>2. </a:t>
            </a:r>
            <a:r>
              <a:rPr lang="zh-CN" altLang="en-US" sz="1400">
                <a:ea typeface="SimSun" panose="02010600030101010101" pitchFamily="2" charset="-122"/>
                <a:sym typeface="+mn-ea"/>
              </a:rPr>
              <a:t>面内自旋极化电流产生的自旋力矩</a:t>
            </a:r>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1"/>
          </p:cNvPicPr>
          <p:nvPr/>
        </p:nvPicPr>
        <p:blipFill>
          <a:blip r:embed="rId1"/>
          <a:srcRect/>
          <a:stretch>
            <a:fillRect/>
          </a:stretch>
        </p:blipFill>
        <p:spPr>
          <a:xfrm>
            <a:off x="4048125" y="814705"/>
            <a:ext cx="3462020" cy="1404620"/>
          </a:xfrm>
          <a:prstGeom prst="rect">
            <a:avLst/>
          </a:prstGeom>
        </p:spPr>
      </p:pic>
      <p:sp>
        <p:nvSpPr>
          <p:cNvPr id="14" name="文本框 13"/>
          <p:cNvSpPr txBox="1"/>
          <p:nvPr/>
        </p:nvSpPr>
        <p:spPr>
          <a:xfrm>
            <a:off x="1572412" y="-4244"/>
            <a:ext cx="4416425" cy="460375"/>
          </a:xfrm>
          <a:prstGeom prst="rect">
            <a:avLst/>
          </a:prstGeom>
          <a:noFill/>
        </p:spPr>
        <p:txBody>
          <a:bodyPr wrap="none" rtlCol="0">
            <a:spAutoFit/>
          </a:bodyPr>
          <a:p>
            <a:pPr algn="l"/>
            <a:r>
              <a:rPr lang="zh-CN" sz="2400" dirty="0">
                <a:latin typeface="+mj-lt"/>
                <a:ea typeface="SimSun" panose="02010600030101010101" pitchFamily="2" charset="-122"/>
              </a:rPr>
              <a:t>无序薄膜中电流驱动的</a:t>
            </a:r>
            <a:r>
              <a:rPr lang="en-US" altLang="zh-CN" sz="2400" dirty="0">
                <a:latin typeface="+mj-lt"/>
                <a:ea typeface="SimSun" panose="02010600030101010101" pitchFamily="2" charset="-122"/>
              </a:rPr>
              <a:t>sk</a:t>
            </a:r>
            <a:r>
              <a:rPr lang="zh-CN" altLang="en-US" sz="2400" dirty="0">
                <a:latin typeface="+mj-lt"/>
                <a:ea typeface="SimSun" panose="02010600030101010101" pitchFamily="2" charset="-122"/>
              </a:rPr>
              <a:t>动力学</a:t>
            </a:r>
            <a:endParaRPr lang="zh-CN" altLang="en-US" sz="2400" dirty="0">
              <a:latin typeface="+mj-lt"/>
              <a:ea typeface="SimSun" panose="02010600030101010101" pitchFamily="2" charset="-122"/>
            </a:endParaRPr>
          </a:p>
        </p:txBody>
      </p:sp>
      <p:sp>
        <p:nvSpPr>
          <p:cNvPr id="3" name="Text Box 2"/>
          <p:cNvSpPr txBox="1"/>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1"/>
          <p:nvPr/>
        </p:nvSpPr>
        <p:spPr>
          <a:xfrm>
            <a:off x="66040" y="1593215"/>
            <a:ext cx="3828415" cy="953135"/>
          </a:xfrm>
          <a:prstGeom prst="rect">
            <a:avLst/>
          </a:prstGeom>
          <a:noFill/>
        </p:spPr>
        <p:txBody>
          <a:bodyPr wrap="square" rtlCol="0">
            <a:spAutoFit/>
          </a:bodyPr>
          <a:p>
            <a:pPr marL="285750" indent="-285750">
              <a:buFont typeface="Arial" panose="020B0604020202020204" pitchFamily="34" charset="0"/>
              <a:buChar char="•"/>
            </a:pPr>
            <a:r>
              <a:rPr lang="zh-CN" altLang="en-US" sz="1400">
                <a:solidFill>
                  <a:schemeClr val="tx1"/>
                </a:solidFill>
                <a:ea typeface="SimSun" panose="02010600030101010101" pitchFamily="2" charset="-122"/>
              </a:rPr>
              <a:t>绝热项</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非绝热项</a:t>
            </a:r>
            <a:r>
              <a:rPr lang="en-US" altLang="zh-CN" sz="1400">
                <a:solidFill>
                  <a:schemeClr val="tx1"/>
                </a:solidFill>
                <a:ea typeface="SimSun" panose="02010600030101010101" pitchFamily="2" charset="-122"/>
              </a:rPr>
              <a:t>beta</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本文忽略</a:t>
            </a:r>
            <a:r>
              <a:rPr lang="en-US" altLang="zh-CN" sz="1400">
                <a:solidFill>
                  <a:schemeClr val="tx1"/>
                </a:solidFill>
                <a:ea typeface="SimSun" panose="02010600030101010101" pitchFamily="2" charset="-122"/>
              </a:rPr>
              <a:t>beta</a:t>
            </a:r>
            <a:r>
              <a:rPr lang="zh-CN" altLang="en-US" sz="1400">
                <a:solidFill>
                  <a:schemeClr val="tx1"/>
                </a:solidFill>
                <a:ea typeface="SimSun" panose="02010600030101010101" pitchFamily="2" charset="-122"/>
              </a:rPr>
              <a:t>项，因为在刚体假设下它只影响</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的内禀</a:t>
            </a:r>
            <a:r>
              <a:rPr lang="en-US" altLang="zh-CN" sz="1400">
                <a:solidFill>
                  <a:schemeClr val="tx1"/>
                </a:solidFill>
                <a:ea typeface="SimSun" panose="02010600030101010101" pitchFamily="2" charset="-122"/>
              </a:rPr>
              <a:t>Hall</a:t>
            </a:r>
            <a:r>
              <a:rPr lang="zh-CN" altLang="en-US" sz="1400">
                <a:solidFill>
                  <a:schemeClr val="tx1"/>
                </a:solidFill>
                <a:ea typeface="SimSun" panose="02010600030101010101" pitchFamily="2" charset="-122"/>
              </a:rPr>
              <a:t>角</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结论与外加驱动为</a:t>
            </a:r>
            <a:r>
              <a:rPr lang="en-US" altLang="en-US" sz="1400">
                <a:sym typeface="+mn-ea"/>
              </a:rPr>
              <a:t>自旋霍尔力矩</a:t>
            </a:r>
            <a:r>
              <a:rPr lang="zh-CN" altLang="en-US" sz="1400">
                <a:ea typeface="SimSun" panose="02010600030101010101" pitchFamily="2" charset="-122"/>
                <a:sym typeface="+mn-ea"/>
              </a:rPr>
              <a:t>时相似</a:t>
            </a:r>
            <a:endParaRPr lang="zh-CN" altLang="en-US" sz="1400">
              <a:solidFill>
                <a:schemeClr val="tx1"/>
              </a:solidFill>
              <a:ea typeface="SimSun" panose="02010600030101010101" pitchFamily="2" charset="-122"/>
              <a:sym typeface="+mn-ea"/>
            </a:endParaRPr>
          </a:p>
        </p:txBody>
      </p:sp>
      <p:sp>
        <p:nvSpPr>
          <p:cNvPr id="4" name="Text Box 3"/>
          <p:cNvSpPr txBox="1"/>
          <p:nvPr/>
        </p:nvSpPr>
        <p:spPr>
          <a:xfrm>
            <a:off x="66040" y="83185"/>
            <a:ext cx="594995"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2"/>
          <a:srcRect/>
          <a:stretch>
            <a:fillRect/>
          </a:stretch>
        </p:blipFill>
        <p:spPr>
          <a:xfrm>
            <a:off x="1263015" y="1210310"/>
            <a:ext cx="1434465" cy="222885"/>
          </a:xfrm>
          <a:prstGeom prst="rect">
            <a:avLst/>
          </a:prstGeom>
        </p:spPr>
      </p:pic>
      <p:sp>
        <p:nvSpPr>
          <p:cNvPr id="11" name="Text Box 10"/>
          <p:cNvSpPr txBox="1"/>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1"/>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1"/>
          <p:nvPr/>
        </p:nvSpPr>
        <p:spPr>
          <a:xfrm>
            <a:off x="66040" y="3119755"/>
            <a:ext cx="4371975" cy="116840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红色箭头</a:t>
            </a:r>
            <a:r>
              <a:rPr lang="en-US" altLang="zh-CN" sz="1400">
                <a:solidFill>
                  <a:schemeClr val="tx1"/>
                </a:solidFill>
                <a:ea typeface="SimSun" panose="02010600030101010101" pitchFamily="2" charset="-122"/>
              </a:rPr>
              <a:t>v0</a:t>
            </a:r>
            <a:r>
              <a:rPr lang="zh-CN" altLang="en-US" sz="1400">
                <a:solidFill>
                  <a:schemeClr val="tx1"/>
                </a:solidFill>
                <a:ea typeface="SimSun" panose="02010600030101010101" pitchFamily="2" charset="-122"/>
              </a:rPr>
              <a:t>代表理想情况下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的运动轨迹</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小电流时大多数情况会</a:t>
            </a:r>
            <a:r>
              <a:rPr lang="en-US" altLang="zh-CN" sz="1400">
                <a:solidFill>
                  <a:schemeClr val="tx1"/>
                </a:solidFill>
                <a:ea typeface="SimSun" panose="02010600030101010101" pitchFamily="2" charset="-122"/>
              </a:rPr>
              <a:t>pin</a:t>
            </a:r>
            <a:r>
              <a:rPr lang="zh-CN" altLang="en-US" sz="1400">
                <a:solidFill>
                  <a:schemeClr val="tx1"/>
                </a:solidFill>
                <a:ea typeface="SimSun" panose="02010600030101010101" pitchFamily="2" charset="-122"/>
              </a:rPr>
              <a:t>，轨迹有螺旋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属性</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大电流下，</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会向理想情况靠拢</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此效应即：无序外加的电流依赖的</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效应</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电流大小不同，</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运动时偏转角度不同</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p:txBody>
      </p:sp>
      <p:sp>
        <p:nvSpPr>
          <p:cNvPr id="16" name="Text Box 15"/>
          <p:cNvSpPr txBox="1"/>
          <p:nvPr/>
        </p:nvSpPr>
        <p:spPr>
          <a:xfrm>
            <a:off x="4309110" y="2239645"/>
            <a:ext cx="3027680" cy="306705"/>
          </a:xfrm>
          <a:prstGeom prst="rect">
            <a:avLst/>
          </a:prstGeom>
          <a:noFill/>
        </p:spPr>
        <p:txBody>
          <a:bodyPr wrap="none" rtlCol="0">
            <a:spAutoFit/>
          </a:bodyPr>
          <a:p>
            <a:r>
              <a:rPr lang="en-US" altLang="zh-CN" sz="1400">
                <a:ea typeface="SimSun" panose="02010600030101010101" pitchFamily="2" charset="-122"/>
              </a:rPr>
              <a:t>2. </a:t>
            </a:r>
            <a:r>
              <a:rPr lang="zh-CN" altLang="en-US" sz="1400">
                <a:ea typeface="SimSun" panose="02010600030101010101" pitchFamily="2" charset="-122"/>
              </a:rPr>
              <a:t>面内自旋极化电流产生的自旋力矩</a:t>
            </a:r>
            <a:endParaRPr lang="zh-CN" altLang="en-US" sz="1400">
              <a:ea typeface="SimSun" panose="02010600030101010101" pitchFamily="2" charset="-122"/>
            </a:endParaRPr>
          </a:p>
        </p:txBody>
      </p:sp>
      <p:pic>
        <p:nvPicPr>
          <p:cNvPr id="18" name="Picture 17" descr="/home/ligy/Pictures/1.png1"/>
          <p:cNvPicPr>
            <a:picLocks noChangeAspect="1"/>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1">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1"/>
          </p:cNvPicPr>
          <p:nvPr/>
        </p:nvPicPr>
        <p:blipFill>
          <a:blip r:embed="rId4"/>
          <a:srcRect/>
          <a:stretch>
            <a:fillRect/>
          </a:stretch>
        </p:blipFill>
        <p:spPr>
          <a:xfrm>
            <a:off x="4736465" y="2843530"/>
            <a:ext cx="2731135" cy="1976755"/>
          </a:xfrm>
          <a:prstGeom prst="rect">
            <a:avLst/>
          </a:prstGeom>
        </p:spPr>
      </p:pic>
      <p:sp>
        <p:nvSpPr>
          <p:cNvPr id="23" name="Text Box 22"/>
          <p:cNvSpPr txBox="1"/>
          <p:nvPr/>
        </p:nvSpPr>
        <p:spPr>
          <a:xfrm>
            <a:off x="4484370" y="4916805"/>
            <a:ext cx="3025775" cy="521970"/>
          </a:xfrm>
          <a:prstGeom prst="rect">
            <a:avLst/>
          </a:prstGeom>
          <a:noFill/>
        </p:spPr>
        <p:txBody>
          <a:bodyPr wrap="square" rtlCol="0">
            <a:spAutoFit/>
          </a:bodyPr>
          <a:p>
            <a:r>
              <a:rPr lang="zh-CN" sz="1400">
                <a:ea typeface="SimSun" panose="02010600030101010101" pitchFamily="2" charset="-122"/>
              </a:rPr>
              <a:t>无序下，不同电流密度产生的自旋</a:t>
            </a:r>
            <a:r>
              <a:rPr lang="en-US" altLang="zh-CN" sz="1400">
                <a:ea typeface="SimSun" panose="02010600030101010101" pitchFamily="2" charset="-122"/>
              </a:rPr>
              <a:t>Hall</a:t>
            </a:r>
            <a:r>
              <a:rPr lang="zh-CN" altLang="en-US" sz="1400">
                <a:ea typeface="SimSun" panose="02010600030101010101" pitchFamily="2" charset="-122"/>
              </a:rPr>
              <a:t>力矩驱动的</a:t>
            </a:r>
            <a:r>
              <a:rPr lang="en-US" altLang="zh-CN" sz="1400">
                <a:ea typeface="SimSun" panose="02010600030101010101" pitchFamily="2" charset="-122"/>
              </a:rPr>
              <a:t>sk</a:t>
            </a:r>
            <a:r>
              <a:rPr lang="zh-CN" altLang="en-US" sz="1400">
                <a:ea typeface="SimSun" panose="02010600030101010101" pitchFamily="2" charset="-122"/>
              </a:rPr>
              <a:t>轨迹</a:t>
            </a:r>
            <a:endParaRPr lang="zh-CN" altLang="en-US" sz="1400">
              <a:ea typeface="SimSun" panose="02010600030101010101" pitchFamily="2" charset="-122"/>
            </a:endParaRPr>
          </a:p>
        </p:txBody>
      </p:sp>
      <p:sp>
        <p:nvSpPr>
          <p:cNvPr id="25" name="Text Box 24"/>
          <p:cNvSpPr txBox="1"/>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SimSun" panose="02010600030101010101" pitchFamily="2" charset="-122"/>
              </a:rPr>
              <a:t>电流密度</a:t>
            </a:r>
            <a:endParaRPr lang="zh-CN" altLang="en-US" sz="1200" b="1">
              <a:solidFill>
                <a:srgbClr val="FF0000"/>
              </a:solidFill>
              <a:ea typeface="SimSun" panose="02010600030101010101" pitchFamily="2" charset="-122"/>
            </a:endParaRPr>
          </a:p>
        </p:txBody>
      </p:sp>
      <p:sp>
        <p:nvSpPr>
          <p:cNvPr id="26" name="Text Box 25"/>
          <p:cNvSpPr txBox="1"/>
          <p:nvPr/>
        </p:nvSpPr>
        <p:spPr>
          <a:xfrm>
            <a:off x="5163820" y="4400550"/>
            <a:ext cx="980440" cy="275590"/>
          </a:xfrm>
          <a:prstGeom prst="rect">
            <a:avLst/>
          </a:prstGeom>
          <a:noFill/>
        </p:spPr>
        <p:txBody>
          <a:bodyPr wrap="square" rtlCol="0">
            <a:spAutoFit/>
          </a:bodyPr>
          <a:p>
            <a:r>
              <a:rPr lang="zh-CN" altLang="en-US" sz="1200" b="1">
                <a:solidFill>
                  <a:srgbClr val="FF0000"/>
                </a:solidFill>
                <a:ea typeface="SimSun" panose="02010600030101010101" pitchFamily="2" charset="-122"/>
              </a:rPr>
              <a:t>大电流密度</a:t>
            </a:r>
            <a:endParaRPr lang="zh-CN" altLang="en-US" sz="1200" b="1">
              <a:solidFill>
                <a:srgbClr val="FF0000"/>
              </a:solidFill>
              <a:ea typeface="SimSun"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05382" y="63701"/>
            <a:ext cx="5149850" cy="398780"/>
          </a:xfrm>
          <a:prstGeom prst="rect">
            <a:avLst/>
          </a:prstGeom>
          <a:noFill/>
        </p:spPr>
        <p:txBody>
          <a:bodyPr wrap="none" rtlCol="0">
            <a:spAutoFit/>
          </a:bodyPr>
          <a:p>
            <a:r>
              <a:rPr lang="zh-CN" altLang="en-US" sz="2000" dirty="0">
                <a:latin typeface="+mj-lt"/>
                <a:ea typeface="SimSun" panose="02010600030101010101" pitchFamily="2" charset="-122"/>
              </a:rPr>
              <a:t>磁畴边界扭曲的</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及</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成像方法</a:t>
            </a:r>
            <a:endParaRPr lang="zh-CN" altLang="en-US" sz="2000" dirty="0">
              <a:latin typeface="+mj-lt"/>
              <a:ea typeface="SimSun" panose="02010600030101010101" pitchFamily="2" charset="-122"/>
            </a:endParaRPr>
          </a:p>
        </p:txBody>
      </p:sp>
      <p:sp>
        <p:nvSpPr>
          <p:cNvPr id="4" name="Text Box 3"/>
          <p:cNvSpPr txBox="1"/>
          <p:nvPr/>
        </p:nvSpPr>
        <p:spPr>
          <a:xfrm>
            <a:off x="289560" y="1045845"/>
            <a:ext cx="2058670" cy="52197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无量纲的</a:t>
            </a:r>
            <a:r>
              <a:rPr lang="en-US" altLang="zh-CN" sz="1400" dirty="0">
                <a:solidFill>
                  <a:schemeClr val="tx1"/>
                </a:solidFill>
                <a:latin typeface="+mj-lt"/>
                <a:ea typeface="SimSun" panose="02010600030101010101" pitchFamily="2" charset="-122"/>
                <a:sym typeface="+mn-ea"/>
              </a:rPr>
              <a:t>LLG</a:t>
            </a:r>
            <a:r>
              <a:rPr lang="zh-CN" altLang="en-US" sz="1400" dirty="0">
                <a:solidFill>
                  <a:schemeClr val="tx1"/>
                </a:solidFill>
                <a:latin typeface="+mj-lt"/>
                <a:ea typeface="SimSun" panose="02010600030101010101" pitchFamily="2" charset="-122"/>
                <a:sym typeface="+mn-ea"/>
              </a:rPr>
              <a:t>方程：</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STT</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1"/>
          </p:cNvPicPr>
          <p:nvPr/>
        </p:nvPicPr>
        <p:blipFill>
          <a:blip r:embed="rId1"/>
          <a:srcRect/>
          <a:stretch>
            <a:fillRect/>
          </a:stretch>
        </p:blipFill>
        <p:spPr>
          <a:xfrm>
            <a:off x="2367280" y="1567815"/>
            <a:ext cx="3110230" cy="288290"/>
          </a:xfrm>
          <a:prstGeom prst="rect">
            <a:avLst/>
          </a:prstGeom>
        </p:spPr>
      </p:pic>
      <p:sp>
        <p:nvSpPr>
          <p:cNvPr id="13" name="Text Box 12"/>
          <p:cNvSpPr txBox="1"/>
          <p:nvPr/>
        </p:nvSpPr>
        <p:spPr>
          <a:xfrm>
            <a:off x="874395" y="1597660"/>
            <a:ext cx="1189990" cy="306705"/>
          </a:xfrm>
          <a:prstGeom prst="rect">
            <a:avLst/>
          </a:prstGeom>
          <a:noFill/>
        </p:spPr>
        <p:txBody>
          <a:bodyPr wrap="none" rtlCol="0">
            <a:spAutoFit/>
          </a:bodyPr>
          <a:p>
            <a:r>
              <a:rPr lang="zh-CN" sz="1400">
                <a:ea typeface="SimSun" panose="02010600030101010101" pitchFamily="2" charset="-122"/>
              </a:rPr>
              <a:t>面内电流</a:t>
            </a:r>
            <a:r>
              <a:rPr lang="en-US" altLang="zh-CN" sz="1400">
                <a:ea typeface="SimSun" panose="02010600030101010101" pitchFamily="2" charset="-122"/>
              </a:rPr>
              <a:t>[49]</a:t>
            </a:r>
            <a:endParaRPr lang="en-US" altLang="zh-CN" sz="1400">
              <a:ea typeface="SimSun" panose="02010600030101010101" pitchFamily="2" charset="-122"/>
            </a:endParaRPr>
          </a:p>
        </p:txBody>
      </p:sp>
      <p:pic>
        <p:nvPicPr>
          <p:cNvPr id="15" name="Picture 14" descr="/home/ligy/Pictures/1.png1"/>
          <p:cNvPicPr>
            <a:picLocks noChangeAspect="1"/>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1"/>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1"/>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1"/>
          </p:cNvPicPr>
          <p:nvPr/>
        </p:nvPicPr>
        <p:blipFill>
          <a:blip r:embed="rId5"/>
          <a:srcRect/>
          <a:stretch>
            <a:fillRect/>
          </a:stretch>
        </p:blipFill>
        <p:spPr>
          <a:xfrm>
            <a:off x="1541780" y="3056255"/>
            <a:ext cx="4104005" cy="488315"/>
          </a:xfrm>
          <a:prstGeom prst="rect">
            <a:avLst/>
          </a:prstGeom>
        </p:spPr>
      </p:pic>
      <p:sp>
        <p:nvSpPr>
          <p:cNvPr id="7" name="Text Box 6"/>
          <p:cNvSpPr txBox="1"/>
          <p:nvPr/>
        </p:nvSpPr>
        <p:spPr>
          <a:xfrm>
            <a:off x="874395" y="2496185"/>
            <a:ext cx="1545590" cy="306705"/>
          </a:xfrm>
          <a:prstGeom prst="rect">
            <a:avLst/>
          </a:prstGeom>
          <a:noFill/>
        </p:spPr>
        <p:txBody>
          <a:bodyPr wrap="none" rtlCol="0">
            <a:spAutoFit/>
          </a:bodyPr>
          <a:p>
            <a:r>
              <a:rPr lang="zh-CN" sz="1400">
                <a:ea typeface="SimSun" panose="02010600030101010101" pitchFamily="2" charset="-122"/>
              </a:rPr>
              <a:t>垂直面的电流</a:t>
            </a:r>
            <a:r>
              <a:rPr lang="en-US" altLang="zh-CN" sz="1400">
                <a:ea typeface="SimSun" panose="02010600030101010101" pitchFamily="2" charset="-122"/>
              </a:rPr>
              <a:t>[50]</a:t>
            </a:r>
            <a:endParaRPr lang="en-US" altLang="zh-CN" sz="1400">
              <a:ea typeface="SimSun" panose="02010600030101010101" pitchFamily="2" charset="-122"/>
            </a:endParaRPr>
          </a:p>
        </p:txBody>
      </p:sp>
      <p:sp>
        <p:nvSpPr>
          <p:cNvPr id="10" name="Text Box 9"/>
          <p:cNvSpPr txBox="1"/>
          <p:nvPr/>
        </p:nvSpPr>
        <p:spPr>
          <a:xfrm>
            <a:off x="289560" y="3147060"/>
            <a:ext cx="982345" cy="306705"/>
          </a:xfrm>
          <a:prstGeom prst="rect">
            <a:avLst/>
          </a:prstGeom>
          <a:noFill/>
        </p:spPr>
        <p:txBody>
          <a:bodyPr wrap="none" rtlCol="0">
            <a:spAutoFit/>
          </a:bodyPr>
          <a:p>
            <a:pPr marL="285750" indent="-285750">
              <a:buFont typeface="Arial" panose="020B0604020202020204" pitchFamily="34" charset="0"/>
              <a:buChar char="•"/>
            </a:pPr>
            <a:r>
              <a:rPr lang="en-US" altLang="zh-CN" sz="1400">
                <a:ea typeface="SimSun" panose="02010600030101010101" pitchFamily="2" charset="-122"/>
              </a:rPr>
              <a:t>SOT</a:t>
            </a:r>
            <a:r>
              <a:rPr lang="zh-CN" altLang="en-US" sz="1400">
                <a:ea typeface="SimSun" panose="02010600030101010101" pitchFamily="2" charset="-122"/>
              </a:rPr>
              <a:t>：</a:t>
            </a:r>
            <a:endParaRPr lang="zh-CN" altLang="en-US" sz="1400">
              <a:ea typeface="SimSun"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622702" y="64336"/>
            <a:ext cx="2232660" cy="460375"/>
          </a:xfrm>
          <a:prstGeom prst="rect">
            <a:avLst/>
          </a:prstGeom>
          <a:noFill/>
        </p:spPr>
        <p:txBody>
          <a:bodyPr wrap="none" rtlCol="0">
            <a:spAutoFit/>
          </a:bodyPr>
          <a:p>
            <a:pPr indent="0" algn="l">
              <a:buFont typeface="Arial" panose="020B0604020202020204" pitchFamily="34" charset="0"/>
              <a:buNone/>
            </a:pPr>
            <a:r>
              <a:rPr lang="en-US" altLang="en-US" sz="2400" dirty="0">
                <a:latin typeface="+mj-lt"/>
                <a:ea typeface="SimSun" panose="02010600030101010101" pitchFamily="2" charset="-122"/>
                <a:sym typeface="+mn-ea"/>
              </a:rPr>
              <a:t>Thiele方程推导</a:t>
            </a:r>
            <a:endParaRPr lang="en-US" altLang="en-US" sz="2400" dirty="0">
              <a:latin typeface="+mj-lt"/>
              <a:ea typeface="SimSun" panose="02010600030101010101" pitchFamily="2" charset="-122"/>
              <a:sym typeface="+mn-ea"/>
            </a:endParaRPr>
          </a:p>
        </p:txBody>
      </p:sp>
      <p:pic>
        <p:nvPicPr>
          <p:cNvPr id="3" name="Picture 2" descr="1"/>
          <p:cNvPicPr>
            <a:picLocks noChangeAspect="1"/>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1"/>
          </p:cNvPicPr>
          <p:nvPr/>
        </p:nvPicPr>
        <p:blipFill>
          <a:blip r:embed="rId2"/>
          <a:stretch>
            <a:fillRect/>
          </a:stretch>
        </p:blipFill>
        <p:spPr>
          <a:xfrm>
            <a:off x="1261110" y="528955"/>
            <a:ext cx="4651375" cy="2538730"/>
          </a:xfrm>
          <a:prstGeom prst="rect">
            <a:avLst/>
          </a:prstGeom>
        </p:spPr>
      </p:pic>
      <p:pic>
        <p:nvPicPr>
          <p:cNvPr id="2" name="Picture 1" descr="1"/>
          <p:cNvPicPr>
            <a:picLocks noChangeAspect="1"/>
          </p:cNvPicPr>
          <p:nvPr/>
        </p:nvPicPr>
        <p:blipFill>
          <a:blip r:embed="rId3"/>
          <a:stretch>
            <a:fillRect/>
          </a:stretch>
        </p:blipFill>
        <p:spPr>
          <a:xfrm>
            <a:off x="5347335" y="528955"/>
            <a:ext cx="2089150" cy="6083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SimSun" panose="02010600030101010101" pitchFamily="2" charset="-122"/>
              </a:rPr>
              <a:t>长程跳跃作用</a:t>
            </a:r>
            <a:r>
              <a:rPr lang="zh-CN" altLang="en-US" sz="2000" dirty="0">
                <a:latin typeface="+mj-lt"/>
                <a:ea typeface="SimSun" panose="02010600030101010101" pitchFamily="2" charset="-122"/>
              </a:rPr>
              <a:t>下</a:t>
            </a:r>
            <a:r>
              <a:rPr lang="zh-CN" altLang="en-US" sz="2000" dirty="0">
                <a:solidFill>
                  <a:srgbClr val="FF0000"/>
                </a:solidFill>
                <a:latin typeface="+mj-lt"/>
                <a:ea typeface="SimSun" panose="02010600030101010101" pitchFamily="2" charset="-122"/>
              </a:rPr>
              <a:t>无序增强</a:t>
            </a:r>
            <a:r>
              <a:rPr lang="zh-CN" altLang="en-US" sz="2000" dirty="0">
                <a:latin typeface="+mj-lt"/>
                <a:ea typeface="SimSun" panose="02010600030101010101" pitchFamily="2" charset="-122"/>
              </a:rPr>
              <a:t>和</a:t>
            </a:r>
            <a:r>
              <a:rPr lang="zh-CN" altLang="en-US" sz="2000" dirty="0">
                <a:solidFill>
                  <a:srgbClr val="FF0000"/>
                </a:solidFill>
                <a:latin typeface="+mj-lt"/>
                <a:ea typeface="SimSun" panose="02010600030101010101" pitchFamily="2" charset="-122"/>
              </a:rPr>
              <a:t>无序无影响</a:t>
            </a:r>
            <a:r>
              <a:rPr lang="zh-CN" altLang="en-US" sz="2000" dirty="0">
                <a:latin typeface="+mj-lt"/>
                <a:ea typeface="SimSun" panose="02010600030101010101" pitchFamily="2" charset="-122"/>
              </a:rPr>
              <a:t>的输运：</a:t>
            </a:r>
            <a:endParaRPr lang="zh-CN" altLang="en-US" sz="2000" dirty="0">
              <a:latin typeface="+mj-lt"/>
              <a:ea typeface="SimSun" panose="02010600030101010101" pitchFamily="2" charset="-122"/>
            </a:endParaRPr>
          </a:p>
          <a:p>
            <a:pPr algn="ctr"/>
            <a:r>
              <a:rPr lang="zh-CN" altLang="en-US" sz="2000" dirty="0">
                <a:latin typeface="+mj-lt"/>
                <a:ea typeface="SimSun" panose="02010600030101010101" pitchFamily="2" charset="-122"/>
              </a:rPr>
              <a:t>应用于光学腔中的分子链</a:t>
            </a:r>
            <a:endParaRPr lang="zh-CN" altLang="en-US" sz="2000" dirty="0">
              <a:latin typeface="+mj-lt"/>
              <a:ea typeface="SimSun" panose="02010600030101010101" pitchFamily="2" charset="-122"/>
            </a:endParaRPr>
          </a:p>
        </p:txBody>
      </p:sp>
      <p:sp>
        <p:nvSpPr>
          <p:cNvPr id="2" name="Text Box 1"/>
          <p:cNvSpPr txBox="1"/>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1"/>
          <p:nvPr/>
        </p:nvSpPr>
        <p:spPr>
          <a:xfrm>
            <a:off x="139700" y="1200785"/>
            <a:ext cx="7294880" cy="159956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本文发现：当长程跳跃项存在时，</a:t>
            </a:r>
            <a:r>
              <a:rPr lang="en-US" altLang="zh-CN" sz="1400" dirty="0">
                <a:solidFill>
                  <a:schemeClr val="tx1"/>
                </a:solidFill>
                <a:latin typeface="+mj-lt"/>
                <a:ea typeface="SimSun" panose="02010600030101010101" pitchFamily="2" charset="-122"/>
              </a:rPr>
              <a:t>1D</a:t>
            </a:r>
            <a:r>
              <a:rPr lang="zh-CN" altLang="en-US" sz="1400" dirty="0">
                <a:solidFill>
                  <a:schemeClr val="tx1"/>
                </a:solidFill>
                <a:latin typeface="+mj-lt"/>
                <a:ea typeface="SimSun" panose="02010600030101010101" pitchFamily="2" charset="-122"/>
              </a:rPr>
              <a:t>无序纳米结构中的</a:t>
            </a:r>
            <a:r>
              <a:rPr lang="en-US" altLang="zh-CN" sz="1400" dirty="0">
                <a:solidFill>
                  <a:schemeClr val="tx1"/>
                </a:solidFill>
                <a:latin typeface="+mj-lt"/>
                <a:ea typeface="SimSun" panose="02010600030101010101" pitchFamily="2" charset="-122"/>
              </a:rPr>
              <a:t> </a:t>
            </a:r>
            <a:r>
              <a:rPr lang="zh-CN" altLang="en-US" sz="1400" dirty="0">
                <a:solidFill>
                  <a:schemeClr val="tx1"/>
                </a:solidFill>
                <a:latin typeface="+mj-lt"/>
                <a:ea typeface="SimSun" panose="02010600030101010101" pitchFamily="2" charset="-122"/>
              </a:rPr>
              <a:t>输运效率</a:t>
            </a:r>
            <a:r>
              <a:rPr lang="en-US" altLang="zh-CN" sz="1400" dirty="0">
                <a:solidFill>
                  <a:schemeClr val="tx1"/>
                </a:solidFill>
                <a:latin typeface="+mj-lt"/>
                <a:ea typeface="SimSun" panose="02010600030101010101" pitchFamily="2" charset="-122"/>
              </a:rPr>
              <a:t> </a:t>
            </a:r>
            <a:r>
              <a:rPr lang="zh-CN" altLang="en-US" sz="1400" dirty="0">
                <a:solidFill>
                  <a:schemeClr val="tx1"/>
                </a:solidFill>
                <a:latin typeface="+mj-lt"/>
                <a:ea typeface="SimSun" panose="02010600030101010101" pitchFamily="2" charset="-122"/>
              </a:rPr>
              <a:t>随无序先指数下降，</a:t>
            </a:r>
            <a:endParaRPr lang="zh-CN"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zh-CN" altLang="en-US" sz="1400" dirty="0">
                <a:solidFill>
                  <a:schemeClr val="tx1"/>
                </a:solidFill>
                <a:latin typeface="+mj-lt"/>
                <a:ea typeface="SimSun" panose="02010600030101010101" pitchFamily="2" charset="-122"/>
              </a:rPr>
              <a:t>然后被增强</a:t>
            </a:r>
            <a:r>
              <a:rPr lang="en-US" altLang="zh-CN" sz="1400" dirty="0">
                <a:solidFill>
                  <a:schemeClr val="tx1"/>
                </a:solidFill>
                <a:latin typeface="+mj-lt"/>
                <a:ea typeface="SimSun" panose="02010600030101010101" pitchFamily="2" charset="-122"/>
              </a:rPr>
              <a:t>(DET)</a:t>
            </a:r>
            <a:r>
              <a:rPr lang="zh-CN" altLang="en-US" sz="1400" dirty="0">
                <a:solidFill>
                  <a:schemeClr val="tx1"/>
                </a:solidFill>
                <a:latin typeface="+mj-lt"/>
                <a:ea typeface="SimSun" panose="02010600030101010101" pitchFamily="2" charset="-122"/>
              </a:rPr>
              <a:t>，然后进入一个平台区域（</a:t>
            </a:r>
            <a:r>
              <a:rPr lang="en-US" altLang="zh-CN" sz="1400" dirty="0">
                <a:solidFill>
                  <a:schemeClr val="tx1"/>
                </a:solidFill>
                <a:latin typeface="+mj-lt"/>
                <a:ea typeface="SimSun" panose="02010600030101010101" pitchFamily="2" charset="-122"/>
              </a:rPr>
              <a:t>DIT, </a:t>
            </a:r>
            <a:r>
              <a:rPr lang="zh-CN" altLang="en-US" sz="1400" dirty="0">
                <a:solidFill>
                  <a:schemeClr val="tx1"/>
                </a:solidFill>
                <a:latin typeface="+mj-lt"/>
                <a:ea typeface="SimSun" panose="02010600030101010101" pitchFamily="2" charset="-122"/>
              </a:rPr>
              <a:t>跨越了好几个无序量级）</a:t>
            </a:r>
            <a:endParaRPr lang="zh-CN"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可以用</a:t>
            </a:r>
            <a:r>
              <a:rPr lang="zh-CN" altLang="en-US" sz="1400" dirty="0">
                <a:latin typeface="+mj-lt"/>
                <a:ea typeface="SimSun" panose="02010600030101010101" pitchFamily="2" charset="-122"/>
                <a:sym typeface="+mn-ea"/>
              </a:rPr>
              <a:t>光学腔中的分子链来实现这一现象</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长程作用可以由微观相互作用产生，或者与外部的耦合导致</a:t>
            </a:r>
            <a:r>
              <a:rPr lang="en-US" altLang="zh-CN" sz="1400" dirty="0">
                <a:solidFill>
                  <a:schemeClr val="tx1"/>
                </a:solidFill>
                <a:latin typeface="+mj-lt"/>
                <a:ea typeface="SimSun" panose="02010600030101010101" pitchFamily="2" charset="-122"/>
              </a:rPr>
              <a:t>[</a:t>
            </a:r>
            <a:r>
              <a:rPr lang="en-US" altLang="en-US" sz="1400" dirty="0">
                <a:solidFill>
                  <a:schemeClr val="tx1"/>
                </a:solidFill>
                <a:latin typeface="+mj-lt"/>
                <a:ea typeface="SimSun" panose="02010600030101010101" pitchFamily="2" charset="-122"/>
              </a:rPr>
              <a:t>14-18]</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长程相互作用会导致有能隙的基态</a:t>
            </a:r>
            <a:r>
              <a:rPr lang="en-US" altLang="zh-CN" sz="1400" dirty="0">
                <a:solidFill>
                  <a:schemeClr val="tx1"/>
                </a:solidFill>
                <a:latin typeface="+mj-lt"/>
                <a:ea typeface="SimSun" panose="02010600030101010101" pitchFamily="2" charset="-122"/>
              </a:rPr>
              <a:t>[</a:t>
            </a:r>
            <a:r>
              <a:rPr lang="en-US" altLang="en-US" sz="1400" dirty="0">
                <a:solidFill>
                  <a:schemeClr val="tx1"/>
                </a:solidFill>
                <a:latin typeface="+mj-lt"/>
                <a:ea typeface="SimSun" panose="02010600030101010101" pitchFamily="2" charset="-122"/>
              </a:rPr>
              <a:t>19,31]</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现象解释：当有能间隙存在时，无序会</a:t>
            </a:r>
            <a:r>
              <a:rPr lang="en-US" altLang="zh-CN" sz="1400" dirty="0">
                <a:solidFill>
                  <a:schemeClr val="tx1"/>
                </a:solidFill>
                <a:latin typeface="+mj-lt"/>
                <a:ea typeface="SimSun" panose="02010600030101010101" pitchFamily="2" charset="-122"/>
              </a:rPr>
              <a:t>mix</a:t>
            </a:r>
            <a:r>
              <a:rPr lang="zh-CN" altLang="en-US" sz="1400" dirty="0">
                <a:solidFill>
                  <a:schemeClr val="tx1"/>
                </a:solidFill>
                <a:latin typeface="+mj-lt"/>
                <a:ea typeface="SimSun" panose="02010600030101010101" pitchFamily="2" charset="-122"/>
              </a:rPr>
              <a:t>激发态，但会使基态保持拓展态。拓展态强</a:t>
            </a:r>
            <a:endParaRPr lang="zh-CN"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zh-CN" altLang="en-US" sz="1400" dirty="0">
                <a:solidFill>
                  <a:schemeClr val="tx1"/>
                </a:solidFill>
                <a:latin typeface="+mj-lt"/>
                <a:ea typeface="SimSun" panose="02010600030101010101" pitchFamily="2" charset="-122"/>
              </a:rPr>
              <a:t>加给激发态一个正交条件，阻止了它们的单个格点局域化，支持了整个能谱范围的稳定输运</a:t>
            </a:r>
            <a:endParaRPr lang="zh-CN" altLang="en-US" sz="1400" dirty="0">
              <a:solidFill>
                <a:schemeClr val="tx1"/>
              </a:solidFill>
              <a:latin typeface="+mj-lt"/>
              <a:ea typeface="SimSun" panose="02010600030101010101" pitchFamily="2" charset="-122"/>
            </a:endParaRPr>
          </a:p>
        </p:txBody>
      </p:sp>
      <p:pic>
        <p:nvPicPr>
          <p:cNvPr id="3" name="Picture 2" descr="1"/>
          <p:cNvPicPr>
            <a:picLocks noChangeAspect="1"/>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328788" y="29197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1"/>
          <p:nvPr/>
        </p:nvSpPr>
        <p:spPr>
          <a:xfrm>
            <a:off x="259479" y="25429"/>
            <a:ext cx="7042150" cy="396875"/>
          </a:xfrm>
          <a:prstGeom prst="rect">
            <a:avLst/>
          </a:prstGeom>
          <a:noFill/>
        </p:spPr>
        <p:txBody>
          <a:bodyPr wrap="none" rtlCol="0" anchor="t">
            <a:spAutoFit/>
          </a:bodyPr>
          <a:lstStyle/>
          <a:p>
            <a:r>
              <a:rPr lang="en-US" altLang="en-US" sz="1985" b="1" dirty="0">
                <a:solidFill>
                  <a:srgbClr val="FF0000"/>
                </a:solidFill>
                <a:latin typeface="Times New Roman" panose="02020603050405020304"/>
                <a:cs typeface="Times New Roman" panose="02020603050405020304"/>
                <a:sym typeface="+mn-ea"/>
              </a:rPr>
              <a:t>非线性</a:t>
            </a:r>
            <a:r>
              <a:rPr lang="en-US" altLang="en-US" sz="1985" b="1" dirty="0">
                <a:latin typeface="Times New Roman" panose="02020603050405020304"/>
                <a:cs typeface="Times New Roman" panose="02020603050405020304"/>
                <a:sym typeface="+mn-ea"/>
              </a:rPr>
              <a:t>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13" name="Text Box 8"/>
          <p:cNvSpPr txBox="1"/>
          <p:nvPr/>
        </p:nvSpPr>
        <p:spPr>
          <a:xfrm>
            <a:off x="438523" y="584876"/>
            <a:ext cx="6724852" cy="1932305"/>
          </a:xfrm>
          <a:prstGeom prst="rect">
            <a:avLst/>
          </a:prstGeom>
          <a:noFill/>
        </p:spPr>
        <p:txBody>
          <a:bodyPr wrap="square" rtlCol="0">
            <a:spAutoFit/>
          </a:bodyPr>
          <a:lstStyle/>
          <a:p>
            <a:pPr marL="285750" indent="-285750" algn="l">
              <a:buFont typeface="Arial" panose="020B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B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B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B0604020202020204" pitchFamily="34" charset="0"/>
              <a:buNone/>
            </a:pPr>
            <a:r>
              <a:rPr lang="en-US" altLang="en-US" sz="1325" dirty="0"/>
              <a:t>     有没有frequency comb?</a:t>
            </a:r>
            <a:endParaRPr lang="en-US" altLang="en-US" sz="1325" dirty="0"/>
          </a:p>
          <a:p>
            <a:pPr marL="285750" indent="-285750" algn="l">
              <a:buFont typeface="Arial" panose="020B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B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B0604020202020204" pitchFamily="34" charset="0"/>
              <a:buChar char="•"/>
            </a:pPr>
            <a:r>
              <a:rPr lang="en-US" altLang="en-US" sz="1325" dirty="0"/>
              <a:t>magnon由微波激发。</a:t>
            </a:r>
            <a:endParaRPr lang="en-US" altLang="en-US" sz="1325" dirty="0"/>
          </a:p>
        </p:txBody>
      </p:sp>
      <p:sp>
        <p:nvSpPr>
          <p:cNvPr id="7" name="Text Box 6"/>
          <p:cNvSpPr txBox="1"/>
          <p:nvPr/>
        </p:nvSpPr>
        <p:spPr>
          <a:xfrm>
            <a:off x="5472187" y="34610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1"/>
          </p:cNvPicPr>
          <p:nvPr/>
        </p:nvPicPr>
        <p:blipFill>
          <a:blip r:embed="rId1"/>
          <a:stretch>
            <a:fillRect/>
          </a:stretch>
        </p:blipFill>
        <p:spPr>
          <a:xfrm>
            <a:off x="2472571" y="2386850"/>
            <a:ext cx="4103273" cy="432642"/>
          </a:xfrm>
          <a:prstGeom prst="rect">
            <a:avLst/>
          </a:prstGeom>
        </p:spPr>
      </p:pic>
      <p:pic>
        <p:nvPicPr>
          <p:cNvPr id="3" name="Picture 2" descr="/home/ligy/Pictures/1.png1"/>
          <p:cNvPicPr>
            <a:picLocks noChangeAspect="1"/>
          </p:cNvPicPr>
          <p:nvPr/>
        </p:nvPicPr>
        <p:blipFill>
          <a:blip r:embed="rId2"/>
          <a:srcRect/>
          <a:stretch>
            <a:fillRect/>
          </a:stretch>
        </p:blipFill>
        <p:spPr>
          <a:xfrm>
            <a:off x="2938816" y="3193329"/>
            <a:ext cx="2737616" cy="232598"/>
          </a:xfrm>
          <a:prstGeom prst="rect">
            <a:avLst/>
          </a:prstGeom>
        </p:spPr>
      </p:pic>
      <p:pic>
        <p:nvPicPr>
          <p:cNvPr id="4" name="Picture 3" descr="1"/>
          <p:cNvPicPr>
            <a:picLocks noChangeAspect="1"/>
          </p:cNvPicPr>
          <p:nvPr/>
        </p:nvPicPr>
        <p:blipFill>
          <a:blip r:embed="rId3"/>
          <a:stretch>
            <a:fillRect/>
          </a:stretch>
        </p:blipFill>
        <p:spPr>
          <a:xfrm>
            <a:off x="1695495" y="3404924"/>
            <a:ext cx="3600799" cy="915689"/>
          </a:xfrm>
          <a:prstGeom prst="rect">
            <a:avLst/>
          </a:prstGeom>
        </p:spPr>
      </p:pic>
      <p:sp>
        <p:nvSpPr>
          <p:cNvPr id="6" name="Text Box 5"/>
          <p:cNvSpPr txBox="1"/>
          <p:nvPr/>
        </p:nvSpPr>
        <p:spPr>
          <a:xfrm>
            <a:off x="286784" y="43206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1"/>
          </p:cNvPicPr>
          <p:nvPr/>
        </p:nvPicPr>
        <p:blipFill>
          <a:blip r:embed="rId4"/>
          <a:stretch>
            <a:fillRect/>
          </a:stretch>
        </p:blipFill>
        <p:spPr>
          <a:xfrm>
            <a:off x="1862461" y="4537984"/>
            <a:ext cx="3609725" cy="963468"/>
          </a:xfrm>
          <a:prstGeom prst="rect">
            <a:avLst/>
          </a:prstGeom>
        </p:spPr>
      </p:pic>
      <p:sp>
        <p:nvSpPr>
          <p:cNvPr id="11" name="Text Box 10"/>
          <p:cNvSpPr txBox="1"/>
          <p:nvPr/>
        </p:nvSpPr>
        <p:spPr>
          <a:xfrm>
            <a:off x="286784" y="34049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86784" y="90834"/>
            <a:ext cx="7042150" cy="396875"/>
          </a:xfrm>
          <a:prstGeom prst="rect">
            <a:avLst/>
          </a:prstGeom>
          <a:noFill/>
        </p:spPr>
        <p:txBody>
          <a:bodyPr wrap="none" rtlCol="0" anchor="t">
            <a:spAutoFit/>
          </a:bodyPr>
          <a:lstStyle/>
          <a:p>
            <a:r>
              <a:rPr lang="en-US" altLang="en-US" sz="1985" b="1" dirty="0">
                <a:latin typeface="Times New Roman" panose="02020603050405020304"/>
                <a:cs typeface="Times New Roman" panose="02020603050405020304"/>
                <a:sym typeface="+mn-ea"/>
              </a:rPr>
              <a:t>非线性magnon-skyrmion散射导致的magnonic frequency comb</a:t>
            </a:r>
            <a:endParaRPr lang="en-US" altLang="en-US" sz="1985" b="1" dirty="0">
              <a:latin typeface="Times New Roman" panose="02020603050405020304"/>
              <a:cs typeface="Times New Roman" panose="02020603050405020304"/>
              <a:sym typeface="+mn-ea"/>
            </a:endParaRPr>
          </a:p>
        </p:txBody>
      </p:sp>
      <p:sp>
        <p:nvSpPr>
          <p:cNvPr id="7" name="Text Box 6"/>
          <p:cNvSpPr txBox="1"/>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1"/>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1"/>
          </p:cNvPicPr>
          <p:nvPr/>
        </p:nvPicPr>
        <p:blipFill>
          <a:blip r:embed="rId2"/>
          <a:srcRect/>
          <a:stretch>
            <a:fillRect/>
          </a:stretch>
        </p:blipFill>
        <p:spPr>
          <a:xfrm>
            <a:off x="2468450" y="1198818"/>
            <a:ext cx="1611906" cy="236220"/>
          </a:xfrm>
          <a:prstGeom prst="rect">
            <a:avLst/>
          </a:prstGeom>
        </p:spPr>
      </p:pic>
      <p:sp>
        <p:nvSpPr>
          <p:cNvPr id="14" name="Text Box 13"/>
          <p:cNvSpPr txBox="1"/>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1"/>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1"/>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1" flipV="1">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1">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SimSun" panose="02010600030101010101" pitchFamily="2" charset="-122"/>
              </a:rPr>
              <a:t>分布</a:t>
            </a:r>
            <a:endParaRPr lang="zh-CN" sz="1325">
              <a:ea typeface="SimSun" panose="02010600030101010101" pitchFamily="2" charset="-122"/>
            </a:endParaRPr>
          </a:p>
        </p:txBody>
      </p:sp>
      <p:sp>
        <p:nvSpPr>
          <p:cNvPr id="2" name="Text Box 1"/>
          <p:cNvSpPr txBox="1"/>
          <p:nvPr/>
        </p:nvSpPr>
        <p:spPr>
          <a:xfrm>
            <a:off x="287181" y="4625060"/>
            <a:ext cx="6916496" cy="1011555"/>
          </a:xfrm>
          <a:prstGeom prst="rect">
            <a:avLst/>
          </a:prstGeom>
          <a:noFill/>
        </p:spPr>
        <p:txBody>
          <a:bodyPr wrap="square" rtlCol="0" anchor="t">
            <a:spAutoFit/>
          </a:bodyPr>
          <a:p>
            <a:pPr>
              <a:lnSpc>
                <a:spcPct val="90000"/>
              </a:lnSpc>
            </a:pPr>
            <a:r>
              <a:rPr lang="zh-CN" altLang="en-US" sz="1325" dirty="0">
                <a:sym typeface="+mn-ea"/>
              </a:rPr>
              <a:t>结论：</a:t>
            </a:r>
            <a:endParaRPr lang="zh-CN" altLang="en-US" sz="1325" dirty="0">
              <a:sym typeface="+mn-ea"/>
            </a:endParaRPr>
          </a:p>
          <a:p>
            <a:pPr marL="285750" indent="-285750">
              <a:lnSpc>
                <a:spcPct val="90000"/>
              </a:lnSpc>
              <a:buFont typeface="Arial" panose="020B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lnSpc>
                <a:spcPct val="90000"/>
              </a:lnSpc>
              <a:buFont typeface="Arial" panose="020B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lnSpc>
                <a:spcPct val="90000"/>
              </a:lnSpc>
              <a:buFont typeface="Arial" panose="020B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1"/>
          <p:nvPr/>
        </p:nvSpPr>
        <p:spPr>
          <a:xfrm>
            <a:off x="45720" y="4003040"/>
            <a:ext cx="4583430" cy="643255"/>
          </a:xfrm>
          <a:prstGeom prst="rect">
            <a:avLst/>
          </a:prstGeom>
          <a:noFill/>
        </p:spPr>
        <p:txBody>
          <a:bodyPr wrap="square" rtlCol="0">
            <a:spAutoFit/>
          </a:bodyPr>
          <a:p>
            <a:pPr marL="285750" indent="-285750">
              <a:lnSpc>
                <a:spcPct val="90000"/>
              </a:lnSpc>
              <a:buFont typeface="Arial" panose="020B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lnSpc>
                <a:spcPct val="90000"/>
              </a:lnSpc>
              <a:buFont typeface="Arial" panose="020B0604020202020204" pitchFamily="34" charset="0"/>
              <a:buChar char="•"/>
            </a:pPr>
            <a:r>
              <a:rPr lang="en-US" altLang="zh-CN" sz="1325">
                <a:solidFill>
                  <a:srgbClr val="FF0000"/>
                </a:solidFill>
              </a:rPr>
              <a:t>breathing mode</a:t>
            </a:r>
            <a:r>
              <a:rPr lang="zh-CN" altLang="en-US" sz="1325">
                <a:solidFill>
                  <a:srgbClr val="FF0000"/>
                </a:solidFill>
                <a:ea typeface="SimSun" panose="02010600030101010101" pitchFamily="2" charset="-122"/>
              </a:rPr>
              <a:t>可看作准粒子（玻色子），入射波吸收或释放一个准粒子，能谱变化，类似原子光谱</a:t>
            </a:r>
            <a:endParaRPr lang="en-US" altLang="zh-CN" sz="1325">
              <a:solidFill>
                <a:srgbClr val="FF0000"/>
              </a:solidFill>
              <a:ea typeface="SimSun" panose="02010600030101010101" pitchFamily="2" charset="-122"/>
            </a:endParaRPr>
          </a:p>
        </p:txBody>
      </p:sp>
      <p:cxnSp>
        <p:nvCxnSpPr>
          <p:cNvPr id="4" name="Straight Arrow Connector 3"/>
          <p:cNvCxnSpPr/>
          <p:nvPr/>
        </p:nvCxnSpPr>
        <p:spPr>
          <a:xfrm flipV="1">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1"/>
          </p:cNvPicPr>
          <p:nvPr/>
        </p:nvPicPr>
        <p:blipFill>
          <a:blip r:embed="rId4"/>
          <a:srcRect/>
          <a:stretch>
            <a:fillRect/>
          </a:stretch>
        </p:blipFill>
        <p:spPr>
          <a:xfrm>
            <a:off x="4629150" y="818515"/>
            <a:ext cx="2574290" cy="3498215"/>
          </a:xfrm>
          <a:prstGeom prst="rect">
            <a:avLst/>
          </a:prstGeom>
        </p:spPr>
      </p:pic>
      <p:sp>
        <p:nvSpPr>
          <p:cNvPr id="8" name="Text Box 7"/>
          <p:cNvSpPr txBox="1"/>
          <p:nvPr/>
        </p:nvSpPr>
        <p:spPr>
          <a:xfrm>
            <a:off x="-5715" y="484505"/>
            <a:ext cx="878205" cy="275590"/>
          </a:xfrm>
          <a:prstGeom prst="rect">
            <a:avLst/>
          </a:prstGeom>
          <a:noFill/>
        </p:spPr>
        <p:txBody>
          <a:bodyPr wrap="none" rtlCol="0">
            <a:spAutoFit/>
          </a:bodyPr>
          <a:p>
            <a:r>
              <a:rPr lang="zh-CN" altLang="en-US" sz="1200">
                <a:solidFill>
                  <a:srgbClr val="FF0000"/>
                </a:solidFill>
                <a:ea typeface="SimSun" panose="02010600030101010101" pitchFamily="2" charset="-122"/>
              </a:rPr>
              <a:t>理论</a:t>
            </a:r>
            <a:r>
              <a:rPr lang="en-US" altLang="zh-CN" sz="1200">
                <a:solidFill>
                  <a:srgbClr val="FF0000"/>
                </a:solidFill>
                <a:ea typeface="SimSun" panose="02010600030101010101" pitchFamily="2" charset="-122"/>
              </a:rPr>
              <a:t>+</a:t>
            </a:r>
            <a:r>
              <a:rPr lang="zh-CN" altLang="en-US" sz="1200">
                <a:solidFill>
                  <a:srgbClr val="FF0000"/>
                </a:solidFill>
                <a:ea typeface="SimSun" panose="02010600030101010101" pitchFamily="2" charset="-122"/>
              </a:rPr>
              <a:t>模拟</a:t>
            </a:r>
            <a:endParaRPr lang="zh-CN" altLang="en-US" sz="1200">
              <a:solidFill>
                <a:srgbClr val="FF0000"/>
              </a:solidFill>
              <a:ea typeface="SimSun"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886737" y="117041"/>
            <a:ext cx="3806825" cy="460375"/>
          </a:xfrm>
          <a:prstGeom prst="rect">
            <a:avLst/>
          </a:prstGeom>
          <a:noFill/>
        </p:spPr>
        <p:txBody>
          <a:bodyPr wrap="none" rtlCol="0">
            <a:spAutoFit/>
          </a:bodyPr>
          <a:p>
            <a:r>
              <a:rPr lang="zh-CN" altLang="en-US" sz="2400" dirty="0">
                <a:latin typeface="+mj-lt"/>
                <a:ea typeface="SimSun" panose="02010600030101010101" pitchFamily="2" charset="-122"/>
              </a:rPr>
              <a:t>复合粒子的</a:t>
            </a:r>
            <a:r>
              <a:rPr lang="en-US" altLang="zh-CN" sz="2400" dirty="0">
                <a:latin typeface="+mj-lt"/>
                <a:ea typeface="SimSun" panose="02010600030101010101" pitchFamily="2" charset="-122"/>
              </a:rPr>
              <a:t>Anderson</a:t>
            </a:r>
            <a:r>
              <a:rPr lang="zh-CN" altLang="en-US" sz="2400" dirty="0">
                <a:latin typeface="+mj-lt"/>
                <a:ea typeface="SimSun" panose="02010600030101010101" pitchFamily="2" charset="-122"/>
              </a:rPr>
              <a:t>局域化</a:t>
            </a:r>
            <a:endParaRPr lang="zh-CN" altLang="en-US" sz="2400" dirty="0">
              <a:latin typeface="+mj-lt"/>
              <a:ea typeface="SimSun" panose="02010600030101010101" pitchFamily="2" charset="-122"/>
            </a:endParaRPr>
          </a:p>
        </p:txBody>
      </p:sp>
      <p:sp>
        <p:nvSpPr>
          <p:cNvPr id="4" name="Text Box 3"/>
          <p:cNvSpPr txBox="1"/>
          <p:nvPr/>
        </p:nvSpPr>
        <p:spPr>
          <a:xfrm>
            <a:off x="316230" y="944880"/>
            <a:ext cx="6948170" cy="583565"/>
          </a:xfrm>
          <a:prstGeom prst="rect">
            <a:avLst/>
          </a:prstGeom>
          <a:noFill/>
        </p:spPr>
        <p:txBody>
          <a:bodyPr wrap="none" rtlCol="0">
            <a:spAutoFit/>
          </a:bodyPr>
          <a:p>
            <a:pPr marL="285750" indent="-285750">
              <a:buFont typeface="Arial" panose="020B0604020202020204" pitchFamily="34" charset="0"/>
              <a:buChar char="•"/>
            </a:pPr>
            <a:r>
              <a:rPr lang="zh-CN" altLang="en-US" sz="1600">
                <a:ea typeface="SimSun" panose="02010600030101010101" pitchFamily="2" charset="-122"/>
              </a:rPr>
              <a:t>复合量子粒子的平动自由度与内部自由度的耦合会减弱</a:t>
            </a:r>
            <a:r>
              <a:rPr lang="en-US" altLang="zh-CN" sz="1600">
                <a:ea typeface="SimSun" panose="02010600030101010101" pitchFamily="2" charset="-122"/>
              </a:rPr>
              <a:t>Anderson</a:t>
            </a:r>
            <a:r>
              <a:rPr lang="zh-CN" altLang="en-US" sz="1600">
                <a:ea typeface="SimSun" panose="02010600030101010101" pitchFamily="2" charset="-122"/>
              </a:rPr>
              <a:t>局域化。</a:t>
            </a:r>
            <a:endParaRPr lang="zh-CN" altLang="en-US" sz="1600">
              <a:ea typeface="SimSun" panose="02010600030101010101" pitchFamily="2" charset="-122"/>
            </a:endParaRPr>
          </a:p>
          <a:p>
            <a:pPr marL="285750" indent="-285750">
              <a:buFont typeface="Arial" panose="020B0604020202020204" pitchFamily="34" charset="0"/>
              <a:buChar char="•"/>
            </a:pPr>
            <a:r>
              <a:rPr lang="zh-CN" altLang="en-US" sz="1600">
                <a:ea typeface="SimSun" panose="02010600030101010101" pitchFamily="2" charset="-122"/>
              </a:rPr>
              <a:t>即使内部自由度很少，也有上述结果。</a:t>
            </a:r>
            <a:endParaRPr lang="zh-CN" altLang="en-US" sz="1600">
              <a:ea typeface="SimSun" panose="02010600030101010101" pitchFamily="2" charset="-122"/>
            </a:endParaRPr>
          </a:p>
        </p:txBody>
      </p:sp>
      <p:sp>
        <p:nvSpPr>
          <p:cNvPr id="2" name="Text Box 1"/>
          <p:cNvSpPr txBox="1"/>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1"/>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360957" y="102436"/>
            <a:ext cx="4838700" cy="460375"/>
          </a:xfrm>
          <a:prstGeom prst="rect">
            <a:avLst/>
          </a:prstGeom>
          <a:noFill/>
        </p:spPr>
        <p:txBody>
          <a:bodyPr wrap="none" rtlCol="0">
            <a:spAutoFit/>
          </a:bodyPr>
          <a:p>
            <a:r>
              <a:rPr lang="zh-CN" sz="2400" dirty="0">
                <a:latin typeface="+mj-lt"/>
                <a:ea typeface="SimSun" panose="02010600030101010101" pitchFamily="2" charset="-122"/>
              </a:rPr>
              <a:t>准周期的</a:t>
            </a:r>
            <a:r>
              <a:rPr lang="en-US" altLang="zh-CN" sz="2400" dirty="0">
                <a:latin typeface="+mj-lt"/>
                <a:ea typeface="SimSun" panose="02010600030101010101" pitchFamily="2" charset="-122"/>
              </a:rPr>
              <a:t>Floquet-Thouless</a:t>
            </a:r>
            <a:r>
              <a:rPr lang="zh-CN" altLang="en-US" sz="2400" dirty="0">
                <a:latin typeface="+mj-lt"/>
                <a:ea typeface="SimSun" panose="02010600030101010101" pitchFamily="2" charset="-122"/>
              </a:rPr>
              <a:t>能量</a:t>
            </a:r>
            <a:r>
              <a:rPr lang="en-US" altLang="zh-CN" sz="2400" dirty="0">
                <a:latin typeface="+mj-lt"/>
                <a:ea typeface="SimSun" panose="02010600030101010101" pitchFamily="2" charset="-122"/>
              </a:rPr>
              <a:t>pump</a:t>
            </a:r>
            <a:endParaRPr lang="en-US" altLang="zh-CN" sz="2400" dirty="0">
              <a:latin typeface="+mj-lt"/>
              <a:ea typeface="SimSun" panose="02010600030101010101" pitchFamily="2" charset="-122"/>
            </a:endParaRPr>
          </a:p>
        </p:txBody>
      </p:sp>
      <p:sp>
        <p:nvSpPr>
          <p:cNvPr id="4" name="Text Box 3"/>
          <p:cNvSpPr txBox="1"/>
          <p:nvPr/>
        </p:nvSpPr>
        <p:spPr>
          <a:xfrm>
            <a:off x="366395" y="753745"/>
            <a:ext cx="7096125" cy="3046095"/>
          </a:xfrm>
          <a:prstGeom prst="rect">
            <a:avLst/>
          </a:prstGeom>
          <a:noFill/>
        </p:spPr>
        <p:txBody>
          <a:bodyPr wrap="none" rtlCol="0">
            <a:spAutoFit/>
          </a:bodyPr>
          <a:p>
            <a:pPr marL="285750" indent="-285750" algn="l">
              <a:buFont typeface="Arial" panose="020B0604020202020204" pitchFamily="34" charset="0"/>
              <a:buChar char="•"/>
            </a:pPr>
            <a:r>
              <a:rPr lang="zh-CN" altLang="en-US" sz="1600">
                <a:ea typeface="SimSun" panose="02010600030101010101" pitchFamily="2" charset="-122"/>
              </a:rPr>
              <a:t>周期驱动可以被用以量子控制</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也可以产生平衡态下所不具备的新的相</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最近发现了准周期驱动也可以产生新的相（尽管没有时间平移对称性）</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本文发现：准周期驱动可以产生拓扑相</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用两个频率不适配的外场驱动</a:t>
            </a:r>
            <a:r>
              <a:rPr lang="en-US" altLang="zh-CN" sz="1600">
                <a:ea typeface="SimSun" panose="02010600030101010101" pitchFamily="2" charset="-122"/>
              </a:rPr>
              <a:t>1</a:t>
            </a:r>
            <a:r>
              <a:rPr lang="en-US" altLang="en-US" sz="1600">
                <a:ea typeface="SimSun" panose="02010600030101010101" pitchFamily="2" charset="-122"/>
              </a:rPr>
              <a:t>D</a:t>
            </a:r>
            <a:r>
              <a:rPr lang="zh-CN" altLang="en-US" sz="1600">
                <a:ea typeface="SimSun" panose="02010600030101010101" pitchFamily="2" charset="-122"/>
              </a:rPr>
              <a:t>的费米系统，当存在空间局域化时系统</a:t>
            </a:r>
            <a:endParaRPr lang="zh-CN" altLang="en-US" sz="1600">
              <a:ea typeface="SimSun" panose="02010600030101010101" pitchFamily="2" charset="-122"/>
            </a:endParaRPr>
          </a:p>
          <a:p>
            <a:pPr indent="0" algn="l">
              <a:buFont typeface="Arial" panose="020B0604020202020204" pitchFamily="34" charset="0"/>
              <a:buNone/>
            </a:pPr>
            <a:r>
              <a:rPr lang="zh-CN" altLang="en-US" sz="1600">
                <a:ea typeface="SimSun" panose="02010600030101010101" pitchFamily="2" charset="-122"/>
              </a:rPr>
              <a:t>有一个相。处于这个相时，两个驱动模式之间的能量传输是量子化的</a:t>
            </a:r>
            <a:r>
              <a:rPr lang="en-US" altLang="zh-CN" sz="1600">
                <a:ea typeface="SimSun" panose="02010600030101010101" pitchFamily="2" charset="-122"/>
              </a:rPr>
              <a:t>(n*P0, </a:t>
            </a:r>
            <a:endParaRPr lang="en-US" altLang="zh-CN" sz="1600">
              <a:ea typeface="SimSun" panose="02010600030101010101" pitchFamily="2" charset="-122"/>
            </a:endParaRPr>
          </a:p>
          <a:p>
            <a:pPr indent="0" algn="l">
              <a:buFont typeface="Arial" panose="020B0604020202020204" pitchFamily="34" charset="0"/>
              <a:buNone/>
            </a:pPr>
            <a:r>
              <a:rPr lang="en-US" altLang="zh-CN" sz="1600">
                <a:ea typeface="SimSun" panose="02010600030101010101" pitchFamily="2" charset="-122"/>
              </a:rPr>
              <a:t>P0=w1*w2/2pi)</a:t>
            </a:r>
            <a:r>
              <a:rPr lang="zh-CN" altLang="en-US" sz="1600">
                <a:ea typeface="SimSun" panose="02010600030101010101" pitchFamily="2" charset="-122"/>
              </a:rPr>
              <a:t>，并且有一个非零的整数拓扑不变量。</a:t>
            </a:r>
            <a:endParaRPr lang="zh-CN" altLang="en-US" sz="1600">
              <a:ea typeface="SimSun" panose="02010600030101010101" pitchFamily="2" charset="-122"/>
            </a:endParaRPr>
          </a:p>
          <a:p>
            <a:pPr marL="285750" indent="-285750" algn="l">
              <a:buFont typeface="Arial" panose="020B0604020202020204" pitchFamily="34" charset="0"/>
              <a:buChar char="•"/>
            </a:pPr>
            <a:r>
              <a:rPr lang="zh-CN" altLang="en-US" sz="1600">
                <a:ea typeface="SimSun" panose="02010600030101010101" pitchFamily="2" charset="-122"/>
              </a:rPr>
              <a:t>称此相为：</a:t>
            </a:r>
            <a:r>
              <a:rPr lang="zh-CN" sz="1600" dirty="0">
                <a:solidFill>
                  <a:srgbClr val="FF0000"/>
                </a:solidFill>
                <a:latin typeface="+mj-lt"/>
                <a:ea typeface="SimSun" panose="02010600030101010101" pitchFamily="2" charset="-122"/>
                <a:sym typeface="+mn-ea"/>
              </a:rPr>
              <a:t>准周期</a:t>
            </a:r>
            <a:r>
              <a:rPr lang="en-US" altLang="zh-CN" sz="1600" dirty="0">
                <a:solidFill>
                  <a:srgbClr val="FF0000"/>
                </a:solidFill>
                <a:latin typeface="+mj-lt"/>
                <a:ea typeface="SimSun" panose="02010600030101010101" pitchFamily="2" charset="-122"/>
                <a:sym typeface="+mn-ea"/>
              </a:rPr>
              <a:t>Floquet-Thouless</a:t>
            </a:r>
            <a:r>
              <a:rPr lang="zh-CN" altLang="en-US" sz="1600" dirty="0">
                <a:solidFill>
                  <a:srgbClr val="FF0000"/>
                </a:solidFill>
                <a:latin typeface="+mj-lt"/>
                <a:ea typeface="SimSun" panose="02010600030101010101" pitchFamily="2" charset="-122"/>
                <a:sym typeface="+mn-ea"/>
              </a:rPr>
              <a:t>能量</a:t>
            </a:r>
            <a:r>
              <a:rPr lang="en-US" altLang="zh-CN" sz="1600" dirty="0">
                <a:solidFill>
                  <a:srgbClr val="FF0000"/>
                </a:solidFill>
                <a:latin typeface="+mj-lt"/>
                <a:ea typeface="SimSun" panose="02010600030101010101" pitchFamily="2" charset="-122"/>
                <a:sym typeface="+mn-ea"/>
              </a:rPr>
              <a:t>pump</a:t>
            </a:r>
            <a:r>
              <a:rPr lang="en-US" altLang="en-US" sz="1600" dirty="0">
                <a:solidFill>
                  <a:srgbClr val="FF0000"/>
                </a:solidFill>
                <a:latin typeface="+mj-lt"/>
                <a:ea typeface="SimSun" panose="02010600030101010101" pitchFamily="2" charset="-122"/>
                <a:sym typeface="+mn-ea"/>
              </a:rPr>
              <a:t> (QFTEP)</a:t>
            </a:r>
            <a:endParaRPr lang="en-US" altLang="zh-CN" sz="1600" dirty="0">
              <a:solidFill>
                <a:srgbClr val="FF0000"/>
              </a:solidFill>
              <a:latin typeface="+mj-lt"/>
              <a:ea typeface="SimSun" panose="02010600030101010101" pitchFamily="2" charset="-122"/>
            </a:endParaRPr>
          </a:p>
          <a:p>
            <a:pPr marL="285750" indent="-285750">
              <a:buFont typeface="Arial" panose="020B0604020202020204" pitchFamily="34" charset="0"/>
              <a:buChar char="•"/>
            </a:pPr>
            <a:r>
              <a:rPr lang="zh-CN" altLang="en-US" sz="1600" dirty="0">
                <a:solidFill>
                  <a:schemeClr val="tx1"/>
                </a:solidFill>
                <a:latin typeface="+mj-lt"/>
                <a:ea typeface="SimSun" panose="02010600030101010101" pitchFamily="2" charset="-122"/>
              </a:rPr>
              <a:t>文献</a:t>
            </a:r>
            <a:r>
              <a:rPr lang="en-US" altLang="zh-CN" sz="1600" dirty="0">
                <a:solidFill>
                  <a:schemeClr val="tx1"/>
                </a:solidFill>
                <a:latin typeface="+mj-lt"/>
                <a:ea typeface="SimSun" panose="02010600030101010101" pitchFamily="2" charset="-122"/>
              </a:rPr>
              <a:t>37</a:t>
            </a:r>
            <a:r>
              <a:rPr lang="zh-CN" altLang="en-US" sz="1600" dirty="0">
                <a:solidFill>
                  <a:schemeClr val="tx1"/>
                </a:solidFill>
                <a:latin typeface="+mj-lt"/>
                <a:ea typeface="SimSun" panose="02010600030101010101" pitchFamily="2" charset="-122"/>
              </a:rPr>
              <a:t>中的</a:t>
            </a:r>
            <a:r>
              <a:rPr lang="en-US" altLang="zh-CN" sz="1600" dirty="0">
                <a:solidFill>
                  <a:schemeClr val="tx1"/>
                </a:solidFill>
                <a:latin typeface="+mj-lt"/>
                <a:ea typeface="SimSun" panose="02010600030101010101" pitchFamily="2" charset="-122"/>
              </a:rPr>
              <a:t>FTEP</a:t>
            </a:r>
            <a:r>
              <a:rPr lang="zh-CN" altLang="en-US" sz="1600" dirty="0">
                <a:solidFill>
                  <a:schemeClr val="tx1"/>
                </a:solidFill>
                <a:latin typeface="+mj-lt"/>
                <a:ea typeface="SimSun" panose="02010600030101010101" pitchFamily="2" charset="-122"/>
              </a:rPr>
              <a:t>需要精细调节参数（绝热驱动、精调、不能有</a:t>
            </a:r>
            <a:r>
              <a:rPr lang="en-US" altLang="zh-CN" sz="1600" dirty="0">
                <a:solidFill>
                  <a:schemeClr val="tx1"/>
                </a:solidFill>
                <a:latin typeface="+mj-lt"/>
                <a:ea typeface="SimSun" panose="02010600030101010101" pitchFamily="2" charset="-122"/>
              </a:rPr>
              <a:t>disorder</a:t>
            </a:r>
            <a:r>
              <a:rPr lang="zh-CN" altLang="en-US" sz="1600" dirty="0">
                <a:solidFill>
                  <a:schemeClr val="tx1"/>
                </a:solidFill>
                <a:latin typeface="+mj-lt"/>
                <a:ea typeface="SimSun" panose="02010600030101010101" pitchFamily="2" charset="-122"/>
              </a:rPr>
              <a:t>），</a:t>
            </a:r>
            <a:endParaRPr lang="zh-CN" altLang="en-US" sz="1600" dirty="0">
              <a:solidFill>
                <a:schemeClr val="tx1"/>
              </a:solidFill>
              <a:latin typeface="+mj-lt"/>
              <a:ea typeface="SimSun" panose="02010600030101010101" pitchFamily="2" charset="-122"/>
            </a:endParaRPr>
          </a:p>
          <a:p>
            <a:pPr indent="0">
              <a:buFont typeface="Arial" panose="020B0604020202020204" pitchFamily="34" charset="0"/>
              <a:buNone/>
            </a:pPr>
            <a:r>
              <a:rPr lang="zh-CN" altLang="en-US" sz="1600" dirty="0">
                <a:solidFill>
                  <a:schemeClr val="tx1"/>
                </a:solidFill>
                <a:latin typeface="+mj-lt"/>
                <a:ea typeface="SimSun" panose="02010600030101010101" pitchFamily="2" charset="-122"/>
              </a:rPr>
              <a:t>但此</a:t>
            </a:r>
            <a:r>
              <a:rPr lang="en-US" altLang="zh-CN" sz="1600" dirty="0">
                <a:solidFill>
                  <a:schemeClr val="tx1"/>
                </a:solidFill>
                <a:latin typeface="+mj-lt"/>
                <a:ea typeface="SimSun" panose="02010600030101010101" pitchFamily="2" charset="-122"/>
              </a:rPr>
              <a:t>QFTEP</a:t>
            </a:r>
            <a:r>
              <a:rPr lang="zh-CN" altLang="en-US" sz="1600" dirty="0">
                <a:solidFill>
                  <a:schemeClr val="tx1"/>
                </a:solidFill>
                <a:latin typeface="+mj-lt"/>
                <a:ea typeface="SimSun" panose="02010600030101010101" pitchFamily="2" charset="-122"/>
              </a:rPr>
              <a:t>不需要（参数区域较大、受局域化保护、稳定）。</a:t>
            </a:r>
            <a:endParaRPr lang="zh-CN" altLang="en-US" sz="1600" dirty="0">
              <a:solidFill>
                <a:schemeClr val="tx1"/>
              </a:solidFill>
              <a:latin typeface="+mj-lt"/>
              <a:ea typeface="SimSun" panose="02010600030101010101" pitchFamily="2" charset="-122"/>
            </a:endParaRPr>
          </a:p>
          <a:p>
            <a:pPr marL="285750" indent="-285750">
              <a:buFont typeface="Arial" panose="020B0604020202020204" pitchFamily="34" charset="0"/>
              <a:buChar char="•"/>
            </a:pPr>
            <a:r>
              <a:rPr lang="en-US" altLang="zh-CN" sz="1600" dirty="0">
                <a:solidFill>
                  <a:schemeClr val="tx1"/>
                </a:solidFill>
                <a:latin typeface="+mj-lt"/>
                <a:ea typeface="SimSun" panose="02010600030101010101" pitchFamily="2" charset="-122"/>
              </a:rPr>
              <a:t>QFTEP</a:t>
            </a:r>
            <a:r>
              <a:rPr lang="zh-CN" altLang="en-US" sz="1600" dirty="0">
                <a:solidFill>
                  <a:schemeClr val="tx1"/>
                </a:solidFill>
                <a:latin typeface="+mj-lt"/>
                <a:ea typeface="SimSun" panose="02010600030101010101" pitchFamily="2" charset="-122"/>
              </a:rPr>
              <a:t>是一个新的非平衡拓扑相，在开放边界条件下有拓扑边缘态。</a:t>
            </a:r>
            <a:endParaRPr lang="zh-CN" altLang="en-US" sz="1600" dirty="0">
              <a:solidFill>
                <a:schemeClr val="tx1"/>
              </a:solidFill>
              <a:latin typeface="+mj-lt"/>
              <a:ea typeface="SimSun" panose="02010600030101010101" pitchFamily="2" charset="-122"/>
            </a:endParaRPr>
          </a:p>
          <a:p>
            <a:pPr marL="285750" indent="-285750">
              <a:buFont typeface="Arial" panose="020B0604020202020204" pitchFamily="34" charset="0"/>
              <a:buChar char="•"/>
            </a:pPr>
            <a:r>
              <a:rPr lang="zh-CN" altLang="en-US" sz="1600" dirty="0">
                <a:solidFill>
                  <a:schemeClr val="tx1"/>
                </a:solidFill>
                <a:latin typeface="+mj-lt"/>
                <a:ea typeface="SimSun" panose="02010600030101010101" pitchFamily="2" charset="-122"/>
              </a:rPr>
              <a:t>系统中加了</a:t>
            </a:r>
            <a:r>
              <a:rPr lang="en-US" altLang="zh-CN" sz="1600" dirty="0">
                <a:solidFill>
                  <a:schemeClr val="tx1"/>
                </a:solidFill>
                <a:latin typeface="+mj-lt"/>
                <a:ea typeface="SimSun" panose="02010600030101010101" pitchFamily="2" charset="-122"/>
              </a:rPr>
              <a:t>on-site disorder</a:t>
            </a:r>
            <a:endParaRPr lang="en-US" altLang="zh-CN" sz="1600" dirty="0">
              <a:solidFill>
                <a:schemeClr val="tx1"/>
              </a:solidFill>
              <a:latin typeface="+mj-lt"/>
              <a:ea typeface="SimSun" panose="02010600030101010101" pitchFamily="2" charset="-122"/>
            </a:endParaRPr>
          </a:p>
        </p:txBody>
      </p:sp>
      <p:sp>
        <p:nvSpPr>
          <p:cNvPr id="2" name="Text Box 1"/>
          <p:cNvSpPr txBox="1"/>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1"/>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46887" y="151331"/>
            <a:ext cx="6466840" cy="460375"/>
          </a:xfrm>
          <a:prstGeom prst="rect">
            <a:avLst/>
          </a:prstGeom>
          <a:noFill/>
        </p:spPr>
        <p:txBody>
          <a:bodyPr wrap="none" rtlCol="0">
            <a:spAutoFit/>
          </a:bodyPr>
          <a:p>
            <a:r>
              <a:rPr lang="en-US" sz="2400" dirty="0">
                <a:latin typeface="+mj-lt"/>
                <a:ea typeface="SimSun" panose="02010600030101010101" pitchFamily="2" charset="-122"/>
              </a:rPr>
              <a:t>用电流来决定性地产生skyrmion和antiskyrmion</a:t>
            </a:r>
            <a:endParaRPr lang="en-US" sz="2400" dirty="0">
              <a:latin typeface="+mj-lt"/>
              <a:ea typeface="SimSun" panose="02010600030101010101" pitchFamily="2" charset="-122"/>
            </a:endParaRPr>
          </a:p>
        </p:txBody>
      </p:sp>
      <p:sp>
        <p:nvSpPr>
          <p:cNvPr id="4" name="Text Box 3"/>
          <p:cNvSpPr txBox="1"/>
          <p:nvPr/>
        </p:nvSpPr>
        <p:spPr>
          <a:xfrm>
            <a:off x="295275" y="669290"/>
            <a:ext cx="6971030" cy="1599565"/>
          </a:xfrm>
          <a:prstGeom prst="rect">
            <a:avLst/>
          </a:prstGeom>
          <a:noFill/>
        </p:spPr>
        <p:txBody>
          <a:bodyPr wrap="square" rtlCol="0">
            <a:spAutoFit/>
          </a:bodyPr>
          <a:p>
            <a:pPr marL="285750" indent="-285750">
              <a:buFont typeface="Arial" panose="020B0604020202020204" pitchFamily="34" charset="0"/>
              <a:buChar char="•"/>
            </a:pPr>
            <a:r>
              <a:rPr lang="en-US" altLang="zh-CN" sz="1400">
                <a:ea typeface="SimSun" panose="02010600030101010101" pitchFamily="2" charset="-122"/>
              </a:rPr>
              <a:t>用电流来可控地产生sk对应用很关键</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之前的研究是用磁场来产生sk，sk的拓扑电荷由磁场决定，所以是固定的</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a:t>
            </a:r>
            <a:r>
              <a:rPr lang="en-US" altLang="zh-CN" sz="1400">
                <a:solidFill>
                  <a:srgbClr val="FF0000"/>
                </a:solidFill>
                <a:ea typeface="SimSun" panose="02010600030101010101" pitchFamily="2" charset="-122"/>
              </a:rPr>
              <a:t>实验</a:t>
            </a:r>
            <a:r>
              <a:rPr lang="en-US" altLang="zh-CN" sz="1400">
                <a:ea typeface="SimSun" panose="02010600030101010101" pitchFamily="2" charset="-122"/>
              </a:rPr>
              <a:t>报道: 在手性磁体FeGe纳米结构中，通过in-situ洛伦兹转移电子显微镜注入</a:t>
            </a:r>
            <a:r>
              <a:rPr lang="en-US" altLang="zh-CN" sz="1400">
                <a:ea typeface="SimSun" panose="02010600030101010101" pitchFamily="2" charset="-122"/>
                <a:sym typeface="+mn-ea"/>
              </a:rPr>
              <a:t>电流</a:t>
            </a:r>
            <a:r>
              <a:rPr lang="en-US" altLang="zh-CN" sz="1400">
                <a:ea typeface="SimSun" panose="02010600030101010101" pitchFamily="2" charset="-122"/>
              </a:rPr>
              <a:t>来生成sk。</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本文用微磁模拟和受力分析解释了实验结果</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结果表明：磁sk或anti-sk是由STT作用下，helical态的边缘不稳定性导致</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之前的研究表明FeGe中的载流子是空穴不是电子，所以 j=v_s</a:t>
            </a:r>
            <a:endParaRPr lang="en-US" altLang="zh-CN" sz="1400">
              <a:ea typeface="SimSun" panose="02010600030101010101" pitchFamily="2" charset="-122"/>
            </a:endParaRPr>
          </a:p>
        </p:txBody>
      </p:sp>
      <p:sp>
        <p:nvSpPr>
          <p:cNvPr id="2" name="Text Box 1"/>
          <p:cNvSpPr txBox="1"/>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1"/>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1"/>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1"/>
          </p:cNvPicPr>
          <p:nvPr/>
        </p:nvPicPr>
        <p:blipFill>
          <a:blip r:embed="rId3"/>
          <a:stretch>
            <a:fillRect/>
          </a:stretch>
        </p:blipFill>
        <p:spPr>
          <a:xfrm>
            <a:off x="716280" y="3933825"/>
            <a:ext cx="3919855" cy="1670685"/>
          </a:xfrm>
          <a:prstGeom prst="rect">
            <a:avLst/>
          </a:prstGeom>
        </p:spPr>
      </p:pic>
      <p:sp>
        <p:nvSpPr>
          <p:cNvPr id="8" name="Text Box 7"/>
          <p:cNvSpPr txBox="1"/>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1"/>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1"/>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1"/>
          <p:nvPr/>
        </p:nvSpPr>
        <p:spPr>
          <a:xfrm>
            <a:off x="4578350" y="5311775"/>
            <a:ext cx="2922270" cy="337185"/>
          </a:xfrm>
          <a:prstGeom prst="rect">
            <a:avLst/>
          </a:prstGeom>
          <a:noFill/>
        </p:spPr>
        <p:txBody>
          <a:bodyPr wrap="none" rtlCol="0">
            <a:spAutoFit/>
          </a:bodyPr>
          <a:p>
            <a:pPr marL="285750" indent="-285750">
              <a:buFont typeface="Arial" panose="020B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1"/>
          </p:cNvPicPr>
          <p:nvPr/>
        </p:nvPicPr>
        <p:blipFill>
          <a:blip r:embed="rId2"/>
          <a:stretch>
            <a:fillRect/>
          </a:stretch>
        </p:blipFill>
        <p:spPr>
          <a:xfrm>
            <a:off x="125587" y="3191539"/>
            <a:ext cx="3127225" cy="1432583"/>
          </a:xfrm>
          <a:prstGeom prst="rect">
            <a:avLst/>
          </a:prstGeom>
        </p:spPr>
      </p:pic>
      <p:pic>
        <p:nvPicPr>
          <p:cNvPr id="11" name="图片 10"/>
          <p:cNvPicPr>
            <a:picLocks noChangeAspect="1"/>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1"/>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1"/>
          </p:cNvPicPr>
          <p:nvPr/>
        </p:nvPicPr>
        <p:blipFill>
          <a:blip r:embed="rId4"/>
          <a:stretch>
            <a:fillRect/>
          </a:stretch>
        </p:blipFill>
        <p:spPr>
          <a:xfrm>
            <a:off x="1195227" y="1873777"/>
            <a:ext cx="1063659" cy="1045425"/>
          </a:xfrm>
          <a:prstGeom prst="rect">
            <a:avLst/>
          </a:prstGeom>
        </p:spPr>
      </p:pic>
      <p:sp>
        <p:nvSpPr>
          <p:cNvPr id="17" name="文本框 16"/>
          <p:cNvSpPr txBox="1"/>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1"/>
          </p:cNvPicPr>
          <p:nvPr/>
        </p:nvPicPr>
        <p:blipFill>
          <a:blip r:embed="rId5"/>
          <a:stretch>
            <a:fillRect/>
          </a:stretch>
        </p:blipFill>
        <p:spPr>
          <a:xfrm>
            <a:off x="202982" y="883191"/>
            <a:ext cx="7024365" cy="480253"/>
          </a:xfrm>
          <a:prstGeom prst="rect">
            <a:avLst/>
          </a:prstGeom>
        </p:spPr>
      </p:pic>
      <p:sp>
        <p:nvSpPr>
          <p:cNvPr id="20" name="文本框 19"/>
          <p:cNvSpPr txBox="1"/>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1"/>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4686935" y="548640"/>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1"/>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1">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978177" y="358341"/>
            <a:ext cx="3604260" cy="460375"/>
          </a:xfrm>
          <a:prstGeom prst="rect">
            <a:avLst/>
          </a:prstGeom>
          <a:noFill/>
        </p:spPr>
        <p:txBody>
          <a:bodyPr wrap="none" rtlCol="0">
            <a:spAutoFit/>
          </a:bodyPr>
          <a:p>
            <a:r>
              <a:rPr lang="en-US" sz="2400" dirty="0">
                <a:latin typeface="+mj-lt"/>
                <a:ea typeface="SimSun" panose="02010600030101010101" pitchFamily="2" charset="-122"/>
              </a:rPr>
              <a:t>韩秀峰2021物理年会报告</a:t>
            </a:r>
            <a:endParaRPr lang="en-US" sz="2400" dirty="0">
              <a:latin typeface="+mj-lt"/>
              <a:ea typeface="SimSun" panose="02010600030101010101" pitchFamily="2" charset="-122"/>
            </a:endParaRPr>
          </a:p>
        </p:txBody>
      </p:sp>
      <p:sp>
        <p:nvSpPr>
          <p:cNvPr id="2" name="Text Box 1"/>
          <p:cNvSpPr txBox="1"/>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SimSun" panose="02010600030101010101" pitchFamily="2" charset="-122"/>
            </a:endParaRPr>
          </a:p>
        </p:txBody>
      </p:sp>
      <p:pic>
        <p:nvPicPr>
          <p:cNvPr id="6" name="Picture 5" descr="/tmp/2.png2"/>
          <p:cNvPicPr>
            <a:picLocks noChangeAspect="1"/>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1">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609117" y="56716"/>
            <a:ext cx="6151880" cy="398780"/>
          </a:xfrm>
          <a:prstGeom prst="rect">
            <a:avLst/>
          </a:prstGeom>
          <a:noFill/>
        </p:spPr>
        <p:txBody>
          <a:bodyPr wrap="none" rtlCol="0">
            <a:spAutoFit/>
          </a:bodyPr>
          <a:p>
            <a:r>
              <a:rPr lang="zh-CN" altLang="en-US" sz="2000" dirty="0">
                <a:latin typeface="+mj-lt"/>
                <a:ea typeface="SimSun" panose="02010600030101010101" pitchFamily="2" charset="-122"/>
              </a:rPr>
              <a:t>用</a:t>
            </a:r>
            <a:r>
              <a:rPr lang="en-US" altLang="zh-CN" sz="2000" dirty="0">
                <a:latin typeface="+mj-lt"/>
                <a:ea typeface="SimSun" panose="02010600030101010101" pitchFamily="2" charset="-122"/>
              </a:rPr>
              <a:t>skyrmion-vortex</a:t>
            </a:r>
            <a:r>
              <a:rPr lang="zh-CN" altLang="en-US" sz="2000" dirty="0">
                <a:latin typeface="+mj-lt"/>
                <a:ea typeface="SimSun" panose="02010600030101010101" pitchFamily="2" charset="-122"/>
              </a:rPr>
              <a:t>对来操控</a:t>
            </a:r>
            <a:r>
              <a:rPr lang="en-US" altLang="zh-CN" sz="2000" dirty="0">
                <a:latin typeface="+mj-lt"/>
                <a:ea typeface="SimSun" panose="02010600030101010101" pitchFamily="2" charset="-122"/>
              </a:rPr>
              <a:t>Majorana</a:t>
            </a:r>
            <a:r>
              <a:rPr lang="zh-CN" altLang="en-US" sz="2000" dirty="0">
                <a:latin typeface="+mj-lt"/>
                <a:ea typeface="SimSun" panose="02010600030101010101" pitchFamily="2" charset="-122"/>
              </a:rPr>
              <a:t>编织：可集成平台</a:t>
            </a:r>
            <a:endParaRPr lang="zh-CN" altLang="en-US" sz="2000" dirty="0">
              <a:latin typeface="+mj-lt"/>
              <a:ea typeface="SimSun" panose="02010600030101010101" pitchFamily="2" charset="-122"/>
            </a:endParaRPr>
          </a:p>
        </p:txBody>
      </p:sp>
      <p:sp>
        <p:nvSpPr>
          <p:cNvPr id="4" name="Text Box 3"/>
          <p:cNvSpPr txBox="1"/>
          <p:nvPr/>
        </p:nvSpPr>
        <p:spPr>
          <a:xfrm>
            <a:off x="175260" y="744855"/>
            <a:ext cx="7228840" cy="1599565"/>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Majorana</a:t>
            </a:r>
            <a:r>
              <a:rPr lang="zh-CN" altLang="en-US" sz="1400" dirty="0">
                <a:solidFill>
                  <a:schemeClr val="tx1"/>
                </a:solidFill>
                <a:latin typeface="+mj-lt"/>
                <a:ea typeface="SimSun" panose="02010600030101010101" pitchFamily="2" charset="-122"/>
              </a:rPr>
              <a:t>零模是准粒子，是拓扑量子计算的基石</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超导</a:t>
            </a:r>
            <a:r>
              <a:rPr lang="en-US" altLang="zh-CN" sz="1400" dirty="0">
                <a:solidFill>
                  <a:schemeClr val="tx1"/>
                </a:solidFill>
                <a:latin typeface="+mj-lt"/>
                <a:ea typeface="SimSun" panose="02010600030101010101" pitchFamily="2" charset="-122"/>
              </a:rPr>
              <a:t>/</a:t>
            </a:r>
            <a:r>
              <a:rPr lang="zh-CN" altLang="en-US" sz="1400" dirty="0">
                <a:solidFill>
                  <a:schemeClr val="tx1"/>
                </a:solidFill>
                <a:latin typeface="+mj-lt"/>
                <a:ea typeface="SimSun" panose="02010600030101010101" pitchFamily="2" charset="-122"/>
              </a:rPr>
              <a:t>铁磁</a:t>
            </a:r>
            <a:r>
              <a:rPr lang="en-US" altLang="zh-CN" sz="1400" dirty="0">
                <a:solidFill>
                  <a:schemeClr val="tx1"/>
                </a:solidFill>
                <a:latin typeface="+mj-lt"/>
                <a:ea typeface="SimSun" panose="02010600030101010101" pitchFamily="2" charset="-122"/>
              </a:rPr>
              <a:t> </a:t>
            </a:r>
            <a:r>
              <a:rPr lang="zh-CN" altLang="en-US" sz="1400" dirty="0">
                <a:solidFill>
                  <a:schemeClr val="tx1"/>
                </a:solidFill>
                <a:latin typeface="+mj-lt"/>
                <a:ea typeface="SimSun" panose="02010600030101010101" pitchFamily="2" charset="-122"/>
              </a:rPr>
              <a:t>异质结中的</a:t>
            </a:r>
            <a:r>
              <a:rPr lang="en-US" altLang="en-US" sz="1400" dirty="0">
                <a:solidFill>
                  <a:schemeClr val="tx1"/>
                </a:solidFill>
                <a:latin typeface="+mj-lt"/>
                <a:ea typeface="SimSun" panose="02010600030101010101" pitchFamily="2" charset="-122"/>
              </a:rPr>
              <a:t>skyrmion-vortex</a:t>
            </a:r>
            <a:r>
              <a:rPr lang="zh-CN" altLang="en-US" sz="1400" dirty="0">
                <a:solidFill>
                  <a:schemeClr val="tx1"/>
                </a:solidFill>
                <a:latin typeface="+mj-lt"/>
                <a:ea typeface="SimSun" panose="02010600030101010101" pitchFamily="2" charset="-122"/>
              </a:rPr>
              <a:t>对中存在</a:t>
            </a:r>
            <a:r>
              <a:rPr lang="en-US" altLang="en-US" sz="1400" dirty="0">
                <a:latin typeface="+mj-lt"/>
                <a:ea typeface="SimSun" panose="02010600030101010101" pitchFamily="2" charset="-122"/>
                <a:sym typeface="+mn-ea"/>
              </a:rPr>
              <a:t>Majorana</a:t>
            </a:r>
            <a:r>
              <a:rPr lang="zh-CN" altLang="en-US" sz="1400" dirty="0">
                <a:latin typeface="+mj-lt"/>
                <a:ea typeface="SimSun" panose="02010600030101010101" pitchFamily="2" charset="-122"/>
                <a:sym typeface="+mn-ea"/>
              </a:rPr>
              <a:t>零模，可以二维空间方便地操控</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本文：绝热地编织了复合拓扑结构，并能过对超导序参量的自洽计算，数值地验证了</a:t>
            </a:r>
            <a:endParaRPr lang="zh-CN" altLang="en-US" sz="1400" dirty="0">
              <a:solidFill>
                <a:schemeClr val="tx1"/>
              </a:solidFill>
              <a:latin typeface="+mj-lt"/>
              <a:ea typeface="SimSun" panose="02010600030101010101" pitchFamily="2" charset="-122"/>
            </a:endParaRPr>
          </a:p>
          <a:p>
            <a:pPr indent="0" algn="l">
              <a:buFont typeface="Arial" panose="020B0604020202020204" pitchFamily="34" charset="0"/>
              <a:buNone/>
            </a:pPr>
            <a:r>
              <a:rPr lang="en-US" altLang="en-US" sz="1400" dirty="0">
                <a:latin typeface="+mj-lt"/>
                <a:ea typeface="SimSun" panose="02010600030101010101" pitchFamily="2" charset="-122"/>
                <a:sym typeface="+mn-ea"/>
              </a:rPr>
              <a:t>Majorana</a:t>
            </a:r>
            <a:r>
              <a:rPr lang="zh-CN" altLang="en-US" sz="1400" dirty="0">
                <a:latin typeface="+mj-lt"/>
                <a:ea typeface="SimSun" panose="02010600030101010101" pitchFamily="2" charset="-122"/>
                <a:sym typeface="+mn-ea"/>
              </a:rPr>
              <a:t>零模的非阿贝尔统计性</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这种方法有望发展成为可集成的平台</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latin typeface="+mj-lt"/>
                <a:ea typeface="SimSun" panose="02010600030101010101" pitchFamily="2" charset="-122"/>
                <a:sym typeface="+mn-ea"/>
              </a:rPr>
              <a:t>skyrmion-vortex</a:t>
            </a:r>
            <a:r>
              <a:rPr lang="zh-CN" altLang="en-US" sz="1400" dirty="0">
                <a:latin typeface="+mj-lt"/>
                <a:ea typeface="SimSun" panose="02010600030101010101" pitchFamily="2" charset="-122"/>
                <a:sym typeface="+mn-ea"/>
              </a:rPr>
              <a:t>对可以</a:t>
            </a:r>
            <a:r>
              <a:rPr lang="zh-CN" altLang="en-US" sz="1400">
                <a:ea typeface="SimSun" panose="02010600030101010101" pitchFamily="2" charset="-122"/>
                <a:sym typeface="+mn-ea"/>
              </a:rPr>
              <a:t>由</a:t>
            </a:r>
            <a:r>
              <a:rPr lang="en-US" altLang="zh-CN" sz="1400">
                <a:ea typeface="SimSun" panose="02010600030101010101" pitchFamily="2" charset="-122"/>
                <a:sym typeface="+mn-ea"/>
              </a:rPr>
              <a:t>SOC</a:t>
            </a:r>
            <a:r>
              <a:rPr lang="zh-CN" altLang="en-US" sz="1400">
                <a:ea typeface="SimSun" panose="02010600030101010101" pitchFamily="2" charset="-122"/>
                <a:sym typeface="+mn-ea"/>
              </a:rPr>
              <a:t>或应用场导致</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rPr>
              <a:t>系统：</a:t>
            </a:r>
            <a:r>
              <a:rPr lang="zh-CN" altLang="en-US" sz="1400" dirty="0">
                <a:solidFill>
                  <a:srgbClr val="FF0000"/>
                </a:solidFill>
                <a:latin typeface="+mj-lt"/>
                <a:ea typeface="SimSun" panose="02010600030101010101" pitchFamily="2" charset="-122"/>
              </a:rPr>
              <a:t>二维</a:t>
            </a:r>
            <a:r>
              <a:rPr lang="en-US" altLang="zh-CN" sz="1400" dirty="0">
                <a:solidFill>
                  <a:schemeClr val="tx1"/>
                </a:solidFill>
                <a:latin typeface="+mj-lt"/>
                <a:ea typeface="SimSun" panose="02010600030101010101" pitchFamily="2" charset="-122"/>
              </a:rPr>
              <a:t> </a:t>
            </a:r>
            <a:r>
              <a:rPr lang="zh-CN" altLang="en-US" sz="1400" dirty="0">
                <a:solidFill>
                  <a:srgbClr val="FF0000"/>
                </a:solidFill>
                <a:latin typeface="+mj-lt"/>
                <a:ea typeface="SimSun" panose="02010600030101010101" pitchFamily="2" charset="-122"/>
                <a:sym typeface="+mn-ea"/>
              </a:rPr>
              <a:t>超导</a:t>
            </a:r>
            <a:r>
              <a:rPr lang="en-US" altLang="zh-CN" sz="1400" dirty="0">
                <a:solidFill>
                  <a:srgbClr val="FF0000"/>
                </a:solidFill>
                <a:latin typeface="+mj-lt"/>
                <a:ea typeface="SimSun" panose="02010600030101010101" pitchFamily="2" charset="-122"/>
                <a:sym typeface="+mn-ea"/>
              </a:rPr>
              <a:t>/</a:t>
            </a:r>
            <a:r>
              <a:rPr lang="zh-CN" altLang="en-US" sz="1400" dirty="0">
                <a:solidFill>
                  <a:srgbClr val="FF0000"/>
                </a:solidFill>
                <a:latin typeface="+mj-lt"/>
                <a:ea typeface="SimSun" panose="02010600030101010101" pitchFamily="2" charset="-122"/>
                <a:sym typeface="+mn-ea"/>
              </a:rPr>
              <a:t>铁磁</a:t>
            </a:r>
            <a:r>
              <a:rPr lang="en-US" altLang="zh-CN" sz="1400" dirty="0">
                <a:solidFill>
                  <a:srgbClr val="FF0000"/>
                </a:solidFill>
                <a:latin typeface="+mj-lt"/>
                <a:ea typeface="SimSun" panose="02010600030101010101" pitchFamily="2" charset="-122"/>
                <a:sym typeface="+mn-ea"/>
              </a:rPr>
              <a:t> </a:t>
            </a:r>
            <a:r>
              <a:rPr lang="zh-CN" altLang="en-US" sz="1400" dirty="0">
                <a:solidFill>
                  <a:srgbClr val="FF0000"/>
                </a:solidFill>
                <a:latin typeface="+mj-lt"/>
                <a:ea typeface="SimSun" panose="02010600030101010101" pitchFamily="2" charset="-122"/>
                <a:sym typeface="+mn-ea"/>
              </a:rPr>
              <a:t>异质结</a:t>
            </a:r>
            <a:endParaRPr lang="zh-CN" altLang="en-US" sz="1400" dirty="0">
              <a:solidFill>
                <a:srgbClr val="FF0000"/>
              </a:solidFill>
              <a:latin typeface="+mj-lt"/>
              <a:ea typeface="SimSun" panose="02010600030101010101" pitchFamily="2" charset="-122"/>
              <a:sym typeface="+mn-ea"/>
            </a:endParaRPr>
          </a:p>
        </p:txBody>
      </p:sp>
      <p:sp>
        <p:nvSpPr>
          <p:cNvPr id="2" name="Text Box 1"/>
          <p:cNvSpPr txBox="1"/>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1"/>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1"/>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1"/>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1"/>
          </p:cNvPicPr>
          <p:nvPr/>
        </p:nvPicPr>
        <p:blipFill>
          <a:blip r:embed="rId4"/>
          <a:stretch>
            <a:fillRect/>
          </a:stretch>
        </p:blipFill>
        <p:spPr>
          <a:xfrm>
            <a:off x="5040630" y="2943225"/>
            <a:ext cx="2508250" cy="1892935"/>
          </a:xfrm>
          <a:prstGeom prst="rect">
            <a:avLst/>
          </a:prstGeom>
        </p:spPr>
      </p:pic>
      <p:sp>
        <p:nvSpPr>
          <p:cNvPr id="9" name="Text Box 8"/>
          <p:cNvSpPr txBox="1"/>
          <p:nvPr/>
        </p:nvSpPr>
        <p:spPr>
          <a:xfrm>
            <a:off x="3762375" y="4907915"/>
            <a:ext cx="640080" cy="368300"/>
          </a:xfrm>
          <a:prstGeom prst="rect">
            <a:avLst/>
          </a:prstGeom>
          <a:noFill/>
        </p:spPr>
        <p:txBody>
          <a:bodyPr wrap="none" rtlCol="0">
            <a:spAutoFit/>
          </a:bodyPr>
          <a:p>
            <a:r>
              <a:rPr lang="zh-CN" altLang="en-US">
                <a:ea typeface="SimSun" panose="02010600030101010101" pitchFamily="2" charset="-122"/>
              </a:rPr>
              <a:t>能谱</a:t>
            </a:r>
            <a:endParaRPr lang="zh-CN" altLang="en-US">
              <a:ea typeface="SimSun" panose="02010600030101010101" pitchFamily="2" charset="-122"/>
            </a:endParaRPr>
          </a:p>
        </p:txBody>
      </p:sp>
      <p:sp>
        <p:nvSpPr>
          <p:cNvPr id="10" name="Text Box 9"/>
          <p:cNvSpPr txBox="1"/>
          <p:nvPr/>
        </p:nvSpPr>
        <p:spPr>
          <a:xfrm>
            <a:off x="6019800" y="4907915"/>
            <a:ext cx="640080" cy="368300"/>
          </a:xfrm>
          <a:prstGeom prst="rect">
            <a:avLst/>
          </a:prstGeom>
          <a:noFill/>
        </p:spPr>
        <p:txBody>
          <a:bodyPr wrap="none" rtlCol="0">
            <a:spAutoFit/>
          </a:bodyPr>
          <a:p>
            <a:r>
              <a:rPr lang="zh-CN" altLang="en-US">
                <a:ea typeface="SimSun" panose="02010600030101010101" pitchFamily="2" charset="-122"/>
              </a:rPr>
              <a:t>相图</a:t>
            </a:r>
            <a:endParaRPr lang="zh-CN" altLang="en-US">
              <a:ea typeface="SimSun"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41857" y="131011"/>
            <a:ext cx="5677535" cy="460375"/>
          </a:xfrm>
          <a:prstGeom prst="rect">
            <a:avLst/>
          </a:prstGeom>
          <a:noFill/>
        </p:spPr>
        <p:txBody>
          <a:bodyPr wrap="none" rtlCol="0">
            <a:spAutoFit/>
          </a:bodyPr>
          <a:lstStyle/>
          <a:p>
            <a:r>
              <a:rPr lang="zh-CN" sz="2400" dirty="0">
                <a:latin typeface="+mj-lt"/>
                <a:ea typeface="SimSun" panose="02010600030101010101" pitchFamily="2" charset="-122"/>
              </a:rPr>
              <a:t>零电流情况下电子型</a:t>
            </a:r>
            <a:r>
              <a:rPr lang="en-US" altLang="zh-CN" sz="2400" dirty="0">
                <a:latin typeface="+mj-lt"/>
                <a:ea typeface="SimSun" panose="02010600030101010101" pitchFamily="2" charset="-122"/>
              </a:rPr>
              <a:t>shot noise</a:t>
            </a:r>
            <a:r>
              <a:rPr lang="zh-CN" altLang="en-US" sz="2400" dirty="0">
                <a:latin typeface="+mj-lt"/>
                <a:ea typeface="SimSun" panose="02010600030101010101" pitchFamily="2" charset="-122"/>
              </a:rPr>
              <a:t>的普适边界</a:t>
            </a:r>
            <a:endParaRPr lang="zh-CN" altLang="en-US" sz="2400" dirty="0">
              <a:latin typeface="+mj-lt"/>
              <a:ea typeface="SimSun" panose="02010600030101010101" pitchFamily="2" charset="-122"/>
            </a:endParaRPr>
          </a:p>
        </p:txBody>
      </p:sp>
      <p:sp>
        <p:nvSpPr>
          <p:cNvPr id="8" name="Text Box 7"/>
          <p:cNvSpPr txBox="1"/>
          <p:nvPr/>
        </p:nvSpPr>
        <p:spPr>
          <a:xfrm>
            <a:off x="110490" y="702945"/>
            <a:ext cx="7305040" cy="3167380"/>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1400" dirty="0">
                <a:ea typeface="SimSun" panose="02010600030101010101" pitchFamily="2" charset="-122"/>
                <a:sym typeface="+mn-ea"/>
              </a:rPr>
              <a:t>介观器件在</a:t>
            </a:r>
            <a:r>
              <a:rPr lang="zh-CN" altLang="en-US" sz="1400" dirty="0">
                <a:solidFill>
                  <a:srgbClr val="FF0000"/>
                </a:solidFill>
                <a:ea typeface="SimSun" panose="02010600030101010101" pitchFamily="2" charset="-122"/>
                <a:sym typeface="+mn-ea"/>
              </a:rPr>
              <a:t>平衡</a:t>
            </a:r>
            <a:r>
              <a:rPr lang="en-US" altLang="zh-CN" sz="1400" dirty="0">
                <a:ea typeface="SimSun" panose="02010600030101010101" pitchFamily="2" charset="-122"/>
                <a:sym typeface="+mn-ea"/>
              </a:rPr>
              <a:t>(</a:t>
            </a:r>
            <a:r>
              <a:rPr lang="zh-CN" altLang="en-US" sz="1400" dirty="0">
                <a:ea typeface="SimSun" panose="02010600030101010101" pitchFamily="2" charset="-122"/>
                <a:sym typeface="+mn-ea"/>
              </a:rPr>
              <a:t>热噪声</a:t>
            </a:r>
            <a:r>
              <a:rPr lang="en-US" altLang="zh-CN" sz="1400" dirty="0">
                <a:ea typeface="SimSun" panose="02010600030101010101" pitchFamily="2" charset="-122"/>
                <a:sym typeface="+mn-ea"/>
              </a:rPr>
              <a:t>)</a:t>
            </a:r>
            <a:r>
              <a:rPr lang="zh-CN" altLang="en-US" sz="1400" dirty="0">
                <a:ea typeface="SimSun" panose="02010600030101010101" pitchFamily="2" charset="-122"/>
                <a:sym typeface="+mn-ea"/>
              </a:rPr>
              <a:t>与</a:t>
            </a:r>
            <a:r>
              <a:rPr lang="zh-CN" altLang="en-US" sz="1400" dirty="0">
                <a:solidFill>
                  <a:srgbClr val="FF0000"/>
                </a:solidFill>
                <a:ea typeface="SimSun" panose="02010600030101010101" pitchFamily="2" charset="-122"/>
                <a:sym typeface="+mn-ea"/>
              </a:rPr>
              <a:t>非平衡</a:t>
            </a:r>
            <a:r>
              <a:rPr lang="en-US" altLang="zh-CN" sz="1400" dirty="0">
                <a:ea typeface="SimSun" panose="02010600030101010101" pitchFamily="2" charset="-122"/>
                <a:sym typeface="+mn-ea"/>
              </a:rPr>
              <a:t>(</a:t>
            </a:r>
            <a:r>
              <a:rPr lang="zh-CN" altLang="en-US" sz="1400" dirty="0">
                <a:ea typeface="SimSun" panose="02010600030101010101" pitchFamily="2" charset="-122"/>
                <a:sym typeface="+mn-ea"/>
              </a:rPr>
              <a:t>散射区电子产生</a:t>
            </a:r>
            <a:r>
              <a:rPr lang="en-US" altLang="zh-CN" sz="1400" dirty="0">
                <a:ea typeface="SimSun" panose="02010600030101010101" pitchFamily="2" charset="-122"/>
                <a:sym typeface="+mn-ea"/>
              </a:rPr>
              <a:t>shot noise)</a:t>
            </a:r>
            <a:r>
              <a:rPr lang="zh-CN" altLang="en-US" sz="1400" dirty="0">
                <a:ea typeface="SimSun" panose="02010600030101010101" pitchFamily="2" charset="-122"/>
                <a:sym typeface="+mn-ea"/>
              </a:rPr>
              <a:t>下都会产生噪声。</a:t>
            </a:r>
            <a:endParaRPr lang="zh-CN" altLang="en-US" sz="1400" dirty="0">
              <a:ea typeface="SimSun" panose="02010600030101010101" pitchFamily="2" charset="-122"/>
              <a:sym typeface="+mn-ea"/>
            </a:endParaRPr>
          </a:p>
          <a:p>
            <a:pPr marL="285750" indent="-285750">
              <a:lnSpc>
                <a:spcPct val="110000"/>
              </a:lnSpc>
              <a:buFont typeface="Arial" panose="020B0604020202020204" pitchFamily="34" charset="0"/>
              <a:buChar char="•"/>
            </a:pPr>
            <a:r>
              <a:rPr lang="en-US" altLang="zh-CN" sz="1400" dirty="0">
                <a:ea typeface="SimSun" panose="02010600030101010101" pitchFamily="2" charset="-122"/>
              </a:rPr>
              <a:t>shot noise</a:t>
            </a:r>
            <a:r>
              <a:rPr lang="zh-CN" altLang="en-US" sz="1400" dirty="0">
                <a:ea typeface="SimSun" panose="02010600030101010101" pitchFamily="2" charset="-122"/>
              </a:rPr>
              <a:t>对研究电荷载流子很有用，如帮助实验上发现了分数电荷。</a:t>
            </a:r>
            <a:endParaRPr lang="zh-CN" altLang="en-US" sz="1400" dirty="0">
              <a:ea typeface="SimSun" panose="02010600030101010101" pitchFamily="2" charset="-122"/>
            </a:endParaRPr>
          </a:p>
          <a:p>
            <a:pPr marL="285750" indent="-285750">
              <a:lnSpc>
                <a:spcPct val="110000"/>
              </a:lnSpc>
              <a:buFont typeface="Arial" panose="020B0604020202020204" pitchFamily="34" charset="0"/>
              <a:buChar char="•"/>
            </a:pPr>
            <a:r>
              <a:rPr lang="zh-CN" altLang="en-US" sz="1400" dirty="0">
                <a:ea typeface="SimSun" panose="02010600030101010101" pitchFamily="2" charset="-122"/>
              </a:rPr>
              <a:t>最近发现了</a:t>
            </a:r>
            <a:r>
              <a:rPr lang="en-US" altLang="zh-CN" sz="1400" dirty="0">
                <a:ea typeface="SimSun" panose="02010600030101010101" pitchFamily="2" charset="-122"/>
              </a:rPr>
              <a:t>d</a:t>
            </a:r>
            <a:r>
              <a:rPr lang="en-US" altLang="en-US" sz="1400" dirty="0">
                <a:ea typeface="SimSun" panose="02010600030101010101" pitchFamily="2" charset="-122"/>
              </a:rPr>
              <a:t>elta-T noise, </a:t>
            </a:r>
            <a:r>
              <a:rPr lang="zh-CN" altLang="en-US" sz="1400" dirty="0">
                <a:ea typeface="SimSun" panose="02010600030101010101" pitchFamily="2" charset="-122"/>
              </a:rPr>
              <a:t>完全由温度差导致，但与热噪声不同，在零平均电流时依然存在</a:t>
            </a:r>
            <a:endParaRPr lang="zh-CN" altLang="en-US" sz="1400" dirty="0">
              <a:ea typeface="SimSun" panose="02010600030101010101" pitchFamily="2" charset="-122"/>
            </a:endParaRPr>
          </a:p>
          <a:p>
            <a:pPr marL="285750" indent="-285750">
              <a:lnSpc>
                <a:spcPct val="110000"/>
              </a:lnSpc>
              <a:buFont typeface="Arial" panose="020B0604020202020204" pitchFamily="34" charset="0"/>
              <a:buChar char="•"/>
            </a:pPr>
            <a:r>
              <a:rPr lang="zh-CN" altLang="en-US" sz="1400" dirty="0">
                <a:ea typeface="SimSun" panose="02010600030101010101" pitchFamily="2" charset="-122"/>
              </a:rPr>
              <a:t>本文：</a:t>
            </a:r>
            <a:endParaRPr lang="zh-CN" altLang="en-US"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1. </a:t>
            </a:r>
            <a:r>
              <a:rPr lang="zh-CN" altLang="en-US" sz="1400" dirty="0">
                <a:ea typeface="SimSun" panose="02010600030101010101" pitchFamily="2" charset="-122"/>
              </a:rPr>
              <a:t>在一般非平衡条件下温差、偏压实现了零电流时的有限</a:t>
            </a:r>
            <a:r>
              <a:rPr lang="en-US" altLang="zh-CN" sz="1400" dirty="0">
                <a:ea typeface="SimSun" panose="02010600030101010101" pitchFamily="2" charset="-122"/>
              </a:rPr>
              <a:t>shot noise. </a:t>
            </a:r>
            <a:endParaRPr lang="en-US" altLang="zh-CN" sz="1400" dirty="0">
              <a:ea typeface="SimSun" panose="02010600030101010101" pitchFamily="2" charset="-122"/>
            </a:endParaRPr>
          </a:p>
          <a:p>
            <a:pPr marL="742950" lvl="1" indent="-285750">
              <a:lnSpc>
                <a:spcPct val="110000"/>
              </a:lnSpc>
              <a:buFont typeface="Arial" panose="020B0604020202020204" pitchFamily="34" charset="0"/>
              <a:buChar char="•"/>
            </a:pPr>
            <a:r>
              <a:rPr lang="en-US" altLang="zh-CN" sz="1400" dirty="0">
                <a:ea typeface="SimSun" panose="02010600030101010101" pitchFamily="2" charset="-122"/>
              </a:rPr>
              <a:t>2. </a:t>
            </a:r>
            <a:r>
              <a:rPr lang="zh-CN" altLang="en-US" sz="1400" dirty="0">
                <a:ea typeface="SimSun" panose="02010600030101010101" pitchFamily="2" charset="-122"/>
              </a:rPr>
              <a:t>在合适的非平衡条件下，其他类型的流也有这种现象，如热</a:t>
            </a:r>
            <a:r>
              <a:rPr lang="en-US" altLang="zh-CN" sz="1400" dirty="0">
                <a:ea typeface="SimSun" panose="02010600030101010101" pitchFamily="2" charset="-122"/>
              </a:rPr>
              <a:t>shot noise</a:t>
            </a:r>
            <a:r>
              <a:rPr lang="zh-CN" altLang="en-US" sz="1400" dirty="0">
                <a:ea typeface="SimSun" panose="02010600030101010101" pitchFamily="2" charset="-122"/>
              </a:rPr>
              <a:t>在零热流下的行为。</a:t>
            </a:r>
            <a:endParaRPr lang="zh-CN" altLang="en-US" sz="1400" dirty="0">
              <a:ea typeface="SimSun" panose="02010600030101010101" pitchFamily="2" charset="-122"/>
            </a:endParaRPr>
          </a:p>
          <a:p>
            <a:pPr marL="285750" lvl="0" indent="-285750">
              <a:lnSpc>
                <a:spcPct val="110000"/>
              </a:lnSpc>
              <a:buFont typeface="Arial" panose="020B0604020202020204" pitchFamily="34" charset="0"/>
              <a:buChar char="•"/>
            </a:pPr>
            <a:r>
              <a:rPr lang="zh-CN" altLang="en-US" sz="1400" dirty="0">
                <a:ea typeface="SimSun" panose="02010600030101010101" pitchFamily="2" charset="-122"/>
              </a:rPr>
              <a:t>发现：</a:t>
            </a:r>
            <a:endParaRPr lang="zh-CN" altLang="en-US" sz="1400" dirty="0">
              <a:ea typeface="SimSun" panose="02010600030101010101" pitchFamily="2" charset="-122"/>
            </a:endParaRPr>
          </a:p>
          <a:p>
            <a:pPr lvl="1" indent="0">
              <a:lnSpc>
                <a:spcPct val="110000"/>
              </a:lnSpc>
              <a:buNone/>
            </a:pPr>
            <a:r>
              <a:rPr lang="en-US" altLang="zh-CN" sz="1400" dirty="0">
                <a:ea typeface="SimSun" panose="02010600030101010101" pitchFamily="2" charset="-122"/>
              </a:rPr>
              <a:t>1. </a:t>
            </a:r>
            <a:r>
              <a:rPr lang="zh-CN" altLang="en-US" sz="1400" dirty="0">
                <a:ea typeface="SimSun" panose="02010600030101010101" pitchFamily="2" charset="-122"/>
              </a:rPr>
              <a:t>电荷</a:t>
            </a:r>
            <a:r>
              <a:rPr lang="en-US" altLang="zh-CN" sz="1400" dirty="0">
                <a:ea typeface="SimSun" panose="02010600030101010101" pitchFamily="2" charset="-122"/>
              </a:rPr>
              <a:t>shot noise</a:t>
            </a:r>
            <a:r>
              <a:rPr lang="zh-CN" altLang="en-US" sz="1400" dirty="0">
                <a:ea typeface="SimSun" panose="02010600030101010101" pitchFamily="2" charset="-122"/>
              </a:rPr>
              <a:t>边界：零电流下的电荷</a:t>
            </a:r>
            <a:r>
              <a:rPr lang="en-US" altLang="zh-CN" sz="1400" dirty="0">
                <a:ea typeface="SimSun" panose="02010600030101010101" pitchFamily="2" charset="-122"/>
              </a:rPr>
              <a:t>shot noise</a:t>
            </a:r>
            <a:r>
              <a:rPr lang="zh-CN" altLang="en-US" sz="1400" dirty="0">
                <a:ea typeface="SimSun" panose="02010600030101010101" pitchFamily="2" charset="-122"/>
              </a:rPr>
              <a:t>不能超过热噪声，与系统细节和非平衡条件无关。</a:t>
            </a:r>
            <a:endParaRPr lang="zh-CN" altLang="en-US" sz="1400" dirty="0">
              <a:ea typeface="SimSun" panose="02010600030101010101" pitchFamily="2" charset="-122"/>
            </a:endParaRPr>
          </a:p>
          <a:p>
            <a:pPr lvl="1" indent="0">
              <a:lnSpc>
                <a:spcPct val="110000"/>
              </a:lnSpc>
              <a:buNone/>
            </a:pPr>
            <a:r>
              <a:rPr lang="en-US" altLang="zh-CN" sz="1400" dirty="0">
                <a:ea typeface="SimSun" panose="02010600030101010101" pitchFamily="2" charset="-122"/>
              </a:rPr>
              <a:t>2. </a:t>
            </a:r>
            <a:r>
              <a:rPr lang="zh-CN" altLang="en-US" sz="1400" dirty="0">
                <a:ea typeface="SimSun" panose="02010600030101010101" pitchFamily="2" charset="-122"/>
              </a:rPr>
              <a:t>零热流下的热</a:t>
            </a:r>
            <a:r>
              <a:rPr lang="en-US" altLang="zh-CN" sz="1400" dirty="0">
                <a:ea typeface="SimSun" panose="02010600030101010101" pitchFamily="2" charset="-122"/>
              </a:rPr>
              <a:t>shot noise </a:t>
            </a:r>
            <a:r>
              <a:rPr lang="zh-CN" altLang="en-US" sz="1400" dirty="0">
                <a:ea typeface="SimSun" panose="02010600030101010101" pitchFamily="2" charset="-122"/>
              </a:rPr>
              <a:t>无这一限制，说明零流条件下电荷输运与热输运根本上不同。</a:t>
            </a:r>
            <a:endParaRPr lang="zh-CN" altLang="en-US" sz="1400" dirty="0">
              <a:ea typeface="SimSun" panose="02010600030101010101" pitchFamily="2" charset="-122"/>
            </a:endParaRPr>
          </a:p>
          <a:p>
            <a:pPr marL="285750" lvl="0" indent="-285750">
              <a:lnSpc>
                <a:spcPct val="110000"/>
              </a:lnSpc>
              <a:buFont typeface="Arial" panose="020B0604020202020204" pitchFamily="34" charset="0"/>
              <a:buChar char="•"/>
            </a:pPr>
            <a:r>
              <a:rPr lang="zh-CN" altLang="en-US" sz="1400" dirty="0">
                <a:ea typeface="SimSun" panose="02010600030101010101" pitchFamily="2" charset="-122"/>
              </a:rPr>
              <a:t>方法：散射理论。要满足条件</a:t>
            </a:r>
            <a:r>
              <a:rPr lang="zh-CN" altLang="en-US" sz="1400" dirty="0">
                <a:solidFill>
                  <a:srgbClr val="FF0000"/>
                </a:solidFill>
                <a:ea typeface="SimSun" panose="02010600030101010101" pitchFamily="2" charset="-122"/>
              </a:rPr>
              <a:t>零流（热电势：</a:t>
            </a:r>
            <a:r>
              <a:rPr lang="en-US" altLang="zh-CN" sz="1400" dirty="0">
                <a:solidFill>
                  <a:srgbClr val="FF0000"/>
                </a:solidFill>
                <a:ea typeface="SimSun" panose="02010600030101010101" pitchFamily="2" charset="-122"/>
              </a:rPr>
              <a:t>                  </a:t>
            </a:r>
            <a:r>
              <a:rPr lang="zh-CN" altLang="en-US" sz="1400" dirty="0">
                <a:solidFill>
                  <a:srgbClr val="FF0000"/>
                </a:solidFill>
                <a:ea typeface="SimSun" panose="02010600030101010101" pitchFamily="2" charset="-122"/>
              </a:rPr>
              <a:t>）</a:t>
            </a:r>
            <a:endParaRPr lang="zh-CN" altLang="en-US" sz="1400" dirty="0">
              <a:solidFill>
                <a:srgbClr val="7030A0"/>
              </a:solidFill>
              <a:ea typeface="SimSun" panose="02010600030101010101" pitchFamily="2" charset="-122"/>
            </a:endParaRPr>
          </a:p>
        </p:txBody>
      </p:sp>
      <p:sp>
        <p:nvSpPr>
          <p:cNvPr id="3" name="Text Box 2"/>
          <p:cNvSpPr txBox="1"/>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1"/>
          </p:cNvPicPr>
          <p:nvPr/>
        </p:nvPicPr>
        <p:blipFill>
          <a:blip r:embed="rId1"/>
          <a:stretch>
            <a:fillRect/>
          </a:stretch>
        </p:blipFill>
        <p:spPr>
          <a:xfrm>
            <a:off x="4042410" y="3584575"/>
            <a:ext cx="774700" cy="200660"/>
          </a:xfrm>
          <a:prstGeom prst="rect">
            <a:avLst/>
          </a:prstGeom>
        </p:spPr>
      </p:pic>
      <p:pic>
        <p:nvPicPr>
          <p:cNvPr id="5" name="Picture 4" descr="1"/>
          <p:cNvPicPr>
            <a:picLocks noChangeAspect="1"/>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2976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B0604020202020204" pitchFamily="34" charset="0"/>
              <a:buChar char="•"/>
            </a:pPr>
            <a:r>
              <a:rPr lang="en-US" altLang="zh-CN" sz="1400" dirty="0">
                <a:solidFill>
                  <a:srgbClr val="FF0000"/>
                </a:solidFill>
                <a:ea typeface="SimSun" panose="02010600030101010101" pitchFamily="2" charset="-122"/>
                <a:sym typeface="+mn-ea"/>
              </a:rPr>
              <a:t>NM/NM/FI</a:t>
            </a:r>
            <a:r>
              <a:rPr lang="zh-CN" altLang="en-US" sz="1400" dirty="0">
                <a:solidFill>
                  <a:srgbClr val="FF0000"/>
                </a:solidFill>
                <a:ea typeface="SimSun" panose="02010600030101010101" pitchFamily="2" charset="-122"/>
                <a:sym typeface="+mn-ea"/>
              </a:rPr>
              <a:t>系统里能算吗？电流为零，自旋流，热流有这个现象吗？</a:t>
            </a:r>
            <a:endParaRPr lang="zh-CN" altLang="en-US" sz="1400" dirty="0">
              <a:solidFill>
                <a:srgbClr val="FF0000"/>
              </a:solidFill>
              <a:ea typeface="SimSun" panose="02010600030101010101"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91337" y="117041"/>
            <a:ext cx="6379210" cy="460375"/>
          </a:xfrm>
          <a:prstGeom prst="rect">
            <a:avLst/>
          </a:prstGeom>
          <a:noFill/>
        </p:spPr>
        <p:txBody>
          <a:bodyPr wrap="none" rtlCol="0">
            <a:spAutoFit/>
          </a:bodyPr>
          <a:p>
            <a:r>
              <a:rPr lang="zh-CN" altLang="en-US" sz="2400" dirty="0">
                <a:latin typeface="+mj-lt"/>
                <a:ea typeface="SimSun" panose="02010600030101010101" pitchFamily="2" charset="-122"/>
              </a:rPr>
              <a:t>有限温度下的</a:t>
            </a:r>
            <a:r>
              <a:rPr lang="en-US" altLang="zh-CN" sz="2400" dirty="0">
                <a:latin typeface="+mj-lt"/>
                <a:ea typeface="SimSun" panose="02010600030101010101" pitchFamily="2" charset="-122"/>
              </a:rPr>
              <a:t>skyrmion</a:t>
            </a:r>
            <a:r>
              <a:rPr lang="zh-CN" altLang="en-US" sz="2400" dirty="0">
                <a:latin typeface="+mj-lt"/>
                <a:ea typeface="SimSun" panose="02010600030101010101" pitchFamily="2" charset="-122"/>
              </a:rPr>
              <a:t>动力学：超越</a:t>
            </a:r>
            <a:r>
              <a:rPr lang="en-US" altLang="zh-CN" sz="2400" dirty="0">
                <a:latin typeface="+mj-lt"/>
                <a:ea typeface="SimSun" panose="02010600030101010101" pitchFamily="2" charset="-122"/>
              </a:rPr>
              <a:t>Thiele</a:t>
            </a:r>
            <a:r>
              <a:rPr lang="zh-CN" altLang="en-US" sz="2400" dirty="0">
                <a:latin typeface="+mj-lt"/>
                <a:ea typeface="SimSun" panose="02010600030101010101" pitchFamily="2" charset="-122"/>
              </a:rPr>
              <a:t>方程</a:t>
            </a:r>
            <a:endParaRPr lang="zh-CN" altLang="en-US" sz="2400" dirty="0">
              <a:latin typeface="+mj-lt"/>
              <a:ea typeface="SimSun" panose="02010600030101010101" pitchFamily="2" charset="-122"/>
            </a:endParaRPr>
          </a:p>
        </p:txBody>
      </p:sp>
      <p:sp>
        <p:nvSpPr>
          <p:cNvPr id="4" name="Text Box 3"/>
          <p:cNvSpPr txBox="1"/>
          <p:nvPr/>
        </p:nvSpPr>
        <p:spPr>
          <a:xfrm>
            <a:off x="158115" y="563880"/>
            <a:ext cx="7324725" cy="1383665"/>
          </a:xfrm>
          <a:prstGeom prst="rect">
            <a:avLst/>
          </a:prstGeom>
          <a:noFill/>
        </p:spPr>
        <p:txBody>
          <a:bodyPr wrap="none" rtlCol="0">
            <a:spAutoFit/>
          </a:bodyPr>
          <a:p>
            <a:pPr marL="285750" indent="-285750">
              <a:buFont typeface="Arial" panose="020B0604020202020204" pitchFamily="34" charset="0"/>
              <a:buChar char="•"/>
            </a:pPr>
            <a:r>
              <a:rPr lang="zh-CN" sz="1400">
                <a:ea typeface="SimSun" panose="02010600030101010101" pitchFamily="2" charset="-122"/>
              </a:rPr>
              <a:t>磁结构常被当作服从</a:t>
            </a:r>
            <a:r>
              <a:rPr lang="en-US" altLang="zh-CN" sz="1400">
                <a:ea typeface="SimSun" panose="02010600030101010101" pitchFamily="2" charset="-122"/>
              </a:rPr>
              <a:t>Thiele</a:t>
            </a:r>
            <a:r>
              <a:rPr lang="zh-CN" altLang="en-US" sz="1400">
                <a:ea typeface="SimSun" panose="02010600030101010101" pitchFamily="2" charset="-122"/>
              </a:rPr>
              <a:t>方程的准粒子对待。</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本文通过对铁磁</a:t>
            </a:r>
            <a:r>
              <a:rPr lang="en-US" altLang="zh-CN" sz="1400">
                <a:ea typeface="SimSun" panose="02010600030101010101" pitchFamily="2" charset="-122"/>
              </a:rPr>
              <a:t>sk</a:t>
            </a:r>
            <a:r>
              <a:rPr lang="zh-CN" altLang="en-US" sz="1400">
                <a:ea typeface="SimSun" panose="02010600030101010101" pitchFamily="2" charset="-122"/>
              </a:rPr>
              <a:t>的电流驱动和</a:t>
            </a:r>
            <a:r>
              <a:rPr lang="en-US" altLang="zh-CN" sz="1400">
                <a:ea typeface="SimSun" panose="02010600030101010101" pitchFamily="2" charset="-122"/>
              </a:rPr>
              <a:t>Brown</a:t>
            </a:r>
            <a:r>
              <a:rPr lang="zh-CN" altLang="en-US" sz="1400">
                <a:ea typeface="SimSun" panose="02010600030101010101" pitchFamily="2" charset="-122"/>
              </a:rPr>
              <a:t>运动研究，表明基于</a:t>
            </a:r>
            <a:r>
              <a:rPr lang="en-US" altLang="zh-CN" sz="1400">
                <a:ea typeface="SimSun" panose="02010600030101010101" pitchFamily="2" charset="-122"/>
              </a:rPr>
              <a:t>Thiele</a:t>
            </a:r>
            <a:r>
              <a:rPr lang="zh-CN" altLang="en-US" sz="1400">
                <a:ea typeface="SimSun" panose="02010600030101010101" pitchFamily="2" charset="-122"/>
              </a:rPr>
              <a:t>方程的现有理论不能有</a:t>
            </a:r>
            <a:endParaRPr lang="zh-CN" altLang="en-US" sz="1400">
              <a:ea typeface="SimSun" panose="02010600030101010101" pitchFamily="2" charset="-122"/>
            </a:endParaRPr>
          </a:p>
          <a:p>
            <a:pPr indent="0">
              <a:buFont typeface="Arial" panose="020B0604020202020204" pitchFamily="34" charset="0"/>
              <a:buNone/>
            </a:pPr>
            <a:r>
              <a:rPr lang="zh-CN" altLang="en-US" sz="1400">
                <a:ea typeface="SimSun" panose="02010600030101010101" pitchFamily="2" charset="-122"/>
              </a:rPr>
              <a:t>效描述有限温度下的</a:t>
            </a:r>
            <a:r>
              <a:rPr lang="en-US" altLang="zh-CN" sz="1400">
                <a:ea typeface="SimSun" panose="02010600030101010101" pitchFamily="2" charset="-122"/>
              </a:rPr>
              <a:t>sk</a:t>
            </a:r>
            <a:r>
              <a:rPr lang="zh-CN" altLang="en-US" sz="1400">
                <a:ea typeface="SimSun" panose="02010600030101010101" pitchFamily="2" charset="-122"/>
              </a:rPr>
              <a:t>动力学。</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我们提出了一个拓展的运动方程：包含了</a:t>
            </a:r>
            <a:r>
              <a:rPr lang="en-US" altLang="zh-CN" sz="1400">
                <a:ea typeface="SimSun" panose="02010600030101010101" pitchFamily="2" charset="-122"/>
              </a:rPr>
              <a:t>sk</a:t>
            </a:r>
            <a:r>
              <a:rPr lang="zh-CN" altLang="en-US" sz="1400">
                <a:ea typeface="SimSun" panose="02010600030101010101" pitchFamily="2" charset="-122"/>
              </a:rPr>
              <a:t>与</a:t>
            </a:r>
            <a:r>
              <a:rPr lang="en-US" altLang="zh-CN" sz="1400">
                <a:ea typeface="SimSun" panose="02010600030101010101" pitchFamily="2" charset="-122"/>
              </a:rPr>
              <a:t>magnon</a:t>
            </a:r>
            <a:r>
              <a:rPr lang="zh-CN" altLang="en-US" sz="1400">
                <a:ea typeface="SimSun" panose="02010600030101010101" pitchFamily="2" charset="-122"/>
              </a:rPr>
              <a:t>库的耦合，导致了一个额外的，</a:t>
            </a:r>
            <a:endParaRPr lang="zh-CN" altLang="en-US" sz="1400">
              <a:ea typeface="SimSun" panose="02010600030101010101" pitchFamily="2" charset="-122"/>
            </a:endParaRPr>
          </a:p>
          <a:p>
            <a:pPr indent="0">
              <a:buFont typeface="Arial" panose="020B0604020202020204" pitchFamily="34" charset="0"/>
              <a:buNone/>
            </a:pPr>
            <a:r>
              <a:rPr lang="zh-CN" altLang="en-US" sz="1400">
                <a:ea typeface="SimSun" panose="02010600030101010101" pitchFamily="2" charset="-122"/>
              </a:rPr>
              <a:t>正比于温度一次方的耗散项。</a:t>
            </a:r>
            <a:r>
              <a:rPr lang="zh-CN" altLang="en-US" sz="1400">
                <a:solidFill>
                  <a:srgbClr val="FF0000"/>
                </a:solidFill>
                <a:ea typeface="SimSun" panose="02010600030101010101" pitchFamily="2" charset="-122"/>
              </a:rPr>
              <a:t>将</a:t>
            </a:r>
            <a:r>
              <a:rPr lang="en-US" altLang="zh-CN" sz="1400">
                <a:solidFill>
                  <a:srgbClr val="FF0000"/>
                </a:solidFill>
                <a:ea typeface="SimSun" panose="02010600030101010101" pitchFamily="2" charset="-122"/>
              </a:rPr>
              <a:t>Thiele</a:t>
            </a:r>
            <a:r>
              <a:rPr lang="zh-CN" altLang="en-US" sz="1400">
                <a:solidFill>
                  <a:srgbClr val="FF0000"/>
                </a:solidFill>
                <a:ea typeface="SimSun" panose="02010600030101010101" pitchFamily="2" charset="-122"/>
              </a:rPr>
              <a:t>方程拓展到有限温和小阻尼情况</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这个耗散项在单层和多层薄膜结构中占主导作用。</a:t>
            </a:r>
            <a:endParaRPr lang="zh-CN" altLang="en-US" sz="1400">
              <a:ea typeface="SimSun" panose="02010600030101010101" pitchFamily="2" charset="-122"/>
            </a:endParaRPr>
          </a:p>
        </p:txBody>
      </p:sp>
      <p:sp>
        <p:nvSpPr>
          <p:cNvPr id="2" name="Text Box 1"/>
          <p:cNvSpPr txBox="1"/>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1"/>
          <p:nvPr/>
        </p:nvSpPr>
        <p:spPr>
          <a:xfrm>
            <a:off x="323215" y="4278630"/>
            <a:ext cx="6356350" cy="1383665"/>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实验上第一次探测到孤立的</a:t>
            </a:r>
            <a:r>
              <a:rPr lang="en-US" altLang="zh-CN" sz="1400">
                <a:ea typeface="SimSun" panose="02010600030101010101" pitchFamily="2" charset="-122"/>
              </a:rPr>
              <a:t>s</a:t>
            </a:r>
            <a:r>
              <a:rPr lang="en-US" altLang="en-US" sz="1400">
                <a:ea typeface="SimSun" panose="02010600030101010101" pitchFamily="2" charset="-122"/>
              </a:rPr>
              <a:t>k</a:t>
            </a:r>
            <a:r>
              <a:rPr lang="zh-CN" altLang="en-US" sz="1400">
                <a:ea typeface="SimSun" panose="02010600030101010101" pitchFamily="2" charset="-122"/>
              </a:rPr>
              <a:t>，Nature (London) 465, 901 (2010)</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实验上研究了孤立</a:t>
            </a:r>
            <a:r>
              <a:rPr lang="en-US" altLang="zh-CN" sz="1400">
                <a:ea typeface="SimSun" panose="02010600030101010101" pitchFamily="2" charset="-122"/>
              </a:rPr>
              <a:t>sk</a:t>
            </a:r>
            <a:r>
              <a:rPr lang="zh-CN" altLang="en-US" sz="1400">
                <a:ea typeface="SimSun" panose="02010600030101010101" pitchFamily="2" charset="-122"/>
              </a:rPr>
              <a:t>的电流驱动</a:t>
            </a:r>
            <a:r>
              <a:rPr lang="en-US" altLang="zh-CN" sz="1400">
                <a:ea typeface="SimSun" panose="02010600030101010101" pitchFamily="2" charset="-122"/>
              </a:rPr>
              <a:t> [</a:t>
            </a:r>
            <a:r>
              <a:rPr lang="en-US" altLang="en-US" sz="1400">
                <a:ea typeface="SimSun" panose="02010600030101010101" pitchFamily="2" charset="-122"/>
              </a:rPr>
              <a:t>8-11]</a:t>
            </a:r>
            <a:r>
              <a:rPr lang="zh-CN" altLang="en-US" sz="1400">
                <a:ea typeface="SimSun" panose="02010600030101010101" pitchFamily="2" charset="-122"/>
              </a:rPr>
              <a:t>，和有限温度下的</a:t>
            </a:r>
            <a:r>
              <a:rPr lang="en-US" altLang="zh-CN" sz="1400">
                <a:ea typeface="SimSun" panose="02010600030101010101" pitchFamily="2" charset="-122"/>
              </a:rPr>
              <a:t>Brown</a:t>
            </a:r>
            <a:r>
              <a:rPr lang="zh-CN" altLang="en-US" sz="1400">
                <a:ea typeface="SimSun" panose="02010600030101010101" pitchFamily="2" charset="-122"/>
              </a:rPr>
              <a:t>运动</a:t>
            </a:r>
            <a:r>
              <a:rPr lang="en-US" altLang="zh-CN" sz="1400">
                <a:ea typeface="SimSun" panose="02010600030101010101" pitchFamily="2" charset="-122"/>
              </a:rPr>
              <a:t> [12-14]</a:t>
            </a:r>
            <a:endParaRPr lang="en-US" altLang="zh-CN"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目前孤立</a:t>
            </a:r>
            <a:r>
              <a:rPr lang="en-US" altLang="zh-CN" sz="1400">
                <a:ea typeface="SimSun" panose="02010600030101010101" pitchFamily="2" charset="-122"/>
              </a:rPr>
              <a:t>sk</a:t>
            </a:r>
            <a:r>
              <a:rPr lang="zh-CN" altLang="en-US" sz="1400">
                <a:ea typeface="SimSun" panose="02010600030101010101" pitchFamily="2" charset="-122"/>
              </a:rPr>
              <a:t>被当作</a:t>
            </a:r>
            <a:r>
              <a:rPr lang="zh-CN" altLang="en-US" sz="1400" b="1">
                <a:solidFill>
                  <a:srgbClr val="FF0000"/>
                </a:solidFill>
                <a:ea typeface="SimSun" panose="02010600030101010101" pitchFamily="2" charset="-122"/>
              </a:rPr>
              <a:t>刚体</a:t>
            </a:r>
            <a:r>
              <a:rPr lang="zh-CN" altLang="en-US" sz="1400">
                <a:ea typeface="SimSun" panose="02010600030101010101" pitchFamily="2" charset="-122"/>
              </a:rPr>
              <a:t>准粒子，用</a:t>
            </a:r>
            <a:r>
              <a:rPr lang="en-US" altLang="zh-CN" sz="1400">
                <a:ea typeface="SimSun" panose="02010600030101010101" pitchFamily="2" charset="-122"/>
              </a:rPr>
              <a:t>Thiele</a:t>
            </a:r>
            <a:r>
              <a:rPr lang="zh-CN" altLang="en-US" sz="1400">
                <a:ea typeface="SimSun" panose="02010600030101010101" pitchFamily="2" charset="-122"/>
              </a:rPr>
              <a:t>方程描述</a:t>
            </a:r>
            <a:r>
              <a:rPr lang="en-US" altLang="zh-CN" sz="1400">
                <a:ea typeface="SimSun" panose="02010600030101010101" pitchFamily="2" charset="-122"/>
              </a:rPr>
              <a:t>[15]</a:t>
            </a:r>
            <a:r>
              <a:rPr lang="zh-CN" altLang="en-US" sz="1400">
                <a:ea typeface="SimSun" panose="02010600030101010101" pitchFamily="2" charset="-122"/>
              </a:rPr>
              <a:t>。与零温下，数值模拟</a:t>
            </a:r>
            <a:endParaRPr lang="zh-CN" altLang="en-US" sz="1400">
              <a:ea typeface="SimSun" panose="02010600030101010101" pitchFamily="2" charset="-122"/>
            </a:endParaRPr>
          </a:p>
          <a:p>
            <a:pPr indent="0" algn="l">
              <a:buFont typeface="Arial" panose="020B0604020202020204" pitchFamily="34" charset="0"/>
              <a:buNone/>
            </a:pPr>
            <a:r>
              <a:rPr lang="zh-CN" altLang="en-US" sz="1400">
                <a:ea typeface="SimSun" panose="02010600030101010101" pitchFamily="2" charset="-122"/>
              </a:rPr>
              <a:t>的电流驱动的</a:t>
            </a:r>
            <a:r>
              <a:rPr lang="en-US" altLang="zh-CN" sz="1400">
                <a:ea typeface="SimSun" panose="02010600030101010101" pitchFamily="2" charset="-122"/>
              </a:rPr>
              <a:t>sk</a:t>
            </a:r>
            <a:r>
              <a:rPr lang="zh-CN" altLang="en-US" sz="1400">
                <a:ea typeface="SimSun" panose="02010600030101010101" pitchFamily="2" charset="-122"/>
              </a:rPr>
              <a:t>结果定量吻合</a:t>
            </a:r>
            <a:r>
              <a:rPr lang="en-US" altLang="zh-CN" sz="1400">
                <a:solidFill>
                  <a:srgbClr val="FF0000"/>
                </a:solidFill>
                <a:ea typeface="SimSun" panose="02010600030101010101" pitchFamily="2" charset="-122"/>
              </a:rPr>
              <a:t>[16,17]</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有限温度下</a:t>
            </a:r>
            <a:r>
              <a:rPr lang="en-US" altLang="zh-CN" sz="1400">
                <a:ea typeface="SimSun" panose="02010600030101010101" pitchFamily="2" charset="-122"/>
              </a:rPr>
              <a:t>magnon</a:t>
            </a:r>
            <a:r>
              <a:rPr lang="zh-CN" altLang="en-US" sz="1400">
                <a:ea typeface="SimSun" panose="02010600030101010101" pitchFamily="2" charset="-122"/>
              </a:rPr>
              <a:t>被激发，作为热库与</a:t>
            </a:r>
            <a:r>
              <a:rPr lang="en-US" altLang="zh-CN" sz="1400">
                <a:ea typeface="SimSun" panose="02010600030101010101" pitchFamily="2" charset="-122"/>
              </a:rPr>
              <a:t>s</a:t>
            </a:r>
            <a:r>
              <a:rPr lang="en-US" altLang="en-US" sz="1400">
                <a:ea typeface="SimSun" panose="02010600030101010101" pitchFamily="2" charset="-122"/>
              </a:rPr>
              <a:t>k</a:t>
            </a:r>
            <a:r>
              <a:rPr lang="zh-CN" altLang="en-US" sz="1400">
                <a:ea typeface="SimSun" panose="02010600030101010101" pitchFamily="2" charset="-122"/>
              </a:rPr>
              <a:t>耦合，量子力学范畴下的研究表明</a:t>
            </a:r>
            <a:endParaRPr lang="zh-CN" altLang="en-US" sz="1400">
              <a:ea typeface="SimSun" panose="02010600030101010101" pitchFamily="2" charset="-122"/>
            </a:endParaRPr>
          </a:p>
          <a:p>
            <a:pPr indent="0" algn="l">
              <a:buFont typeface="Arial" panose="020B0604020202020204" pitchFamily="34" charset="0"/>
              <a:buNone/>
            </a:pPr>
            <a:r>
              <a:rPr lang="en-US" altLang="zh-CN" sz="1400">
                <a:ea typeface="SimSun" panose="02010600030101010101" pitchFamily="2" charset="-122"/>
              </a:rPr>
              <a:t>magnon</a:t>
            </a:r>
            <a:r>
              <a:rPr lang="zh-CN" altLang="en-US" sz="1400">
                <a:ea typeface="SimSun" panose="02010600030101010101" pitchFamily="2" charset="-122"/>
              </a:rPr>
              <a:t>诱导出了一个摩擦项。</a:t>
            </a:r>
            <a:r>
              <a:rPr lang="en-US" altLang="zh-CN" sz="1400">
                <a:solidFill>
                  <a:srgbClr val="FF0000"/>
                </a:solidFill>
                <a:ea typeface="SimSun" panose="02010600030101010101" pitchFamily="2" charset="-122"/>
              </a:rPr>
              <a:t>[</a:t>
            </a:r>
            <a:r>
              <a:rPr lang="en-US" altLang="en-US" sz="1400">
                <a:solidFill>
                  <a:srgbClr val="FF0000"/>
                </a:solidFill>
                <a:ea typeface="SimSun" panose="02010600030101010101" pitchFamily="2" charset="-122"/>
              </a:rPr>
              <a:t>29,30]</a:t>
            </a:r>
            <a:endParaRPr lang="en-US" altLang="en-US" sz="14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SimSun" panose="02010600030101010101" pitchFamily="2" charset="-122"/>
              </a:rPr>
              <a:t>方程在</a:t>
            </a:r>
            <a:r>
              <a:rPr lang="en-US" altLang="zh-CN" sz="1600">
                <a:solidFill>
                  <a:srgbClr val="FF0000"/>
                </a:solidFill>
                <a:ea typeface="SimSun" panose="02010600030101010101" pitchFamily="2" charset="-122"/>
              </a:rPr>
              <a:t>T&gt;0</a:t>
            </a:r>
            <a:r>
              <a:rPr lang="zh-CN" altLang="en-US" sz="1600">
                <a:solidFill>
                  <a:srgbClr val="FF0000"/>
                </a:solidFill>
                <a:ea typeface="SimSun" panose="02010600030101010101" pitchFamily="2" charset="-122"/>
              </a:rPr>
              <a:t>和小</a:t>
            </a:r>
            <a:r>
              <a:rPr lang="en-US" altLang="zh-CN" sz="1600">
                <a:solidFill>
                  <a:srgbClr val="FF0000"/>
                </a:solidFill>
                <a:ea typeface="SimSun" panose="02010600030101010101" pitchFamily="2" charset="-122"/>
              </a:rPr>
              <a:t>alpha</a:t>
            </a:r>
            <a:r>
              <a:rPr lang="zh-CN" altLang="en-US" sz="1600">
                <a:solidFill>
                  <a:srgbClr val="FF0000"/>
                </a:solidFill>
                <a:ea typeface="SimSun" panose="02010600030101010101" pitchFamily="2" charset="-122"/>
              </a:rPr>
              <a:t>开始偏离</a:t>
            </a:r>
            <a:endParaRPr lang="zh-CN" altLang="en-US" sz="1600">
              <a:solidFill>
                <a:srgbClr val="FF0000"/>
              </a:solidFill>
              <a:ea typeface="SimSun" panose="02010600030101010101" pitchFamily="2" charset="-122"/>
            </a:endParaRPr>
          </a:p>
        </p:txBody>
      </p:sp>
      <p:cxnSp>
        <p:nvCxnSpPr>
          <p:cNvPr id="8" name="Straight Arrow Connector 7"/>
          <p:cNvCxnSpPr/>
          <p:nvPr/>
        </p:nvCxnSpPr>
        <p:spPr>
          <a:xfrm flipH="1" flipV="1">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1"/>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1"/>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1"/>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5902325" y="2473325"/>
            <a:ext cx="1644650" cy="521970"/>
          </a:xfrm>
          <a:prstGeom prst="rect">
            <a:avLst/>
          </a:prstGeom>
          <a:noFill/>
        </p:spPr>
        <p:txBody>
          <a:bodyPr wrap="none" rtlCol="0">
            <a:spAutoFit/>
          </a:bodyPr>
          <a:p>
            <a:r>
              <a:rPr lang="zh-CN" altLang="en-US" sz="1400">
                <a:ea typeface="SimSun" panose="02010600030101010101" pitchFamily="2" charset="-122"/>
              </a:rPr>
              <a:t>经典描述下</a:t>
            </a:r>
            <a:r>
              <a:rPr lang="en-US" altLang="zh-CN" sz="1400">
                <a:ea typeface="SimSun" panose="02010600030101010101" pitchFamily="2" charset="-122"/>
              </a:rPr>
              <a:t>m</a:t>
            </a:r>
            <a:r>
              <a:rPr lang="en-US" altLang="en-US" sz="1400">
                <a:ea typeface="SimSun" panose="02010600030101010101" pitchFamily="2" charset="-122"/>
              </a:rPr>
              <a:t>agnon</a:t>
            </a:r>
            <a:endParaRPr lang="en-US" altLang="en-US" sz="1400">
              <a:ea typeface="SimSun" panose="02010600030101010101" pitchFamily="2" charset="-122"/>
            </a:endParaRPr>
          </a:p>
          <a:p>
            <a:r>
              <a:rPr lang="zh-CN" altLang="en-US" sz="1400">
                <a:ea typeface="SimSun" panose="02010600030101010101" pitchFamily="2" charset="-122"/>
              </a:rPr>
              <a:t>占据数正比于温度</a:t>
            </a:r>
            <a:endParaRPr lang="zh-CN" altLang="en-US" sz="1400">
              <a:ea typeface="SimSun" panose="02010600030101010101" pitchFamily="2" charset="-122"/>
            </a:endParaRPr>
          </a:p>
        </p:txBody>
      </p:sp>
      <p:pic>
        <p:nvPicPr>
          <p:cNvPr id="17" name="Picture 16" descr="1"/>
          <p:cNvPicPr>
            <a:picLocks noChangeAspect="1"/>
          </p:cNvPicPr>
          <p:nvPr/>
        </p:nvPicPr>
        <p:blipFill>
          <a:blip r:embed="rId5"/>
          <a:stretch>
            <a:fillRect/>
          </a:stretch>
        </p:blipFill>
        <p:spPr>
          <a:xfrm>
            <a:off x="3387725" y="2404110"/>
            <a:ext cx="2508885" cy="1810385"/>
          </a:xfrm>
          <a:prstGeom prst="rect">
            <a:avLst/>
          </a:prstGeom>
        </p:spPr>
      </p:pic>
      <p:sp>
        <p:nvSpPr>
          <p:cNvPr id="18" name="Text Box 17"/>
          <p:cNvSpPr txBox="1"/>
          <p:nvPr/>
        </p:nvSpPr>
        <p:spPr>
          <a:xfrm>
            <a:off x="5775325" y="3481705"/>
            <a:ext cx="1734185" cy="521970"/>
          </a:xfrm>
          <a:prstGeom prst="rect">
            <a:avLst/>
          </a:prstGeom>
          <a:noFill/>
        </p:spPr>
        <p:txBody>
          <a:bodyPr wrap="none" rtlCol="0">
            <a:spAutoFit/>
          </a:bodyPr>
          <a:p>
            <a:r>
              <a:rPr lang="en-US" altLang="zh-CN" sz="1400">
                <a:solidFill>
                  <a:srgbClr val="FF0000"/>
                </a:solidFill>
                <a:ea typeface="SimSun" panose="02010600030101010101" pitchFamily="2" charset="-122"/>
              </a:rPr>
              <a:t>LLG模拟结果与</a:t>
            </a:r>
            <a:endParaRPr lang="en-US" altLang="zh-CN" sz="1400">
              <a:solidFill>
                <a:srgbClr val="FF0000"/>
              </a:solidFill>
              <a:ea typeface="SimSun" panose="02010600030101010101" pitchFamily="2" charset="-122"/>
            </a:endParaRPr>
          </a:p>
          <a:p>
            <a:r>
              <a:rPr lang="en-US" altLang="zh-CN" sz="1400">
                <a:solidFill>
                  <a:srgbClr val="FF0000"/>
                </a:solidFill>
                <a:ea typeface="SimSun" panose="02010600030101010101" pitchFamily="2" charset="-122"/>
              </a:rPr>
              <a:t>Thiele方程结果对比</a:t>
            </a:r>
            <a:endParaRPr lang="en-US" altLang="zh-CN" sz="1400">
              <a:solidFill>
                <a:srgbClr val="FF0000"/>
              </a:solidFill>
              <a:ea typeface="SimSun"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320442" y="56716"/>
            <a:ext cx="2920365" cy="398780"/>
          </a:xfrm>
          <a:prstGeom prst="rect">
            <a:avLst/>
          </a:prstGeom>
          <a:noFill/>
        </p:spPr>
        <p:txBody>
          <a:bodyPr wrap="none" rtlCol="0">
            <a:spAutoFit/>
          </a:bodyPr>
          <a:p>
            <a:r>
              <a:rPr lang="zh-CN" sz="2000" dirty="0">
                <a:latin typeface="+mj-lt"/>
                <a:ea typeface="SimSun" panose="02010600030101010101" pitchFamily="2" charset="-122"/>
              </a:rPr>
              <a:t>量子</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的受控产生</a:t>
            </a:r>
            <a:endParaRPr lang="zh-CN" altLang="en-US" sz="2000" dirty="0">
              <a:latin typeface="+mj-lt"/>
              <a:ea typeface="SimSun" panose="02010600030101010101" pitchFamily="2" charset="-122"/>
            </a:endParaRPr>
          </a:p>
        </p:txBody>
      </p:sp>
      <p:sp>
        <p:nvSpPr>
          <p:cNvPr id="4" name="Text Box 3"/>
          <p:cNvSpPr txBox="1"/>
          <p:nvPr/>
        </p:nvSpPr>
        <p:spPr>
          <a:xfrm>
            <a:off x="175895" y="560070"/>
            <a:ext cx="7219950" cy="521970"/>
          </a:xfrm>
          <a:prstGeom prst="rect">
            <a:avLst/>
          </a:prstGeom>
          <a:noFill/>
        </p:spPr>
        <p:txBody>
          <a:bodyPr wrap="none" rtlCol="0">
            <a:spAutoFit/>
          </a:bodyPr>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晶格已经被发现于块体材料如</a:t>
            </a:r>
            <a:r>
              <a:rPr lang="en-US" altLang="zh-CN" sz="1400" dirty="0">
                <a:solidFill>
                  <a:schemeClr val="tx1"/>
                </a:solidFill>
                <a:latin typeface="+mj-lt"/>
                <a:ea typeface="SimSun" panose="02010600030101010101" pitchFamily="2" charset="-122"/>
                <a:sym typeface="+mn-ea"/>
              </a:rPr>
              <a:t>MnSi,  Fe</a:t>
            </a:r>
            <a:r>
              <a:rPr lang="en-US" altLang="zh-CN" sz="900" dirty="0">
                <a:solidFill>
                  <a:schemeClr val="tx1"/>
                </a:solidFill>
                <a:latin typeface="+mj-lt"/>
                <a:ea typeface="SimSun" panose="02010600030101010101" pitchFamily="2" charset="-122"/>
                <a:sym typeface="+mn-ea"/>
              </a:rPr>
              <a:t>0.5</a:t>
            </a:r>
            <a:r>
              <a:rPr lang="en-US" altLang="zh-CN" sz="1400" dirty="0">
                <a:solidFill>
                  <a:schemeClr val="tx1"/>
                </a:solidFill>
                <a:latin typeface="+mj-lt"/>
                <a:ea typeface="SimSun" panose="02010600030101010101" pitchFamily="2" charset="-122"/>
                <a:sym typeface="+mn-ea"/>
              </a:rPr>
              <a:t>Co</a:t>
            </a:r>
            <a:r>
              <a:rPr lang="en-US" altLang="zh-CN" sz="900" dirty="0">
                <a:solidFill>
                  <a:schemeClr val="tx1"/>
                </a:solidFill>
                <a:latin typeface="+mj-lt"/>
                <a:ea typeface="SimSun" panose="02010600030101010101" pitchFamily="2" charset="-122"/>
                <a:sym typeface="+mn-ea"/>
              </a:rPr>
              <a:t>0.5</a:t>
            </a:r>
            <a:r>
              <a:rPr lang="en-US" altLang="zh-CN" sz="1400" dirty="0">
                <a:solidFill>
                  <a:schemeClr val="tx1"/>
                </a:solidFill>
                <a:latin typeface="+mj-lt"/>
                <a:ea typeface="SimSun" panose="02010600030101010101" pitchFamily="2" charset="-122"/>
                <a:sym typeface="+mn-ea"/>
              </a:rPr>
              <a:t>Si, FeGe</a:t>
            </a:r>
            <a:r>
              <a:rPr lang="zh-CN" altLang="en-US" sz="1400" dirty="0">
                <a:solidFill>
                  <a:schemeClr val="tx1"/>
                </a:solidFill>
                <a:latin typeface="+mj-lt"/>
                <a:ea typeface="SimSun" panose="02010600030101010101" pitchFamily="2" charset="-122"/>
                <a:sym typeface="+mn-ea"/>
              </a:rPr>
              <a:t>中。也被发现于界面</a:t>
            </a:r>
            <a:r>
              <a:rPr lang="en-US" altLang="zh-CN" sz="1400" dirty="0">
                <a:solidFill>
                  <a:schemeClr val="tx1"/>
                </a:solidFill>
                <a:latin typeface="+mj-lt"/>
                <a:ea typeface="SimSun" panose="02010600030101010101" pitchFamily="2" charset="-122"/>
                <a:sym typeface="+mn-ea"/>
              </a:rPr>
              <a:t>Fe/Ir</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的量子处理</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25,26,27], [25,26]</a:t>
            </a:r>
            <a:r>
              <a:rPr lang="zh-CN" altLang="en-US" sz="1400" dirty="0">
                <a:solidFill>
                  <a:schemeClr val="tx1"/>
                </a:solidFill>
                <a:latin typeface="+mj-lt"/>
                <a:ea typeface="SimSun" panose="02010600030101010101" pitchFamily="2" charset="-122"/>
                <a:sym typeface="+mn-ea"/>
              </a:rPr>
              <a:t>中有</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[27</a:t>
            </a:r>
            <a:r>
              <a:rPr lang="en-US" alt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是有组错的铁磁体，没有</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2364740" y="1082040"/>
            <a:ext cx="2831465" cy="813435"/>
          </a:xfrm>
          <a:prstGeom prst="rect">
            <a:avLst/>
          </a:prstGeom>
        </p:spPr>
      </p:pic>
      <p:sp>
        <p:nvSpPr>
          <p:cNvPr id="6" name="Text Box 5"/>
          <p:cNvSpPr txBox="1"/>
          <p:nvPr/>
        </p:nvSpPr>
        <p:spPr>
          <a:xfrm>
            <a:off x="170180" y="1895475"/>
            <a:ext cx="7218680" cy="116840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本文通过操控边界磁化来在自旋</a:t>
            </a:r>
            <a:r>
              <a:rPr lang="en-US" altLang="zh-CN" sz="1400" dirty="0">
                <a:solidFill>
                  <a:schemeClr val="tx1"/>
                </a:solidFill>
                <a:latin typeface="+mj-lt"/>
                <a:ea typeface="SimSun" panose="02010600030101010101" pitchFamily="2" charset="-122"/>
                <a:sym typeface="+mn-ea"/>
              </a:rPr>
              <a:t>1/2</a:t>
            </a:r>
            <a:r>
              <a:rPr lang="zh-CN" altLang="en-US" sz="1400" dirty="0">
                <a:solidFill>
                  <a:schemeClr val="tx1"/>
                </a:solidFill>
                <a:latin typeface="+mj-lt"/>
                <a:ea typeface="SimSun" panose="02010600030101010101" pitchFamily="2" charset="-122"/>
                <a:sym typeface="+mn-ea"/>
              </a:rPr>
              <a:t>的晶格上产生量子</a:t>
            </a:r>
            <a:r>
              <a:rPr lang="en-US" altLang="zh-CN" sz="1400" dirty="0">
                <a:solidFill>
                  <a:schemeClr val="tx1"/>
                </a:solidFill>
                <a:latin typeface="+mj-lt"/>
                <a:ea typeface="SimSun" panose="02010600030101010101" pitchFamily="2" charset="-122"/>
                <a:sym typeface="+mn-ea"/>
              </a:rPr>
              <a:t>skyrmion</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a:t>
            </a:r>
            <a:endParaRPr lang="zh-CN" altLang="en-US"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用</a:t>
            </a:r>
            <a:r>
              <a:rPr lang="en-US" altLang="zh-CN" sz="1400" dirty="0">
                <a:solidFill>
                  <a:schemeClr val="tx1"/>
                </a:solidFill>
                <a:latin typeface="+mj-lt"/>
                <a:ea typeface="SimSun" panose="02010600030101010101" pitchFamily="2" charset="-122"/>
                <a:sym typeface="+mn-ea"/>
              </a:rPr>
              <a:t>winding</a:t>
            </a:r>
            <a:r>
              <a:rPr lang="zh-CN" altLang="en-US" sz="1400" dirty="0">
                <a:solidFill>
                  <a:schemeClr val="tx1"/>
                </a:solidFill>
                <a:latin typeface="+mj-lt"/>
                <a:ea typeface="SimSun" panose="02010600030101010101" pitchFamily="2" charset="-122"/>
                <a:sym typeface="+mn-ea"/>
              </a:rPr>
              <a:t>特性来区分系统的基态，</a:t>
            </a:r>
            <a:r>
              <a:rPr lang="zh-CN" altLang="en-US" sz="1400" b="1" dirty="0">
                <a:solidFill>
                  <a:srgbClr val="FF0000"/>
                </a:solidFill>
                <a:latin typeface="+mj-lt"/>
                <a:ea typeface="SimSun" panose="02010600030101010101" pitchFamily="2" charset="-122"/>
                <a:sym typeface="+mn-ea"/>
              </a:rPr>
              <a:t>发现</a:t>
            </a:r>
            <a:r>
              <a:rPr lang="zh-CN" altLang="en-US" sz="1400" dirty="0">
                <a:solidFill>
                  <a:schemeClr val="tx1"/>
                </a:solidFill>
                <a:latin typeface="+mj-lt"/>
                <a:ea typeface="SimSun" panose="02010600030101010101" pitchFamily="2" charset="-122"/>
                <a:sym typeface="+mn-ea"/>
              </a:rPr>
              <a:t>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可以在没有组错的晶格中，在</a:t>
            </a:r>
            <a:r>
              <a:rPr lang="en-US" altLang="zh-CN" sz="1400" dirty="0">
                <a:solidFill>
                  <a:schemeClr val="tx1"/>
                </a:solidFill>
                <a:latin typeface="+mj-lt"/>
                <a:ea typeface="SimSun" panose="02010600030101010101" pitchFamily="2" charset="-122"/>
                <a:sym typeface="+mn-ea"/>
              </a:rPr>
              <a:t>DMI</a:t>
            </a:r>
            <a:endParaRPr lang="en-US" altLang="zh-CN" sz="1400" dirty="0">
              <a:solidFill>
                <a:schemeClr val="tx1"/>
              </a:solidFill>
              <a:latin typeface="+mj-lt"/>
              <a:ea typeface="SimSun" panose="02010600030101010101" pitchFamily="2" charset="-122"/>
              <a:sym typeface="+mn-ea"/>
            </a:endParaRPr>
          </a:p>
          <a:p>
            <a:pPr lvl="1" indent="0" algn="l">
              <a:buFont typeface="Arial" panose="020B0604020202020204" pitchFamily="34" charset="0"/>
              <a:buNone/>
            </a:pPr>
            <a:r>
              <a:rPr lang="zh-CN" altLang="en-US" sz="1400" dirty="0">
                <a:solidFill>
                  <a:schemeClr val="tx1"/>
                </a:solidFill>
                <a:latin typeface="+mj-lt"/>
                <a:ea typeface="SimSun" panose="02010600030101010101" pitchFamily="2" charset="-122"/>
                <a:sym typeface="+mn-ea"/>
              </a:rPr>
              <a:t>几乎为零时也可以大量存在（与经典情况不同，相区域较小），但对局域扰动不稳定</a:t>
            </a:r>
            <a:endParaRPr lang="zh-CN" altLang="en-US" sz="1400" dirty="0">
              <a:solidFill>
                <a:schemeClr val="tx1"/>
              </a:solidFill>
              <a:latin typeface="+mj-lt"/>
              <a:ea typeface="SimSun" panose="02010600030101010101" pitchFamily="2" charset="-122"/>
              <a:sym typeface="+mn-ea"/>
            </a:endParaRPr>
          </a:p>
          <a:p>
            <a:pPr lvl="1" indent="0" algn="l">
              <a:buFont typeface="Arial" panose="020B0604020202020204" pitchFamily="34" charset="0"/>
              <a:buNone/>
            </a:pPr>
            <a:r>
              <a:rPr lang="en-US" altLang="zh-CN" sz="1400" dirty="0">
                <a:solidFill>
                  <a:schemeClr val="tx1"/>
                </a:solidFill>
                <a:latin typeface="+mj-lt"/>
                <a:ea typeface="SimSun" panose="02010600030101010101" pitchFamily="2" charset="-122"/>
                <a:sym typeface="+mn-ea"/>
              </a:rPr>
              <a:t>2. </a:t>
            </a:r>
            <a:r>
              <a:rPr lang="zh-CN" altLang="en-US" sz="1400" dirty="0">
                <a:solidFill>
                  <a:schemeClr val="tx1"/>
                </a:solidFill>
                <a:latin typeface="+mj-lt"/>
                <a:ea typeface="SimSun" panose="02010600030101010101" pitchFamily="2" charset="-122"/>
                <a:sym typeface="+mn-ea"/>
              </a:rPr>
              <a:t>提出一种方法：通过绝热的旋转边界处的磁化来产生亚稳态的</a:t>
            </a:r>
            <a:r>
              <a:rPr lang="en-US" altLang="zh-CN" sz="1400" dirty="0">
                <a:solidFill>
                  <a:schemeClr val="tx1"/>
                </a:solidFill>
                <a:latin typeface="+mj-lt"/>
                <a:ea typeface="SimSun" panose="02010600030101010101" pitchFamily="2" charset="-122"/>
                <a:sym typeface="+mn-ea"/>
              </a:rPr>
              <a:t>sk</a:t>
            </a:r>
            <a:endParaRPr lang="en-US" altLang="zh-CN" sz="1400" dirty="0">
              <a:solidFill>
                <a:schemeClr val="tx1"/>
              </a:solidFill>
              <a:latin typeface="+mj-lt"/>
              <a:ea typeface="SimSun" panose="02010600030101010101" pitchFamily="2" charset="-122"/>
              <a:sym typeface="+mn-ea"/>
            </a:endParaRPr>
          </a:p>
        </p:txBody>
      </p:sp>
      <p:pic>
        <p:nvPicPr>
          <p:cNvPr id="11" name="Picture 10" descr="1"/>
          <p:cNvPicPr>
            <a:picLocks noChangeAspect="1"/>
          </p:cNvPicPr>
          <p:nvPr/>
        </p:nvPicPr>
        <p:blipFill>
          <a:blip r:embed="rId2"/>
          <a:stretch>
            <a:fillRect/>
          </a:stretch>
        </p:blipFill>
        <p:spPr>
          <a:xfrm>
            <a:off x="1633855" y="3220720"/>
            <a:ext cx="5883275" cy="1808480"/>
          </a:xfrm>
          <a:prstGeom prst="rect">
            <a:avLst/>
          </a:prstGeom>
        </p:spPr>
      </p:pic>
      <p:sp>
        <p:nvSpPr>
          <p:cNvPr id="12" name="Text Box 11"/>
          <p:cNvSpPr txBox="1"/>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SimSun" panose="02010600030101010101" pitchFamily="2" charset="-122"/>
              </a:rPr>
              <a:t>晶格</a:t>
            </a:r>
            <a:endParaRPr lang="zh-CN" altLang="en-US" sz="1400">
              <a:ea typeface="SimSun" panose="02010600030101010101" pitchFamily="2" charset="-122"/>
            </a:endParaRPr>
          </a:p>
        </p:txBody>
      </p:sp>
      <p:sp>
        <p:nvSpPr>
          <p:cNvPr id="13" name="Text Box 12"/>
          <p:cNvSpPr txBox="1"/>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SimSun" panose="02010600030101010101" pitchFamily="2" charset="-122"/>
              </a:rPr>
              <a:t>晶格</a:t>
            </a:r>
            <a:endParaRPr lang="zh-CN" altLang="en-US" sz="1400">
              <a:ea typeface="SimSun" panose="02010600030101010101" pitchFamily="2" charset="-122"/>
            </a:endParaRPr>
          </a:p>
        </p:txBody>
      </p:sp>
      <p:pic>
        <p:nvPicPr>
          <p:cNvPr id="15" name="Picture 14" descr="1"/>
          <p:cNvPicPr>
            <a:picLocks noChangeAspect="1"/>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558442" y="63701"/>
            <a:ext cx="4444365" cy="398780"/>
          </a:xfrm>
          <a:prstGeom prst="rect">
            <a:avLst/>
          </a:prstGeom>
          <a:noFill/>
        </p:spPr>
        <p:txBody>
          <a:bodyPr wrap="none" rtlCol="0">
            <a:spAutoFit/>
          </a:bodyPr>
          <a:p>
            <a:r>
              <a:rPr lang="zh-CN" altLang="en-US" sz="2000" dirty="0">
                <a:latin typeface="+mj-lt"/>
                <a:ea typeface="SimSun" panose="02010600030101010101" pitchFamily="2" charset="-122"/>
              </a:rPr>
              <a:t>探测经典</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的量子版本的拓扑性</a:t>
            </a:r>
            <a:endParaRPr lang="zh-CN" altLang="en-US" sz="2000" dirty="0">
              <a:latin typeface="+mj-lt"/>
              <a:ea typeface="SimSun" panose="02010600030101010101" pitchFamily="2" charset="-122"/>
            </a:endParaRPr>
          </a:p>
        </p:txBody>
      </p:sp>
      <p:sp>
        <p:nvSpPr>
          <p:cNvPr id="4" name="Text Box 3"/>
          <p:cNvSpPr txBox="1"/>
          <p:nvPr/>
        </p:nvSpPr>
        <p:spPr>
          <a:xfrm>
            <a:off x="233045" y="405130"/>
            <a:ext cx="7278370" cy="138366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磁学中的</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由经典自旋指向的</a:t>
            </a:r>
            <a:r>
              <a:rPr lang="en-US" altLang="zh-CN" sz="1400" dirty="0">
                <a:solidFill>
                  <a:schemeClr val="tx1"/>
                </a:solidFill>
                <a:latin typeface="+mj-lt"/>
                <a:ea typeface="SimSun" panose="02010600030101010101" pitchFamily="2" charset="-122"/>
                <a:sym typeface="+mn-ea"/>
              </a:rPr>
              <a:t>winding</a:t>
            </a:r>
            <a:r>
              <a:rPr lang="zh-CN" altLang="en-US" sz="1400" dirty="0">
                <a:solidFill>
                  <a:schemeClr val="tx1"/>
                </a:solidFill>
                <a:latin typeface="+mj-lt"/>
                <a:ea typeface="SimSun" panose="02010600030101010101" pitchFamily="2" charset="-122"/>
                <a:sym typeface="+mn-ea"/>
              </a:rPr>
              <a:t>特性来定义</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但对于量子自旋来说，其指向没有意义的</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现代测量局域磁化的实验无法直接观测到量子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态</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b="1" dirty="0">
                <a:solidFill>
                  <a:srgbClr val="FF0000"/>
                </a:solidFill>
                <a:latin typeface="+mj-lt"/>
                <a:ea typeface="SimSun" panose="02010600030101010101" pitchFamily="2" charset="-122"/>
                <a:sym typeface="+mn-ea"/>
              </a:rPr>
              <a:t>本文发现</a:t>
            </a:r>
            <a:r>
              <a:rPr lang="zh-CN" altLang="en-US" sz="1400" dirty="0">
                <a:solidFill>
                  <a:schemeClr val="tx1"/>
                </a:solidFill>
                <a:latin typeface="+mj-lt"/>
                <a:ea typeface="SimSun" panose="02010600030101010101" pitchFamily="2" charset="-122"/>
                <a:sym typeface="+mn-ea"/>
              </a:rPr>
              <a:t>：可以用一个定义在近邻格点上的局域的三自旋关联函数来区分量子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态。</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这个量为</a:t>
            </a:r>
            <a:r>
              <a:rPr lang="en-US" altLang="zh-CN" sz="1400" dirty="0">
                <a:solidFill>
                  <a:schemeClr val="tx1"/>
                </a:solidFill>
                <a:latin typeface="+mj-lt"/>
                <a:ea typeface="SimSun" panose="02010600030101010101" pitchFamily="2" charset="-122"/>
                <a:sym typeface="+mn-ea"/>
              </a:rPr>
              <a:t>scalar chirality, </a:t>
            </a:r>
            <a:r>
              <a:rPr lang="zh-CN" altLang="en-US" sz="1400" dirty="0">
                <a:solidFill>
                  <a:schemeClr val="tx1"/>
                </a:solidFill>
                <a:latin typeface="+mj-lt"/>
                <a:ea typeface="SimSun" panose="02010600030101010101" pitchFamily="2" charset="-122"/>
                <a:sym typeface="+mn-ea"/>
              </a:rPr>
              <a:t>在大系统中退化为经典的拓扑不变量，在量子</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相</a:t>
            </a:r>
            <a:r>
              <a:rPr lang="zh-CN" altLang="en-US" sz="1400" dirty="0">
                <a:latin typeface="+mj-lt"/>
                <a:ea typeface="SimSun" panose="02010600030101010101" pitchFamily="2" charset="-122"/>
                <a:sym typeface="+mn-ea"/>
              </a:rPr>
              <a:t>近似</a:t>
            </a:r>
            <a:r>
              <a:rPr lang="zh-CN" altLang="en-US" sz="1400" dirty="0">
                <a:solidFill>
                  <a:schemeClr val="tx1"/>
                </a:solidFill>
                <a:latin typeface="+mj-lt"/>
                <a:ea typeface="SimSun" panose="02010600030101010101" pitchFamily="2" charset="-122"/>
                <a:sym typeface="+mn-ea"/>
              </a:rPr>
              <a:t>是个常数</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1"/>
          </p:cNvPicPr>
          <p:nvPr/>
        </p:nvPicPr>
        <p:blipFill>
          <a:blip r:embed="rId1"/>
          <a:srcRect/>
          <a:stretch>
            <a:fillRect/>
          </a:stretch>
        </p:blipFill>
        <p:spPr>
          <a:xfrm>
            <a:off x="3971290" y="1859915"/>
            <a:ext cx="3034665" cy="441960"/>
          </a:xfrm>
          <a:prstGeom prst="rect">
            <a:avLst/>
          </a:prstGeom>
        </p:spPr>
      </p:pic>
      <p:sp>
        <p:nvSpPr>
          <p:cNvPr id="12" name="Text Box 11"/>
          <p:cNvSpPr txBox="1"/>
          <p:nvPr/>
        </p:nvSpPr>
        <p:spPr>
          <a:xfrm>
            <a:off x="233045" y="1725295"/>
            <a:ext cx="4024630" cy="953135"/>
          </a:xfrm>
          <a:prstGeom prst="rect">
            <a:avLst/>
          </a:prstGeom>
          <a:noFill/>
        </p:spPr>
        <p:txBody>
          <a:bodyPr wrap="none" rtlCol="0">
            <a:spAutoFit/>
          </a:bodyPr>
          <a:p>
            <a:pPr marL="285750" indent="-285750">
              <a:buFont typeface="Arial" panose="020B0604020202020204" pitchFamily="34" charset="0"/>
              <a:buChar char="•"/>
            </a:pPr>
            <a:r>
              <a:rPr lang="en-US" sz="1400"/>
              <a:t>D_ij</a:t>
            </a:r>
            <a:r>
              <a:rPr lang="zh-CN" altLang="en-US" sz="1400">
                <a:ea typeface="SimSun" panose="02010600030101010101" pitchFamily="2" charset="-122"/>
              </a:rPr>
              <a:t>在面内并垂直于</a:t>
            </a:r>
            <a:r>
              <a:rPr lang="en-US" altLang="zh-CN" sz="1400">
                <a:ea typeface="SimSun" panose="02010600030101010101" pitchFamily="2" charset="-122"/>
              </a:rPr>
              <a:t>i</a:t>
            </a:r>
            <a:r>
              <a:rPr lang="en-US" altLang="en-US" sz="1400">
                <a:ea typeface="SimSun" panose="02010600030101010101" pitchFamily="2" charset="-122"/>
              </a:rPr>
              <a:t>j</a:t>
            </a:r>
            <a:r>
              <a:rPr lang="zh-CN" altLang="en-US" sz="1400">
                <a:ea typeface="SimSun" panose="02010600030101010101" pitchFamily="2" charset="-122"/>
              </a:rPr>
              <a:t>的连线</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D</a:t>
            </a:r>
            <a:r>
              <a:rPr lang="zh-CN" altLang="en-US" sz="1400">
                <a:ea typeface="SimSun" panose="02010600030101010101" pitchFamily="2" charset="-122"/>
              </a:rPr>
              <a:t>与</a:t>
            </a:r>
            <a:r>
              <a:rPr lang="en-US" altLang="zh-CN" sz="1400">
                <a:ea typeface="SimSun" panose="02010600030101010101" pitchFamily="2" charset="-122"/>
              </a:rPr>
              <a:t>J</a:t>
            </a:r>
            <a:r>
              <a:rPr lang="zh-CN" altLang="en-US" sz="1400">
                <a:ea typeface="SimSun" panose="02010600030101010101" pitchFamily="2" charset="-122"/>
              </a:rPr>
              <a:t>的竞争形成经典</a:t>
            </a:r>
            <a:r>
              <a:rPr lang="en-US" altLang="zh-CN" sz="1400">
                <a:ea typeface="SimSun" panose="02010600030101010101" pitchFamily="2" charset="-122"/>
              </a:rPr>
              <a:t>sk</a:t>
            </a:r>
            <a:endParaRPr lang="en-US" altLang="zh-CN"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施加磁场会稳定</a:t>
            </a:r>
            <a:r>
              <a:rPr lang="en-US" altLang="zh-CN" sz="1400">
                <a:ea typeface="SimSun" panose="02010600030101010101" pitchFamily="2" charset="-122"/>
              </a:rPr>
              <a:t>sk</a:t>
            </a:r>
            <a:r>
              <a:rPr lang="zh-CN" altLang="en-US" sz="1400">
                <a:ea typeface="SimSun" panose="02010600030101010101" pitchFamily="2" charset="-122"/>
              </a:rPr>
              <a:t>态</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a:t>
            </a:r>
            <a:r>
              <a:rPr lang="en-US" altLang="zh-CN" sz="1400">
                <a:ea typeface="SimSun" panose="02010600030101010101" pitchFamily="2" charset="-122"/>
              </a:rPr>
              <a:t>19</a:t>
            </a:r>
            <a:r>
              <a:rPr lang="zh-CN" altLang="en-US" sz="1400">
                <a:ea typeface="SimSun" panose="02010600030101010101" pitchFamily="2" charset="-122"/>
              </a:rPr>
              <a:t>个格点的三角晶格上作了精确对角化计算</a:t>
            </a:r>
            <a:endParaRPr lang="zh-CN" altLang="en-US" sz="1400">
              <a:ea typeface="SimSun" panose="02010600030101010101" pitchFamily="2" charset="-122"/>
            </a:endParaRPr>
          </a:p>
        </p:txBody>
      </p:sp>
      <p:sp>
        <p:nvSpPr>
          <p:cNvPr id="13" name="Text Box 12"/>
          <p:cNvSpPr txBox="1"/>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SimSun" panose="02010600030101010101" pitchFamily="2" charset="-122"/>
              </a:rPr>
              <a:t>晶格</a:t>
            </a:r>
            <a:endParaRPr lang="zh-CN" altLang="en-US" sz="1400">
              <a:ea typeface="SimSun" panose="02010600030101010101" pitchFamily="2" charset="-122"/>
            </a:endParaRPr>
          </a:p>
        </p:txBody>
      </p:sp>
      <p:pic>
        <p:nvPicPr>
          <p:cNvPr id="15" name="Picture 14" descr="/home/ligy/Pictures/1.png1"/>
          <p:cNvPicPr>
            <a:picLocks noChangeAspect="1"/>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1"/>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1">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1"/>
          </p:cNvPicPr>
          <p:nvPr/>
        </p:nvPicPr>
        <p:blipFill>
          <a:blip r:embed="rId1"/>
          <a:stretch>
            <a:fillRect/>
          </a:stretch>
        </p:blipFill>
        <p:spPr>
          <a:xfrm>
            <a:off x="5631180" y="2357120"/>
            <a:ext cx="1648460" cy="1021715"/>
          </a:xfrm>
          <a:prstGeom prst="rect">
            <a:avLst/>
          </a:prstGeom>
        </p:spPr>
      </p:pic>
      <p:sp>
        <p:nvSpPr>
          <p:cNvPr id="14" name="文本框 13"/>
          <p:cNvSpPr txBox="1"/>
          <p:nvPr/>
        </p:nvSpPr>
        <p:spPr>
          <a:xfrm>
            <a:off x="2574442" y="92276"/>
            <a:ext cx="2412365" cy="398780"/>
          </a:xfrm>
          <a:prstGeom prst="rect">
            <a:avLst/>
          </a:prstGeom>
          <a:noFill/>
        </p:spPr>
        <p:txBody>
          <a:bodyPr wrap="none" rtlCol="0">
            <a:spAutoFit/>
          </a:bodyPr>
          <a:p>
            <a:r>
              <a:rPr lang="zh-CN" sz="2000" dirty="0">
                <a:latin typeface="+mj-lt"/>
                <a:ea typeface="SimSun" panose="02010600030101010101" pitchFamily="2" charset="-122"/>
              </a:rPr>
              <a:t>声学</a:t>
            </a:r>
            <a:r>
              <a:rPr lang="en-US" altLang="zh-CN" sz="2000" dirty="0">
                <a:latin typeface="+mj-lt"/>
                <a:ea typeface="SimSun" panose="02010600030101010101" pitchFamily="2" charset="-122"/>
              </a:rPr>
              <a:t>skyrmion</a:t>
            </a:r>
            <a:r>
              <a:rPr lang="zh-CN" altLang="en-US" sz="2000" dirty="0">
                <a:latin typeface="+mj-lt"/>
                <a:ea typeface="SimSun" panose="02010600030101010101" pitchFamily="2" charset="-122"/>
              </a:rPr>
              <a:t>的观测</a:t>
            </a:r>
            <a:endParaRPr lang="zh-CN" altLang="en-US" sz="2000" dirty="0">
              <a:latin typeface="+mj-lt"/>
              <a:ea typeface="SimSun" panose="02010600030101010101" pitchFamily="2" charset="-122"/>
            </a:endParaRPr>
          </a:p>
        </p:txBody>
      </p:sp>
      <p:sp>
        <p:nvSpPr>
          <p:cNvPr id="4" name="Text Box 3"/>
          <p:cNvSpPr txBox="1"/>
          <p:nvPr/>
        </p:nvSpPr>
        <p:spPr>
          <a:xfrm>
            <a:off x="76200" y="490855"/>
            <a:ext cx="7387590" cy="181483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本文在实验上观测到了声波中的</a:t>
            </a:r>
            <a:r>
              <a:rPr lang="en-US" altLang="zh-CN" sz="1400" dirty="0">
                <a:solidFill>
                  <a:schemeClr val="tx1"/>
                </a:solidFill>
                <a:latin typeface="+mj-lt"/>
                <a:ea typeface="SimSun" panose="02010600030101010101" pitchFamily="2" charset="-122"/>
                <a:sym typeface="+mn-ea"/>
              </a:rPr>
              <a:t>skyrmion</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本文发现：受限在六边形的表面声波在震动的气流中会产生</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晶格的图样</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本文：用声速探测技术直接观测到了一个</a:t>
            </a:r>
            <a:r>
              <a:rPr lang="en-US" altLang="zh-CN" sz="1400" dirty="0">
                <a:solidFill>
                  <a:schemeClr val="tx1"/>
                </a:solidFill>
                <a:latin typeface="+mj-lt"/>
                <a:ea typeface="SimSun" panose="02010600030101010101" pitchFamily="2" charset="-122"/>
                <a:sym typeface="+mn-ea"/>
              </a:rPr>
              <a:t>Neel</a:t>
            </a:r>
            <a:r>
              <a:rPr lang="en-US" altLang="en-US" sz="1400" dirty="0">
                <a:solidFill>
                  <a:schemeClr val="tx1"/>
                </a:solidFill>
                <a:latin typeface="+mj-lt"/>
                <a:ea typeface="SimSun" panose="02010600030101010101" pitchFamily="2" charset="-122"/>
                <a:sym typeface="+mn-ea"/>
              </a:rPr>
              <a:t> skyrmion</a:t>
            </a:r>
            <a:r>
              <a:rPr lang="zh-CN" altLang="en-US" sz="1400" dirty="0">
                <a:solidFill>
                  <a:schemeClr val="tx1"/>
                </a:solidFill>
                <a:latin typeface="+mj-lt"/>
                <a:ea typeface="SimSun" panose="02010600030101010101" pitchFamily="2" charset="-122"/>
                <a:sym typeface="+mn-ea"/>
              </a:rPr>
              <a:t>，并研究了波源和扰动对它的影响</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最近在光子学中发现类似</a:t>
            </a:r>
            <a:r>
              <a:rPr lang="en-US" altLang="zh-CN" sz="1400" dirty="0">
                <a:solidFill>
                  <a:schemeClr val="tx1"/>
                </a:solidFill>
                <a:latin typeface="+mj-lt"/>
                <a:ea typeface="SimSun" panose="02010600030101010101" pitchFamily="2" charset="-122"/>
                <a:sym typeface="+mn-ea"/>
              </a:rPr>
              <a:t>skyrmion</a:t>
            </a:r>
            <a:r>
              <a:rPr lang="zh-CN" altLang="en-US" sz="1400" dirty="0">
                <a:solidFill>
                  <a:schemeClr val="tx1"/>
                </a:solidFill>
                <a:latin typeface="+mj-lt"/>
                <a:ea typeface="SimSun" panose="02010600030101010101" pitchFamily="2" charset="-122"/>
                <a:sym typeface="+mn-ea"/>
              </a:rPr>
              <a:t>的矢量结构</a:t>
            </a:r>
            <a:r>
              <a:rPr lang="en-US" altLang="zh-CN" sz="1400" dirty="0">
                <a:solidFill>
                  <a:schemeClr val="tx1"/>
                </a:solidFill>
                <a:latin typeface="+mj-lt"/>
                <a:ea typeface="SimSun" panose="02010600030101010101" pitchFamily="2" charset="-122"/>
                <a:sym typeface="+mn-ea"/>
              </a:rPr>
              <a:t> [</a:t>
            </a:r>
            <a:r>
              <a:rPr lang="en-US" altLang="en-US" sz="1400" dirty="0">
                <a:solidFill>
                  <a:schemeClr val="tx1"/>
                </a:solidFill>
                <a:latin typeface="+mj-lt"/>
                <a:ea typeface="SimSun" panose="02010600030101010101" pitchFamily="2" charset="-122"/>
                <a:sym typeface="+mn-ea"/>
              </a:rPr>
              <a:t>11-21]</a:t>
            </a:r>
            <a:endParaRPr lang="en-US"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光子自旋为</a:t>
            </a:r>
            <a:r>
              <a:rPr lang="en-US" altLang="zh-CN" sz="1400" dirty="0">
                <a:solidFill>
                  <a:schemeClr val="tx1"/>
                </a:solidFill>
                <a:latin typeface="+mj-lt"/>
                <a:ea typeface="SimSun" panose="02010600030101010101" pitchFamily="2" charset="-122"/>
                <a:sym typeface="+mn-ea"/>
              </a:rPr>
              <a:t>1,</a:t>
            </a:r>
            <a:r>
              <a:rPr lang="zh-CN" altLang="en-US" sz="1400" dirty="0">
                <a:solidFill>
                  <a:schemeClr val="tx1"/>
                </a:solidFill>
                <a:latin typeface="+mj-lt"/>
                <a:ea typeface="SimSun" panose="02010600030101010101" pitchFamily="2" charset="-122"/>
                <a:sym typeface="+mn-ea"/>
              </a:rPr>
              <a:t>电磁波是矢量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长久以来，声波被认为不带自旋，并且是标量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b="1" dirty="0">
                <a:solidFill>
                  <a:srgbClr val="FF0000"/>
                </a:solidFill>
                <a:latin typeface="+mj-lt"/>
                <a:ea typeface="SimSun" panose="02010600030101010101" pitchFamily="2" charset="-122"/>
                <a:sym typeface="+mn-ea"/>
              </a:rPr>
              <a:t>声波的速度场</a:t>
            </a:r>
            <a:r>
              <a:rPr lang="zh-CN" altLang="en-US" sz="1400" dirty="0">
                <a:solidFill>
                  <a:schemeClr val="tx1"/>
                </a:solidFill>
                <a:latin typeface="+mj-lt"/>
                <a:ea typeface="SimSun" panose="02010600030101010101" pitchFamily="2" charset="-122"/>
                <a:sym typeface="+mn-ea"/>
              </a:rPr>
              <a:t>可以产生</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结构，图样是稳定的，并且可以通过调节声源的相位差来操控</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通过引入局域扰动研究了形成的</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图样对无序的稳定性。</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1"/>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1">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1"/>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1"/>
          </p:cNvPicPr>
          <p:nvPr/>
        </p:nvPicPr>
        <p:blipFill>
          <a:blip r:embed="rId4"/>
          <a:stretch>
            <a:fillRect/>
          </a:stretch>
        </p:blipFill>
        <p:spPr>
          <a:xfrm>
            <a:off x="2846705" y="2305050"/>
            <a:ext cx="1341755" cy="227965"/>
          </a:xfrm>
          <a:prstGeom prst="rect">
            <a:avLst/>
          </a:prstGeom>
        </p:spPr>
      </p:pic>
      <p:sp>
        <p:nvSpPr>
          <p:cNvPr id="17" name="Text Box 16"/>
          <p:cNvSpPr txBox="1"/>
          <p:nvPr/>
        </p:nvSpPr>
        <p:spPr>
          <a:xfrm>
            <a:off x="5217160" y="2078990"/>
            <a:ext cx="22466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周期打孔的声学超表面</a:t>
            </a:r>
            <a:endParaRPr lang="zh-CN" altLang="en-US" sz="1400" dirty="0">
              <a:solidFill>
                <a:schemeClr val="tx1"/>
              </a:solidFill>
              <a:latin typeface="+mj-lt"/>
              <a:ea typeface="SimSun" panose="02010600030101010101" pitchFamily="2" charset="-122"/>
              <a:sym typeface="+mn-ea"/>
            </a:endParaRPr>
          </a:p>
        </p:txBody>
      </p:sp>
      <p:pic>
        <p:nvPicPr>
          <p:cNvPr id="19" name="Picture 18" descr="1"/>
          <p:cNvPicPr>
            <a:picLocks noChangeAspect="1"/>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1"/>
          </p:cNvPicPr>
          <p:nvPr/>
        </p:nvPicPr>
        <p:blipFill>
          <a:blip r:embed="rId6"/>
          <a:stretch>
            <a:fillRect/>
          </a:stretch>
        </p:blipFill>
        <p:spPr>
          <a:xfrm>
            <a:off x="4426585" y="3378835"/>
            <a:ext cx="2846705" cy="2182495"/>
          </a:xfrm>
          <a:prstGeom prst="rect">
            <a:avLst/>
          </a:prstGeom>
        </p:spPr>
      </p:pic>
      <p:sp>
        <p:nvSpPr>
          <p:cNvPr id="21" name="Text Box 20"/>
          <p:cNvSpPr txBox="1"/>
          <p:nvPr/>
        </p:nvSpPr>
        <p:spPr>
          <a:xfrm>
            <a:off x="129540" y="4544695"/>
            <a:ext cx="20688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实验观测与计算对比</a:t>
            </a:r>
            <a:endParaRPr lang="zh-CN" altLang="en-US" sz="1400" dirty="0">
              <a:solidFill>
                <a:schemeClr val="tx1"/>
              </a:solidFill>
              <a:latin typeface="+mj-lt"/>
              <a:ea typeface="SimSun" panose="02010600030101010101" pitchFamily="2" charset="-122"/>
              <a:sym typeface="+mn-ea"/>
            </a:endParaRPr>
          </a:p>
        </p:txBody>
      </p:sp>
      <p:sp>
        <p:nvSpPr>
          <p:cNvPr id="22" name="Text Box 21"/>
          <p:cNvSpPr txBox="1"/>
          <p:nvPr/>
        </p:nvSpPr>
        <p:spPr>
          <a:xfrm>
            <a:off x="3626485" y="5254625"/>
            <a:ext cx="1002030" cy="306705"/>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加杂质</a:t>
            </a:r>
            <a:endParaRPr lang="zh-CN" altLang="en-US" sz="1400" dirty="0">
              <a:solidFill>
                <a:schemeClr val="tx1"/>
              </a:solidFill>
              <a:latin typeface="+mj-lt"/>
              <a:ea typeface="SimSun" panose="02010600030101010101" pitchFamily="2" charset="-122"/>
              <a:sym typeface="+mn-ea"/>
            </a:endParaRPr>
          </a:p>
        </p:txBody>
      </p:sp>
      <p:sp>
        <p:nvSpPr>
          <p:cNvPr id="3" name="Text Box 2"/>
          <p:cNvSpPr txBox="1"/>
          <p:nvPr/>
        </p:nvSpPr>
        <p:spPr>
          <a:xfrm>
            <a:off x="129540" y="4991100"/>
            <a:ext cx="3649345" cy="306705"/>
          </a:xfrm>
          <a:prstGeom prst="rect">
            <a:avLst/>
          </a:prstGeom>
          <a:noFill/>
        </p:spPr>
        <p:txBody>
          <a:bodyPr wrap="none" rtlCol="0">
            <a:spAutoFit/>
          </a:bodyPr>
          <a:p>
            <a:pPr marL="285750" indent="-285750">
              <a:buFont typeface="Arial" panose="020B0604020202020204" pitchFamily="34" charset="0"/>
              <a:buChar char="•"/>
            </a:pPr>
            <a:r>
              <a:rPr lang="en-US" altLang="en-US" sz="1400"/>
              <a:t>在水面或沙盘上能形成类似的sk图案吗？</a:t>
            </a: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059967" y="49731"/>
            <a:ext cx="5114925" cy="460375"/>
          </a:xfrm>
          <a:prstGeom prst="rect">
            <a:avLst/>
          </a:prstGeom>
          <a:noFill/>
        </p:spPr>
        <p:txBody>
          <a:bodyPr wrap="none" rtlCol="0">
            <a:spAutoFit/>
          </a:bodyPr>
          <a:p>
            <a:r>
              <a:rPr lang="zh-CN" altLang="en-US" sz="2400" dirty="0">
                <a:latin typeface="+mj-lt"/>
                <a:ea typeface="SimSun" panose="02010600030101010101" pitchFamily="2" charset="-122"/>
              </a:rPr>
              <a:t>亚铁磁材料</a:t>
            </a:r>
            <a:r>
              <a:rPr lang="en-US" altLang="zh-CN" sz="2400" dirty="0">
                <a:latin typeface="+mj-lt"/>
                <a:ea typeface="SimSun" panose="02010600030101010101" pitchFamily="2" charset="-122"/>
              </a:rPr>
              <a:t>Mn</a:t>
            </a:r>
            <a:r>
              <a:rPr lang="en-US" altLang="zh-CN" sz="1400" dirty="0">
                <a:latin typeface="+mj-lt"/>
                <a:ea typeface="SimSun" panose="02010600030101010101" pitchFamily="2" charset="-122"/>
              </a:rPr>
              <a:t>4</a:t>
            </a:r>
            <a:r>
              <a:rPr lang="en-US" altLang="zh-CN" sz="2400" dirty="0">
                <a:latin typeface="+mj-lt"/>
                <a:ea typeface="SimSun" panose="02010600030101010101" pitchFamily="2" charset="-122"/>
              </a:rPr>
              <a:t>N</a:t>
            </a:r>
            <a:r>
              <a:rPr lang="zh-CN" altLang="en-US" sz="2400" dirty="0">
                <a:latin typeface="+mj-lt"/>
                <a:ea typeface="SimSun" panose="02010600030101010101" pitchFamily="2" charset="-122"/>
              </a:rPr>
              <a:t>中可调控的</a:t>
            </a:r>
            <a:r>
              <a:rPr lang="en-US" altLang="zh-CN" sz="2400" dirty="0">
                <a:latin typeface="+mj-lt"/>
                <a:ea typeface="SimSun" panose="02010600030101010101" pitchFamily="2" charset="-122"/>
              </a:rPr>
              <a:t>skyrmion</a:t>
            </a:r>
            <a:endParaRPr lang="en-US" altLang="zh-CN" sz="2400" dirty="0">
              <a:latin typeface="+mj-lt"/>
              <a:ea typeface="SimSun" panose="02010600030101010101" pitchFamily="2" charset="-122"/>
            </a:endParaRPr>
          </a:p>
        </p:txBody>
      </p:sp>
      <p:sp>
        <p:nvSpPr>
          <p:cNvPr id="4" name="Text Box 3"/>
          <p:cNvSpPr txBox="1"/>
          <p:nvPr/>
        </p:nvSpPr>
        <p:spPr>
          <a:xfrm>
            <a:off x="15875" y="785495"/>
            <a:ext cx="7334250" cy="1168400"/>
          </a:xfrm>
          <a:prstGeom prst="rect">
            <a:avLst/>
          </a:prstGeom>
          <a:noFill/>
        </p:spPr>
        <p:txBody>
          <a:bodyPr wrap="none" rtlCol="0">
            <a:spAutoFit/>
          </a:bodyPr>
          <a:p>
            <a:pPr marL="285750" indent="-285750" algn="l">
              <a:buFont typeface="Arial" panose="020B0604020202020204" pitchFamily="34" charset="0"/>
              <a:buChar char="•"/>
            </a:pPr>
            <a:r>
              <a:rPr lang="zh-CN" altLang="en-US" sz="1400" dirty="0">
                <a:latin typeface="+mj-lt"/>
                <a:ea typeface="SimSun" panose="02010600030101010101" pitchFamily="2" charset="-122"/>
                <a:sym typeface="+mn-ea"/>
              </a:rPr>
              <a:t>亚铁磁材料</a:t>
            </a:r>
            <a:r>
              <a:rPr lang="en-US" altLang="zh-CN" sz="1400" dirty="0">
                <a:latin typeface="+mj-lt"/>
                <a:ea typeface="SimSun" panose="02010600030101010101" pitchFamily="2" charset="-122"/>
                <a:sym typeface="+mn-ea"/>
              </a:rPr>
              <a:t>Mn4N</a:t>
            </a:r>
            <a:r>
              <a:rPr lang="zh-CN" altLang="en-US" sz="1400" dirty="0">
                <a:latin typeface="+mj-lt"/>
                <a:ea typeface="SimSun" panose="02010600030101010101" pitchFamily="2" charset="-122"/>
                <a:sym typeface="+mn-ea"/>
              </a:rPr>
              <a:t>的薄膜中可以存在</a:t>
            </a:r>
            <a:r>
              <a:rPr lang="en-US" altLang="zh-CN" sz="1400" dirty="0">
                <a:latin typeface="+mj-lt"/>
                <a:ea typeface="SimSun" panose="02010600030101010101" pitchFamily="2" charset="-122"/>
                <a:sym typeface="+mn-ea"/>
              </a:rPr>
              <a:t>sk</a:t>
            </a:r>
            <a:r>
              <a:rPr lang="zh-CN" altLang="en-US" sz="1400" dirty="0">
                <a:latin typeface="+mj-lt"/>
                <a:ea typeface="SimSun" panose="02010600030101010101" pitchFamily="2" charset="-122"/>
                <a:sym typeface="+mn-ea"/>
              </a:rPr>
              <a:t>，但实验上还没有报道</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本文讨论：在</a:t>
            </a:r>
            <a:r>
              <a:rPr lang="en-US" altLang="zh-CN" sz="1400" dirty="0">
                <a:solidFill>
                  <a:schemeClr val="tx1"/>
                </a:solidFill>
                <a:latin typeface="+mj-lt"/>
                <a:ea typeface="SimSun" panose="02010600030101010101" pitchFamily="2" charset="-122"/>
                <a:sym typeface="+mn-ea"/>
              </a:rPr>
              <a:t>MgO</a:t>
            </a:r>
            <a:r>
              <a:rPr lang="zh-CN" altLang="en-US" sz="1400" dirty="0">
                <a:solidFill>
                  <a:schemeClr val="tx1"/>
                </a:solidFill>
                <a:latin typeface="+mj-lt"/>
                <a:ea typeface="SimSun" panose="02010600030101010101" pitchFamily="2" charset="-122"/>
                <a:sym typeface="+mn-ea"/>
              </a:rPr>
              <a:t>基底上用溅射法生长的</a:t>
            </a:r>
            <a:r>
              <a:rPr lang="en-US" altLang="zh-CN" sz="1400" dirty="0">
                <a:solidFill>
                  <a:schemeClr val="tx1"/>
                </a:solidFill>
                <a:latin typeface="+mj-lt"/>
                <a:ea typeface="SimSun" panose="02010600030101010101" pitchFamily="2" charset="-122"/>
                <a:sym typeface="+mn-ea"/>
              </a:rPr>
              <a:t>15-17nm</a:t>
            </a:r>
            <a:r>
              <a:rPr lang="zh-CN" altLang="en-US" sz="1400" dirty="0">
                <a:solidFill>
                  <a:schemeClr val="tx1"/>
                </a:solidFill>
                <a:latin typeface="+mj-lt"/>
                <a:ea typeface="SimSun" panose="02010600030101010101" pitchFamily="2" charset="-122"/>
                <a:sym typeface="+mn-ea"/>
              </a:rPr>
              <a:t>厚度的</a:t>
            </a:r>
            <a:r>
              <a:rPr lang="en-US" altLang="zh-CN" sz="1400" dirty="0">
                <a:solidFill>
                  <a:schemeClr val="tx1"/>
                </a:solidFill>
                <a:latin typeface="+mj-lt"/>
                <a:ea typeface="SimSun" panose="02010600030101010101" pitchFamily="2" charset="-122"/>
                <a:sym typeface="+mn-ea"/>
              </a:rPr>
              <a:t>Mn4N</a:t>
            </a:r>
            <a:r>
              <a:rPr lang="zh-CN" altLang="en-US" sz="1400" dirty="0">
                <a:solidFill>
                  <a:schemeClr val="tx1"/>
                </a:solidFill>
                <a:latin typeface="+mj-lt"/>
                <a:ea typeface="SimSun" panose="02010600030101010101" pitchFamily="2" charset="-122"/>
                <a:sym typeface="+mn-ea"/>
              </a:rPr>
              <a:t>薄膜，上面用</a:t>
            </a:r>
            <a:r>
              <a:rPr lang="en-US" altLang="zh-CN" sz="1400" dirty="0">
                <a:solidFill>
                  <a:schemeClr val="tx1"/>
                </a:solidFill>
                <a:latin typeface="+mj-lt"/>
                <a:ea typeface="SimSun" panose="02010600030101010101" pitchFamily="2" charset="-122"/>
                <a:sym typeface="+mn-ea"/>
              </a:rPr>
              <a:t>Pt/Cu</a:t>
            </a:r>
            <a:r>
              <a:rPr lang="zh-CN" altLang="en-US" sz="1400" dirty="0">
                <a:solidFill>
                  <a:schemeClr val="tx1"/>
                </a:solidFill>
                <a:latin typeface="+mj-lt"/>
                <a:ea typeface="SimSun" panose="02010600030101010101" pitchFamily="2" charset="-122"/>
                <a:sym typeface="+mn-ea"/>
              </a:rPr>
              <a:t>来覆盖</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实验表明覆盖层对中间层的磁性质影响很小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磁力显微镜发现，当覆盖层中</a:t>
            </a:r>
            <a:r>
              <a:rPr lang="en-US" altLang="zh-CN" sz="1400" dirty="0">
                <a:solidFill>
                  <a:schemeClr val="tx1"/>
                </a:solidFill>
                <a:latin typeface="+mj-lt"/>
                <a:ea typeface="SimSun" panose="02010600030101010101" pitchFamily="2" charset="-122"/>
                <a:sym typeface="+mn-ea"/>
              </a:rPr>
              <a:t>Cu</a:t>
            </a:r>
            <a:r>
              <a:rPr lang="zh-CN" altLang="en-US" sz="1400" dirty="0">
                <a:solidFill>
                  <a:schemeClr val="tx1"/>
                </a:solidFill>
                <a:latin typeface="+mj-lt"/>
                <a:ea typeface="SimSun" panose="02010600030101010101" pitchFamily="2" charset="-122"/>
                <a:sym typeface="+mn-ea"/>
              </a:rPr>
              <a:t>的浓度从</a:t>
            </a:r>
            <a:r>
              <a:rPr lang="en-US" altLang="zh-CN" sz="1400" dirty="0">
                <a:solidFill>
                  <a:schemeClr val="tx1"/>
                </a:solidFill>
                <a:latin typeface="+mj-lt"/>
                <a:ea typeface="SimSun" panose="02010600030101010101" pitchFamily="2" charset="-122"/>
                <a:sym typeface="+mn-ea"/>
              </a:rPr>
              <a:t>0-0.9</a:t>
            </a:r>
            <a:r>
              <a:rPr lang="zh-CN" altLang="en-US" sz="1400" dirty="0">
                <a:solidFill>
                  <a:schemeClr val="tx1"/>
                </a:solidFill>
                <a:latin typeface="+mj-lt"/>
                <a:ea typeface="SimSun" panose="02010600030101010101" pitchFamily="2" charset="-122"/>
                <a:sym typeface="+mn-ea"/>
              </a:rPr>
              <a:t>变化时，</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半径从</a:t>
            </a:r>
            <a:r>
              <a:rPr lang="en-US" altLang="zh-CN" sz="1400" dirty="0">
                <a:solidFill>
                  <a:schemeClr val="tx1"/>
                </a:solidFill>
                <a:latin typeface="+mj-lt"/>
                <a:ea typeface="SimSun" panose="02010600030101010101" pitchFamily="2" charset="-122"/>
                <a:sym typeface="+mn-ea"/>
              </a:rPr>
              <a:t>300-50nm</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用密度范函计算发现：</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有变化，可以用</a:t>
            </a:r>
            <a:r>
              <a:rPr lang="en-US" altLang="zh-CN" sz="1400" dirty="0">
                <a:solidFill>
                  <a:schemeClr val="tx1"/>
                </a:solidFill>
                <a:latin typeface="+mj-lt"/>
                <a:ea typeface="SimSun" panose="02010600030101010101" pitchFamily="2" charset="-122"/>
                <a:sym typeface="+mn-ea"/>
              </a:rPr>
              <a:t>Cu</a:t>
            </a:r>
            <a:r>
              <a:rPr lang="zh-CN" altLang="en-US" sz="1400" dirty="0">
                <a:solidFill>
                  <a:schemeClr val="tx1"/>
                </a:solidFill>
                <a:latin typeface="+mj-lt"/>
                <a:ea typeface="SimSun" panose="02010600030101010101" pitchFamily="2" charset="-122"/>
                <a:sym typeface="+mn-ea"/>
              </a:rPr>
              <a:t>的浓度控制来</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的强度及</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大小</a:t>
            </a:r>
            <a:endParaRPr lang="zh-CN" altLang="en-US" sz="1400" dirty="0">
              <a:solidFill>
                <a:schemeClr val="tx1"/>
              </a:solidFill>
              <a:latin typeface="+mj-lt"/>
              <a:ea typeface="SimSun" panose="02010600030101010101" pitchFamily="2" charset="-122"/>
              <a:sym typeface="+mn-ea"/>
            </a:endParaRPr>
          </a:p>
        </p:txBody>
      </p:sp>
      <p:sp>
        <p:nvSpPr>
          <p:cNvPr id="2" name="Text Box 1"/>
          <p:cNvSpPr txBox="1"/>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1"/>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1"/>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30047" y="92911"/>
            <a:ext cx="6701790" cy="460375"/>
          </a:xfrm>
          <a:prstGeom prst="rect">
            <a:avLst/>
          </a:prstGeom>
          <a:noFill/>
        </p:spPr>
        <p:txBody>
          <a:bodyPr wrap="none" rtlCol="0">
            <a:spAutoFit/>
          </a:bodyPr>
          <a:p>
            <a:r>
              <a:rPr lang="en-US" sz="2400" dirty="0">
                <a:latin typeface="+mj-lt"/>
                <a:ea typeface="SimSun" panose="02010600030101010101" pitchFamily="2" charset="-122"/>
              </a:rPr>
              <a:t>Kagome</a:t>
            </a:r>
            <a:r>
              <a:rPr lang="zh-CN" altLang="en-US" sz="2400" dirty="0">
                <a:latin typeface="+mj-lt"/>
                <a:ea typeface="SimSun" panose="02010600030101010101" pitchFamily="2" charset="-122"/>
              </a:rPr>
              <a:t>反铁磁体中受自旋波驱动的双向畴壁运动</a:t>
            </a:r>
            <a:endParaRPr lang="zh-CN" altLang="en-US" sz="2400" dirty="0">
              <a:latin typeface="+mj-lt"/>
              <a:ea typeface="SimSun" panose="02010600030101010101" pitchFamily="2" charset="-122"/>
            </a:endParaRPr>
          </a:p>
        </p:txBody>
      </p:sp>
      <p:sp>
        <p:nvSpPr>
          <p:cNvPr id="4" name="Text Box 3"/>
          <p:cNvSpPr txBox="1"/>
          <p:nvPr/>
        </p:nvSpPr>
        <p:spPr>
          <a:xfrm>
            <a:off x="224790" y="525145"/>
            <a:ext cx="6255385" cy="1014730"/>
          </a:xfrm>
          <a:prstGeom prst="rect">
            <a:avLst/>
          </a:prstGeom>
          <a:noFill/>
        </p:spPr>
        <p:txBody>
          <a:bodyPr wrap="none" rtlCol="0">
            <a:spAutoFit/>
          </a:bodyPr>
          <a:p>
            <a:pPr marL="285750" indent="-285750" algn="l">
              <a:buFont typeface="Arial" panose="020B0604020202020204" pitchFamily="34" charset="0"/>
              <a:buChar char="•"/>
            </a:pPr>
            <a:r>
              <a:rPr lang="zh-CN" sz="1200" dirty="0">
                <a:solidFill>
                  <a:schemeClr val="tx1"/>
                </a:solidFill>
                <a:latin typeface="+mj-lt"/>
                <a:ea typeface="SimSun" panose="02010600030101010101" pitchFamily="2" charset="-122"/>
                <a:sym typeface="+mn-ea"/>
              </a:rPr>
              <a:t>反铁磁</a:t>
            </a:r>
            <a:r>
              <a:rPr lang="en-US" altLang="zh-CN" sz="1200" dirty="0">
                <a:solidFill>
                  <a:schemeClr val="tx1"/>
                </a:solidFill>
                <a:latin typeface="+mj-lt"/>
                <a:ea typeface="SimSun" panose="02010600030101010101" pitchFamily="2" charset="-122"/>
                <a:sym typeface="+mn-ea"/>
              </a:rPr>
              <a:t>(AFM)</a:t>
            </a:r>
            <a:r>
              <a:rPr lang="zh-CN" sz="1200" dirty="0">
                <a:solidFill>
                  <a:schemeClr val="tx1"/>
                </a:solidFill>
                <a:latin typeface="+mj-lt"/>
                <a:ea typeface="SimSun" panose="02010600030101010101" pitchFamily="2" charset="-122"/>
                <a:sym typeface="+mn-ea"/>
              </a:rPr>
              <a:t>中自旋波</a:t>
            </a:r>
            <a:r>
              <a:rPr lang="en-US" altLang="zh-CN" sz="1200" dirty="0">
                <a:solidFill>
                  <a:schemeClr val="tx1"/>
                </a:solidFill>
                <a:latin typeface="+mj-lt"/>
                <a:ea typeface="SimSun" panose="02010600030101010101" pitchFamily="2" charset="-122"/>
                <a:sym typeface="+mn-ea"/>
              </a:rPr>
              <a:t>(SW</a:t>
            </a:r>
            <a:r>
              <a:rPr lang="en-US" altLang="en-US" sz="1200" dirty="0">
                <a:solidFill>
                  <a:schemeClr val="tx1"/>
                </a:solidFill>
                <a:latin typeface="+mj-lt"/>
                <a:ea typeface="SimSun" panose="02010600030101010101" pitchFamily="2" charset="-122"/>
                <a:sym typeface="+mn-ea"/>
              </a:rPr>
              <a:t>)</a:t>
            </a:r>
            <a:r>
              <a:rPr lang="zh-CN" altLang="en-US" sz="1200" dirty="0">
                <a:solidFill>
                  <a:schemeClr val="tx1"/>
                </a:solidFill>
                <a:latin typeface="+mj-lt"/>
                <a:ea typeface="SimSun" panose="02010600030101010101" pitchFamily="2" charset="-122"/>
                <a:sym typeface="+mn-ea"/>
              </a:rPr>
              <a:t>频率是</a:t>
            </a:r>
            <a:r>
              <a:rPr lang="en-US" altLang="zh-CN" sz="1200" dirty="0">
                <a:solidFill>
                  <a:schemeClr val="tx1"/>
                </a:solidFill>
                <a:latin typeface="+mj-lt"/>
                <a:ea typeface="SimSun" panose="02010600030101010101" pitchFamily="2" charset="-122"/>
                <a:sym typeface="+mn-ea"/>
              </a:rPr>
              <a:t>THz,</a:t>
            </a:r>
            <a:r>
              <a:rPr lang="zh-CN" altLang="en-US" sz="1200" dirty="0">
                <a:solidFill>
                  <a:schemeClr val="tx1"/>
                </a:solidFill>
                <a:latin typeface="+mj-lt"/>
                <a:ea typeface="SimSun" panose="02010600030101010101" pitchFamily="2" charset="-122"/>
                <a:sym typeface="+mn-ea"/>
              </a:rPr>
              <a:t>是铁磁体中</a:t>
            </a:r>
            <a:r>
              <a:rPr lang="en-US" altLang="zh-CN" sz="1200" dirty="0">
                <a:solidFill>
                  <a:schemeClr val="tx1"/>
                </a:solidFill>
                <a:latin typeface="+mj-lt"/>
                <a:ea typeface="SimSun" panose="02010600030101010101" pitchFamily="2" charset="-122"/>
                <a:sym typeface="+mn-ea"/>
              </a:rPr>
              <a:t>SW</a:t>
            </a:r>
            <a:r>
              <a:rPr lang="zh-CN" altLang="en-US" sz="1200" dirty="0">
                <a:solidFill>
                  <a:schemeClr val="tx1"/>
                </a:solidFill>
                <a:latin typeface="+mj-lt"/>
                <a:ea typeface="SimSun" panose="02010600030101010101" pitchFamily="2" charset="-122"/>
                <a:sym typeface="+mn-ea"/>
              </a:rPr>
              <a:t>的</a:t>
            </a:r>
            <a:r>
              <a:rPr lang="en-US" altLang="zh-CN" sz="1200" dirty="0">
                <a:solidFill>
                  <a:schemeClr val="tx1"/>
                </a:solidFill>
                <a:latin typeface="+mj-lt"/>
                <a:ea typeface="SimSun" panose="02010600030101010101" pitchFamily="2" charset="-122"/>
                <a:sym typeface="+mn-ea"/>
              </a:rPr>
              <a:t>1000</a:t>
            </a:r>
            <a:r>
              <a:rPr lang="zh-CN" altLang="en-US" sz="1200" dirty="0">
                <a:solidFill>
                  <a:schemeClr val="tx1"/>
                </a:solidFill>
                <a:latin typeface="+mj-lt"/>
                <a:ea typeface="SimSun" panose="02010600030101010101" pitchFamily="2" charset="-122"/>
                <a:sym typeface="+mn-ea"/>
              </a:rPr>
              <a:t>倍</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目前</a:t>
            </a:r>
            <a:r>
              <a:rPr lang="en-US" altLang="zh-CN" sz="1200" dirty="0">
                <a:solidFill>
                  <a:schemeClr val="tx1"/>
                </a:solidFill>
                <a:latin typeface="+mj-lt"/>
                <a:ea typeface="SimSun" panose="02010600030101010101" pitchFamily="2" charset="-122"/>
                <a:sym typeface="+mn-ea"/>
              </a:rPr>
              <a:t>SW</a:t>
            </a:r>
            <a:r>
              <a:rPr lang="zh-CN" altLang="en-US" sz="1200" dirty="0">
                <a:solidFill>
                  <a:schemeClr val="tx1"/>
                </a:solidFill>
                <a:latin typeface="+mj-lt"/>
                <a:ea typeface="SimSun" panose="02010600030101010101" pitchFamily="2" charset="-122"/>
                <a:sym typeface="+mn-ea"/>
              </a:rPr>
              <a:t>驱动</a:t>
            </a:r>
            <a:r>
              <a:rPr lang="en-US" altLang="zh-CN" sz="1200" dirty="0">
                <a:solidFill>
                  <a:schemeClr val="tx1"/>
                </a:solidFill>
                <a:latin typeface="+mj-lt"/>
                <a:ea typeface="SimSun" panose="02010600030101010101" pitchFamily="2" charset="-122"/>
                <a:sym typeface="+mn-ea"/>
              </a:rPr>
              <a:t>AFM</a:t>
            </a:r>
            <a:r>
              <a:rPr lang="zh-CN" altLang="en-US" sz="1200" dirty="0">
                <a:solidFill>
                  <a:schemeClr val="tx1"/>
                </a:solidFill>
                <a:latin typeface="+mj-lt"/>
                <a:ea typeface="SimSun" panose="02010600030101010101" pitchFamily="2" charset="-122"/>
                <a:sym typeface="+mn-ea"/>
              </a:rPr>
              <a:t>的畴壁</a:t>
            </a:r>
            <a:r>
              <a:rPr lang="en-US" altLang="zh-CN" sz="1200" dirty="0">
                <a:solidFill>
                  <a:schemeClr val="tx1"/>
                </a:solidFill>
                <a:latin typeface="+mj-lt"/>
                <a:ea typeface="SimSun" panose="02010600030101010101" pitchFamily="2" charset="-122"/>
                <a:sym typeface="+mn-ea"/>
              </a:rPr>
              <a:t>(DW</a:t>
            </a:r>
            <a:r>
              <a:rPr lang="en-US" altLang="en-US" sz="1200" dirty="0">
                <a:solidFill>
                  <a:schemeClr val="tx1"/>
                </a:solidFill>
                <a:latin typeface="+mj-lt"/>
                <a:ea typeface="SimSun" panose="02010600030101010101" pitchFamily="2" charset="-122"/>
                <a:sym typeface="+mn-ea"/>
              </a:rPr>
              <a:t>)</a:t>
            </a:r>
            <a:r>
              <a:rPr lang="zh-CN" altLang="en-US" sz="1200" dirty="0">
                <a:solidFill>
                  <a:schemeClr val="tx1"/>
                </a:solidFill>
                <a:latin typeface="+mj-lt"/>
                <a:ea typeface="SimSun" panose="02010600030101010101" pitchFamily="2" charset="-122"/>
                <a:sym typeface="+mn-ea"/>
              </a:rPr>
              <a:t>运动研究主要在共线</a:t>
            </a:r>
            <a:r>
              <a:rPr lang="en-US" altLang="zh-CN" sz="1200" dirty="0">
                <a:solidFill>
                  <a:schemeClr val="tx1"/>
                </a:solidFill>
                <a:latin typeface="+mj-lt"/>
                <a:ea typeface="SimSun" panose="02010600030101010101" pitchFamily="2" charset="-122"/>
                <a:sym typeface="+mn-ea"/>
              </a:rPr>
              <a:t>AFM</a:t>
            </a:r>
            <a:r>
              <a:rPr lang="zh-CN" altLang="en-US" sz="1200" dirty="0">
                <a:solidFill>
                  <a:schemeClr val="tx1"/>
                </a:solidFill>
                <a:latin typeface="+mj-lt"/>
                <a:ea typeface="SimSun" panose="02010600030101010101" pitchFamily="2" charset="-122"/>
                <a:sym typeface="+mn-ea"/>
              </a:rPr>
              <a:t>中</a:t>
            </a:r>
            <a:r>
              <a:rPr lang="en-US" altLang="zh-CN" sz="1200" dirty="0">
                <a:solidFill>
                  <a:schemeClr val="tx1"/>
                </a:solidFill>
                <a:latin typeface="+mj-lt"/>
                <a:ea typeface="SimSun" panose="02010600030101010101" pitchFamily="2" charset="-122"/>
                <a:sym typeface="+mn-ea"/>
              </a:rPr>
              <a:t>[</a:t>
            </a:r>
            <a:r>
              <a:rPr lang="en-US" altLang="en-US" sz="1200" dirty="0">
                <a:solidFill>
                  <a:schemeClr val="tx1"/>
                </a:solidFill>
                <a:latin typeface="+mj-lt"/>
                <a:ea typeface="SimSun" panose="02010600030101010101" pitchFamily="2" charset="-122"/>
                <a:sym typeface="+mn-ea"/>
              </a:rPr>
              <a:t>15-20]</a:t>
            </a:r>
            <a:endParaRPr lang="en-US"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最近有一个实验报道，可以用激光脉冲来在非共线</a:t>
            </a:r>
            <a:r>
              <a:rPr lang="en-US" altLang="zh-CN" sz="1200" dirty="0">
                <a:solidFill>
                  <a:schemeClr val="tx1"/>
                </a:solidFill>
                <a:latin typeface="+mj-lt"/>
                <a:ea typeface="SimSun" panose="02010600030101010101" pitchFamily="2" charset="-122"/>
                <a:sym typeface="+mn-ea"/>
              </a:rPr>
              <a:t>AFM</a:t>
            </a:r>
            <a:r>
              <a:rPr lang="zh-CN" altLang="en-US" sz="1200" dirty="0">
                <a:solidFill>
                  <a:schemeClr val="tx1"/>
                </a:solidFill>
                <a:latin typeface="+mj-lt"/>
                <a:ea typeface="SimSun" panose="02010600030101010101" pitchFamily="2" charset="-122"/>
                <a:sym typeface="+mn-ea"/>
              </a:rPr>
              <a:t>中扫描和写入</a:t>
            </a:r>
            <a:r>
              <a:rPr lang="en-US" altLang="zh-CN" sz="1200" dirty="0">
                <a:solidFill>
                  <a:schemeClr val="tx1"/>
                </a:solidFill>
                <a:latin typeface="+mj-lt"/>
                <a:ea typeface="SimSun" panose="02010600030101010101" pitchFamily="2" charset="-122"/>
                <a:sym typeface="+mn-ea"/>
              </a:rPr>
              <a:t>DW</a:t>
            </a:r>
            <a:r>
              <a:rPr lang="en-US" altLang="en-US" sz="1200" dirty="0">
                <a:solidFill>
                  <a:schemeClr val="tx1"/>
                </a:solidFill>
                <a:latin typeface="+mj-lt"/>
                <a:ea typeface="SimSun" panose="02010600030101010101" pitchFamily="2" charset="-122"/>
                <a:sym typeface="+mn-ea"/>
              </a:rPr>
              <a:t> [24]</a:t>
            </a:r>
            <a:endParaRPr lang="en-US"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理论表明在金属中这种</a:t>
            </a:r>
            <a:r>
              <a:rPr lang="en-US" altLang="zh-CN" sz="1200" dirty="0">
                <a:solidFill>
                  <a:schemeClr val="tx1"/>
                </a:solidFill>
                <a:latin typeface="+mj-lt"/>
                <a:ea typeface="SimSun" panose="02010600030101010101" pitchFamily="2" charset="-122"/>
                <a:sym typeface="+mn-ea"/>
              </a:rPr>
              <a:t>DW</a:t>
            </a:r>
            <a:r>
              <a:rPr lang="zh-CN" altLang="en-US" sz="1200" dirty="0">
                <a:solidFill>
                  <a:schemeClr val="tx1"/>
                </a:solidFill>
                <a:latin typeface="+mj-lt"/>
                <a:ea typeface="SimSun" panose="02010600030101010101" pitchFamily="2" charset="-122"/>
                <a:sym typeface="+mn-ea"/>
              </a:rPr>
              <a:t>可以用自旋流来操控</a:t>
            </a:r>
            <a:r>
              <a:rPr lang="en-US" altLang="zh-CN" sz="1200" dirty="0">
                <a:solidFill>
                  <a:schemeClr val="tx1"/>
                </a:solidFill>
                <a:latin typeface="+mj-lt"/>
                <a:ea typeface="SimSun" panose="02010600030101010101" pitchFamily="2" charset="-122"/>
                <a:sym typeface="+mn-ea"/>
              </a:rPr>
              <a:t> </a:t>
            </a:r>
            <a:r>
              <a:rPr lang="en-US" altLang="en-US" sz="1200" dirty="0">
                <a:solidFill>
                  <a:schemeClr val="tx1"/>
                </a:solidFill>
                <a:latin typeface="+mj-lt"/>
                <a:ea typeface="SimSun" panose="02010600030101010101" pitchFamily="2" charset="-122"/>
                <a:sym typeface="+mn-ea"/>
              </a:rPr>
              <a:t>[26,26]</a:t>
            </a:r>
            <a:endParaRPr lang="en-US"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本文理论表明：在</a:t>
            </a:r>
            <a:r>
              <a:rPr lang="zh-CN" altLang="en-US" sz="1200" dirty="0">
                <a:solidFill>
                  <a:srgbClr val="FF0000"/>
                </a:solidFill>
                <a:latin typeface="+mj-lt"/>
                <a:ea typeface="SimSun" panose="02010600030101010101" pitchFamily="2" charset="-122"/>
                <a:sym typeface="+mn-ea"/>
              </a:rPr>
              <a:t>非共线</a:t>
            </a:r>
            <a:r>
              <a:rPr lang="en-US" altLang="zh-CN" sz="1200" dirty="0">
                <a:latin typeface="+mj-lt"/>
                <a:ea typeface="SimSun" panose="02010600030101010101" pitchFamily="2" charset="-122"/>
                <a:sym typeface="+mn-ea"/>
              </a:rPr>
              <a:t>AFM </a:t>
            </a:r>
            <a:r>
              <a:rPr lang="en-US" altLang="en-US" sz="1200" dirty="0">
                <a:latin typeface="+mj-lt"/>
                <a:ea typeface="SimSun" panose="02010600030101010101" pitchFamily="2" charset="-122"/>
                <a:sym typeface="+mn-ea"/>
              </a:rPr>
              <a:t>Kagome</a:t>
            </a:r>
            <a:r>
              <a:rPr lang="zh-CN" altLang="en-US" sz="1200" dirty="0">
                <a:latin typeface="+mj-lt"/>
                <a:ea typeface="SimSun" panose="02010600030101010101" pitchFamily="2" charset="-122"/>
                <a:sym typeface="+mn-ea"/>
              </a:rPr>
              <a:t>晶格中可以通过调节</a:t>
            </a:r>
            <a:r>
              <a:rPr lang="en-US" altLang="zh-CN" sz="1200" dirty="0">
                <a:latin typeface="+mj-lt"/>
                <a:ea typeface="SimSun" panose="02010600030101010101" pitchFamily="2" charset="-122"/>
                <a:sym typeface="+mn-ea"/>
              </a:rPr>
              <a:t>SW</a:t>
            </a:r>
            <a:r>
              <a:rPr lang="zh-CN" altLang="en-US" sz="1200" dirty="0">
                <a:latin typeface="+mj-lt"/>
                <a:ea typeface="SimSun" panose="02010600030101010101" pitchFamily="2" charset="-122"/>
                <a:sym typeface="+mn-ea"/>
              </a:rPr>
              <a:t>的频率来使</a:t>
            </a:r>
            <a:r>
              <a:rPr lang="en-US" altLang="zh-CN" sz="1200" dirty="0">
                <a:latin typeface="+mj-lt"/>
                <a:ea typeface="SimSun" panose="02010600030101010101" pitchFamily="2" charset="-122"/>
                <a:sym typeface="+mn-ea"/>
              </a:rPr>
              <a:t>DW</a:t>
            </a:r>
            <a:r>
              <a:rPr lang="zh-CN" altLang="en-US" sz="1200" dirty="0">
                <a:latin typeface="+mj-lt"/>
                <a:ea typeface="SimSun" panose="02010600030101010101" pitchFamily="2" charset="-122"/>
                <a:sym typeface="+mn-ea"/>
              </a:rPr>
              <a:t>双向运动</a:t>
            </a:r>
            <a:endParaRPr lang="zh-CN" altLang="en-US" sz="1200" dirty="0">
              <a:solidFill>
                <a:schemeClr val="tx1"/>
              </a:solidFill>
              <a:latin typeface="+mj-lt"/>
              <a:ea typeface="SimSun" panose="02010600030101010101" pitchFamily="2" charset="-122"/>
              <a:sym typeface="+mn-ea"/>
            </a:endParaRPr>
          </a:p>
        </p:txBody>
      </p:sp>
      <p:sp>
        <p:nvSpPr>
          <p:cNvPr id="2" name="Text Box 1"/>
          <p:cNvSpPr txBox="1"/>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1"/>
          </p:cNvPicPr>
          <p:nvPr/>
        </p:nvPicPr>
        <p:blipFill>
          <a:blip r:embed="rId1"/>
          <a:stretch>
            <a:fillRect/>
          </a:stretch>
        </p:blipFill>
        <p:spPr>
          <a:xfrm>
            <a:off x="67945" y="1489075"/>
            <a:ext cx="3305175" cy="1967230"/>
          </a:xfrm>
          <a:prstGeom prst="rect">
            <a:avLst/>
          </a:prstGeom>
        </p:spPr>
      </p:pic>
      <p:sp>
        <p:nvSpPr>
          <p:cNvPr id="5" name="Text Box 4"/>
          <p:cNvSpPr txBox="1"/>
          <p:nvPr/>
        </p:nvSpPr>
        <p:spPr>
          <a:xfrm>
            <a:off x="2171700" y="1958975"/>
            <a:ext cx="1257935" cy="460375"/>
          </a:xfrm>
          <a:prstGeom prst="rect">
            <a:avLst/>
          </a:prstGeom>
          <a:noFill/>
        </p:spPr>
        <p:txBody>
          <a:bodyPr wrap="square" rtlCol="0">
            <a:spAutoFit/>
          </a:bodyPr>
          <a:p>
            <a:r>
              <a:rPr lang="zh-CN" altLang="en-US" sz="1200" b="1">
                <a:solidFill>
                  <a:srgbClr val="FF0000"/>
                </a:solidFill>
                <a:ea typeface="SimSun" panose="02010600030101010101" pitchFamily="2" charset="-122"/>
              </a:rPr>
              <a:t>低频率自旋波：远离波源</a:t>
            </a:r>
            <a:endParaRPr lang="zh-CN" altLang="en-US" sz="1200" b="1">
              <a:solidFill>
                <a:srgbClr val="FF0000"/>
              </a:solidFill>
              <a:ea typeface="SimSun" panose="02010600030101010101" pitchFamily="2" charset="-122"/>
            </a:endParaRPr>
          </a:p>
        </p:txBody>
      </p:sp>
      <p:sp>
        <p:nvSpPr>
          <p:cNvPr id="6" name="Text Box 5"/>
          <p:cNvSpPr txBox="1"/>
          <p:nvPr/>
        </p:nvSpPr>
        <p:spPr>
          <a:xfrm>
            <a:off x="2171700" y="3001645"/>
            <a:ext cx="1123315" cy="460375"/>
          </a:xfrm>
          <a:prstGeom prst="rect">
            <a:avLst/>
          </a:prstGeom>
          <a:noFill/>
        </p:spPr>
        <p:txBody>
          <a:bodyPr wrap="square" rtlCol="0">
            <a:spAutoFit/>
          </a:bodyPr>
          <a:p>
            <a:r>
              <a:rPr lang="zh-CN" altLang="en-US" sz="1200" b="1">
                <a:solidFill>
                  <a:srgbClr val="FF0000"/>
                </a:solidFill>
                <a:ea typeface="SimSun" panose="02010600030101010101" pitchFamily="2" charset="-122"/>
              </a:rPr>
              <a:t>高频率自旋波：靠近波源</a:t>
            </a:r>
            <a:endParaRPr lang="zh-CN" altLang="en-US" sz="1200" b="1">
              <a:solidFill>
                <a:srgbClr val="FF0000"/>
              </a:solidFill>
              <a:ea typeface="SimSun" panose="02010600030101010101" pitchFamily="2" charset="-122"/>
            </a:endParaRPr>
          </a:p>
        </p:txBody>
      </p:sp>
      <p:sp>
        <p:nvSpPr>
          <p:cNvPr id="7" name="Text Box 6"/>
          <p:cNvSpPr txBox="1"/>
          <p:nvPr/>
        </p:nvSpPr>
        <p:spPr>
          <a:xfrm>
            <a:off x="67945" y="1720850"/>
            <a:ext cx="1016000" cy="460375"/>
          </a:xfrm>
          <a:prstGeom prst="rect">
            <a:avLst/>
          </a:prstGeom>
          <a:noFill/>
        </p:spPr>
        <p:txBody>
          <a:bodyPr wrap="square" rtlCol="0">
            <a:spAutoFit/>
          </a:bodyPr>
          <a:p>
            <a:r>
              <a:rPr lang="zh-CN" altLang="en-US" sz="1200" b="1">
                <a:solidFill>
                  <a:srgbClr val="FF0000"/>
                </a:solidFill>
                <a:ea typeface="SimSun" panose="02010600030101010101" pitchFamily="2" charset="-122"/>
              </a:rPr>
              <a:t>线性极化的</a:t>
            </a:r>
            <a:r>
              <a:rPr lang="en-US" altLang="zh-CN" sz="1200" b="1">
                <a:solidFill>
                  <a:srgbClr val="FF0000"/>
                </a:solidFill>
                <a:ea typeface="SimSun" panose="02010600030101010101" pitchFamily="2" charset="-122"/>
              </a:rPr>
              <a:t>SW</a:t>
            </a:r>
            <a:r>
              <a:rPr lang="zh-CN" altLang="en-US" sz="1200" b="1">
                <a:solidFill>
                  <a:srgbClr val="FF0000"/>
                </a:solidFill>
                <a:ea typeface="SimSun" panose="02010600030101010101" pitchFamily="2" charset="-122"/>
              </a:rPr>
              <a:t>源</a:t>
            </a:r>
            <a:endParaRPr lang="zh-CN" altLang="en-US" sz="1200" b="1">
              <a:solidFill>
                <a:srgbClr val="FF0000"/>
              </a:solidFill>
              <a:ea typeface="SimSun" panose="02010600030101010101" pitchFamily="2" charset="-122"/>
            </a:endParaRPr>
          </a:p>
        </p:txBody>
      </p:sp>
      <p:sp>
        <p:nvSpPr>
          <p:cNvPr id="8" name="Text Box 7"/>
          <p:cNvSpPr txBox="1"/>
          <p:nvPr/>
        </p:nvSpPr>
        <p:spPr>
          <a:xfrm>
            <a:off x="116840" y="2831465"/>
            <a:ext cx="1016000" cy="460375"/>
          </a:xfrm>
          <a:prstGeom prst="rect">
            <a:avLst/>
          </a:prstGeom>
          <a:noFill/>
        </p:spPr>
        <p:txBody>
          <a:bodyPr wrap="square" rtlCol="0">
            <a:spAutoFit/>
          </a:bodyPr>
          <a:p>
            <a:r>
              <a:rPr lang="zh-CN" altLang="en-US" sz="1200" b="1">
                <a:solidFill>
                  <a:srgbClr val="FF0000"/>
                </a:solidFill>
                <a:ea typeface="SimSun" panose="02010600030101010101" pitchFamily="2" charset="-122"/>
              </a:rPr>
              <a:t>线性极化的</a:t>
            </a:r>
            <a:r>
              <a:rPr lang="en-US" altLang="zh-CN" sz="1200" b="1">
                <a:solidFill>
                  <a:srgbClr val="FF0000"/>
                </a:solidFill>
                <a:ea typeface="SimSun" panose="02010600030101010101" pitchFamily="2" charset="-122"/>
              </a:rPr>
              <a:t>SW</a:t>
            </a:r>
            <a:r>
              <a:rPr lang="zh-CN" altLang="en-US" sz="1200" b="1">
                <a:solidFill>
                  <a:srgbClr val="FF0000"/>
                </a:solidFill>
                <a:ea typeface="SimSun" panose="02010600030101010101" pitchFamily="2" charset="-122"/>
              </a:rPr>
              <a:t>源</a:t>
            </a:r>
            <a:endParaRPr lang="zh-CN" altLang="en-US" sz="1200" b="1">
              <a:solidFill>
                <a:srgbClr val="FF0000"/>
              </a:solidFill>
              <a:ea typeface="SimSun" panose="02010600030101010101" pitchFamily="2" charset="-122"/>
            </a:endParaRPr>
          </a:p>
        </p:txBody>
      </p:sp>
      <p:pic>
        <p:nvPicPr>
          <p:cNvPr id="9" name="Picture 8" descr="1"/>
          <p:cNvPicPr>
            <a:picLocks noChangeAspect="1"/>
          </p:cNvPicPr>
          <p:nvPr/>
        </p:nvPicPr>
        <p:blipFill>
          <a:blip r:embed="rId2"/>
          <a:stretch>
            <a:fillRect/>
          </a:stretch>
        </p:blipFill>
        <p:spPr>
          <a:xfrm>
            <a:off x="4164330" y="1598930"/>
            <a:ext cx="1422400" cy="224790"/>
          </a:xfrm>
          <a:prstGeom prst="rect">
            <a:avLst/>
          </a:prstGeom>
        </p:spPr>
      </p:pic>
      <p:pic>
        <p:nvPicPr>
          <p:cNvPr id="10" name="Picture 9" descr="/home/ligy/Pictures/1.png1"/>
          <p:cNvPicPr>
            <a:picLocks noChangeAspect="1"/>
          </p:cNvPicPr>
          <p:nvPr/>
        </p:nvPicPr>
        <p:blipFill>
          <a:blip r:embed="rId3"/>
          <a:srcRect/>
          <a:stretch>
            <a:fillRect/>
          </a:stretch>
        </p:blipFill>
        <p:spPr>
          <a:xfrm>
            <a:off x="4195445" y="1823720"/>
            <a:ext cx="1526540" cy="275590"/>
          </a:xfrm>
          <a:prstGeom prst="rect">
            <a:avLst/>
          </a:prstGeom>
        </p:spPr>
      </p:pic>
      <p:pic>
        <p:nvPicPr>
          <p:cNvPr id="11" name="Picture 10" descr="/home/ligy/Pictures/1.png1"/>
          <p:cNvPicPr>
            <a:picLocks noChangeAspect="1"/>
          </p:cNvPicPr>
          <p:nvPr/>
        </p:nvPicPr>
        <p:blipFill>
          <a:blip r:embed="rId4"/>
          <a:srcRect/>
          <a:stretch>
            <a:fillRect/>
          </a:stretch>
        </p:blipFill>
        <p:spPr>
          <a:xfrm>
            <a:off x="4112260" y="2169795"/>
            <a:ext cx="1967230" cy="257810"/>
          </a:xfrm>
          <a:prstGeom prst="rect">
            <a:avLst/>
          </a:prstGeom>
        </p:spPr>
      </p:pic>
      <p:pic>
        <p:nvPicPr>
          <p:cNvPr id="12" name="Picture 11" descr="/home/ligy/Pictures/1.png1"/>
          <p:cNvPicPr>
            <a:picLocks noChangeAspect="1"/>
          </p:cNvPicPr>
          <p:nvPr/>
        </p:nvPicPr>
        <p:blipFill>
          <a:blip r:embed="rId5"/>
          <a:srcRect/>
          <a:stretch>
            <a:fillRect/>
          </a:stretch>
        </p:blipFill>
        <p:spPr>
          <a:xfrm>
            <a:off x="4211955" y="2509520"/>
            <a:ext cx="1406525" cy="229870"/>
          </a:xfrm>
          <a:prstGeom prst="rect">
            <a:avLst/>
          </a:prstGeom>
        </p:spPr>
      </p:pic>
      <p:sp>
        <p:nvSpPr>
          <p:cNvPr id="13" name="Text Box 12"/>
          <p:cNvSpPr txBox="1"/>
          <p:nvPr/>
        </p:nvSpPr>
        <p:spPr>
          <a:xfrm>
            <a:off x="3592830" y="2724150"/>
            <a:ext cx="3465830" cy="1014730"/>
          </a:xfrm>
          <a:prstGeom prst="rect">
            <a:avLst/>
          </a:prstGeom>
          <a:noFill/>
        </p:spPr>
        <p:txBody>
          <a:bodyPr wrap="none" rtlCol="0">
            <a:spAutoFit/>
          </a:bodyPr>
          <a:p>
            <a:pPr marL="285750" indent="-285750">
              <a:buFont typeface="Arial" panose="020B0604020202020204" pitchFamily="34" charset="0"/>
              <a:buChar char="•"/>
            </a:pPr>
            <a:r>
              <a:rPr lang="zh-CN" altLang="en-US" sz="1200">
                <a:ea typeface="SimSun" panose="02010600030101010101" pitchFamily="2" charset="-122"/>
              </a:rPr>
              <a:t>用上述</a:t>
            </a:r>
            <a:r>
              <a:rPr lang="en-US" altLang="zh-CN" sz="1200">
                <a:ea typeface="SimSun" panose="02010600030101010101" pitchFamily="2" charset="-122"/>
              </a:rPr>
              <a:t>H</a:t>
            </a:r>
            <a:r>
              <a:rPr lang="zh-CN" altLang="en-US" sz="1200">
                <a:ea typeface="SimSun" panose="02010600030101010101" pitchFamily="2" charset="-122"/>
              </a:rPr>
              <a:t>做</a:t>
            </a:r>
            <a:r>
              <a:rPr lang="en-US" altLang="zh-CN" sz="1200">
                <a:ea typeface="SimSun" panose="02010600030101010101" pitchFamily="2" charset="-122"/>
              </a:rPr>
              <a:t>LLG</a:t>
            </a:r>
            <a:r>
              <a:rPr lang="zh-CN" altLang="en-US" sz="1200">
                <a:ea typeface="SimSun" panose="02010600030101010101" pitchFamily="2" charset="-122"/>
              </a:rPr>
              <a:t>模拟</a:t>
            </a:r>
            <a:r>
              <a:rPr lang="en-US" altLang="zh-CN" sz="1200">
                <a:ea typeface="SimSun" panose="02010600030101010101" pitchFamily="2" charset="-122"/>
              </a:rPr>
              <a:t>[33]</a:t>
            </a:r>
            <a:r>
              <a:rPr lang="zh-CN" altLang="en-US" sz="1200">
                <a:ea typeface="SimSun" panose="02010600030101010101" pitchFamily="2" charset="-122"/>
              </a:rPr>
              <a:t>，得到</a:t>
            </a:r>
            <a:r>
              <a:rPr lang="en-US" altLang="zh-CN" sz="1200">
                <a:ea typeface="SimSun" panose="02010600030101010101" pitchFamily="2" charset="-122"/>
              </a:rPr>
              <a:t>DW</a:t>
            </a:r>
            <a:r>
              <a:rPr lang="zh-CN" altLang="en-US" sz="1200">
                <a:ea typeface="SimSun" panose="02010600030101010101" pitchFamily="2" charset="-122"/>
              </a:rPr>
              <a:t>运动</a:t>
            </a:r>
            <a:endParaRPr lang="zh-CN" altLang="en-US" sz="1200">
              <a:ea typeface="SimSun" panose="02010600030101010101" pitchFamily="2" charset="-122"/>
            </a:endParaRPr>
          </a:p>
          <a:p>
            <a:pPr marL="285750" indent="-285750">
              <a:buFont typeface="Arial" panose="020B0604020202020204" pitchFamily="34" charset="0"/>
              <a:buChar char="•"/>
            </a:pPr>
            <a:r>
              <a:rPr lang="en-US" altLang="zh-CN" sz="1200">
                <a:ea typeface="SimSun" panose="02010600030101010101" pitchFamily="2" charset="-122"/>
              </a:rPr>
              <a:t>a=0.3nm</a:t>
            </a:r>
            <a:r>
              <a:rPr lang="zh-CN" altLang="en-US" sz="1200">
                <a:ea typeface="SimSun" panose="02010600030101010101" pitchFamily="2" charset="-122"/>
              </a:rPr>
              <a:t>，</a:t>
            </a:r>
            <a:r>
              <a:rPr lang="en-US" altLang="zh-CN" sz="1200">
                <a:ea typeface="SimSun" panose="02010600030101010101" pitchFamily="2" charset="-122"/>
              </a:rPr>
              <a:t>500x4</a:t>
            </a:r>
            <a:r>
              <a:rPr lang="zh-CN" altLang="en-US" sz="1200">
                <a:ea typeface="SimSun" panose="02010600030101010101" pitchFamily="2" charset="-122"/>
              </a:rPr>
              <a:t>个元胞大小</a:t>
            </a:r>
            <a:endParaRPr lang="zh-CN" altLang="en-US" sz="1200">
              <a:ea typeface="SimSun" panose="02010600030101010101" pitchFamily="2" charset="-122"/>
            </a:endParaRPr>
          </a:p>
          <a:p>
            <a:pPr marL="285750" indent="-285750">
              <a:buFont typeface="Arial" panose="020B0604020202020204" pitchFamily="34" charset="0"/>
              <a:buChar char="•"/>
            </a:pPr>
            <a:r>
              <a:rPr lang="zh-CN" altLang="en-US" sz="1200">
                <a:ea typeface="SimSun" panose="02010600030101010101" pitchFamily="2" charset="-122"/>
              </a:rPr>
              <a:t>非共线反铁磁参数：</a:t>
            </a:r>
            <a:r>
              <a:rPr lang="en-US" altLang="zh-CN" sz="1200">
                <a:ea typeface="SimSun" panose="02010600030101010101" pitchFamily="2" charset="-122"/>
              </a:rPr>
              <a:t>J=10,Kz=0.9,K=0.03meV</a:t>
            </a:r>
            <a:endParaRPr lang="en-US" altLang="zh-CN" sz="1200">
              <a:ea typeface="SimSun" panose="02010600030101010101" pitchFamily="2" charset="-122"/>
            </a:endParaRPr>
          </a:p>
          <a:p>
            <a:pPr marL="285750" indent="-285750">
              <a:buFont typeface="Arial" panose="020B0604020202020204" pitchFamily="34" charset="0"/>
              <a:buChar char="•"/>
            </a:pPr>
            <a:r>
              <a:rPr lang="en-US" altLang="zh-CN" sz="1200">
                <a:ea typeface="SimSun" panose="02010600030101010101" pitchFamily="2" charset="-122"/>
              </a:rPr>
              <a:t>S=1, alpha=1e-4, 1e-6</a:t>
            </a:r>
            <a:endParaRPr lang="en-US" altLang="zh-CN" sz="1200">
              <a:ea typeface="SimSun" panose="02010600030101010101" pitchFamily="2" charset="-122"/>
            </a:endParaRPr>
          </a:p>
          <a:p>
            <a:pPr marL="285750" indent="-285750">
              <a:buFont typeface="Arial" panose="020B0604020202020204" pitchFamily="34" charset="0"/>
              <a:buChar char="•"/>
            </a:pPr>
            <a:r>
              <a:rPr lang="en-US" altLang="zh-CN" sz="1200">
                <a:ea typeface="SimSun" panose="02010600030101010101" pitchFamily="2" charset="-122"/>
              </a:rPr>
              <a:t>y</a:t>
            </a:r>
            <a:r>
              <a:rPr lang="zh-CN" altLang="en-US" sz="1200">
                <a:ea typeface="SimSun" panose="02010600030101010101" pitchFamily="2" charset="-122"/>
              </a:rPr>
              <a:t>方向开放边界条件，</a:t>
            </a:r>
            <a:r>
              <a:rPr lang="en-US" altLang="zh-CN" sz="1200">
                <a:ea typeface="SimSun" panose="02010600030101010101" pitchFamily="2" charset="-122"/>
              </a:rPr>
              <a:t>x</a:t>
            </a:r>
            <a:r>
              <a:rPr lang="zh-CN" altLang="en-US" sz="1200">
                <a:ea typeface="SimSun" panose="02010600030101010101" pitchFamily="2" charset="-122"/>
              </a:rPr>
              <a:t>方向吸附边界条件</a:t>
            </a:r>
            <a:r>
              <a:rPr lang="en-US" altLang="zh-CN" sz="1200">
                <a:ea typeface="SimSun" panose="02010600030101010101" pitchFamily="2" charset="-122"/>
              </a:rPr>
              <a:t>[31]</a:t>
            </a:r>
            <a:endParaRPr lang="en-US" altLang="zh-CN" sz="1200">
              <a:ea typeface="SimSun" panose="02010600030101010101" pitchFamily="2" charset="-122"/>
            </a:endParaRPr>
          </a:p>
        </p:txBody>
      </p:sp>
      <p:sp>
        <p:nvSpPr>
          <p:cNvPr id="15" name="Text Box 14"/>
          <p:cNvSpPr txBox="1"/>
          <p:nvPr/>
        </p:nvSpPr>
        <p:spPr>
          <a:xfrm>
            <a:off x="3190240" y="3859530"/>
            <a:ext cx="4265930" cy="1383665"/>
          </a:xfrm>
          <a:prstGeom prst="rect">
            <a:avLst/>
          </a:prstGeom>
          <a:noFill/>
        </p:spPr>
        <p:txBody>
          <a:bodyPr wrap="square" rtlCol="0">
            <a:spAutoFit/>
          </a:bodyPr>
          <a:p>
            <a:pPr indent="0" algn="l">
              <a:buNone/>
            </a:pPr>
            <a:r>
              <a:rPr lang="zh-CN" altLang="en-US" sz="1200" dirty="0">
                <a:solidFill>
                  <a:schemeClr val="tx1"/>
                </a:solidFill>
                <a:latin typeface="+mj-lt"/>
                <a:ea typeface="SimSun" panose="02010600030101010101" pitchFamily="2" charset="-122"/>
                <a:sym typeface="+mn-ea"/>
              </a:rPr>
              <a:t>物理解释：</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rgbClr val="FF0000"/>
                </a:solidFill>
                <a:latin typeface="+mj-lt"/>
                <a:ea typeface="SimSun" panose="02010600030101010101" pitchFamily="2" charset="-122"/>
                <a:sym typeface="+mn-ea"/>
              </a:rPr>
              <a:t>非共线</a:t>
            </a:r>
            <a:r>
              <a:rPr lang="en-US" altLang="zh-CN" sz="1200" dirty="0">
                <a:solidFill>
                  <a:schemeClr val="tx1"/>
                </a:solidFill>
                <a:latin typeface="+mj-lt"/>
                <a:ea typeface="SimSun" panose="02010600030101010101" pitchFamily="2" charset="-122"/>
                <a:sym typeface="+mn-ea"/>
              </a:rPr>
              <a:t>AFM Kagome</a:t>
            </a:r>
            <a:r>
              <a:rPr lang="zh-CN" altLang="en-US" sz="1200" dirty="0">
                <a:solidFill>
                  <a:schemeClr val="tx1"/>
                </a:solidFill>
                <a:latin typeface="+mj-lt"/>
                <a:ea typeface="SimSun" panose="02010600030101010101" pitchFamily="2" charset="-122"/>
                <a:sym typeface="+mn-ea"/>
              </a:rPr>
              <a:t>晶格中三个</a:t>
            </a:r>
            <a:r>
              <a:rPr lang="en-US" altLang="zh-CN" sz="1200" dirty="0">
                <a:solidFill>
                  <a:schemeClr val="tx1"/>
                </a:solidFill>
                <a:latin typeface="+mj-lt"/>
                <a:ea typeface="SimSun" panose="02010600030101010101" pitchFamily="2" charset="-122"/>
                <a:sym typeface="+mn-ea"/>
              </a:rPr>
              <a:t>SW</a:t>
            </a:r>
            <a:r>
              <a:rPr lang="zh-CN" altLang="en-US" sz="1200" dirty="0">
                <a:solidFill>
                  <a:schemeClr val="tx1"/>
                </a:solidFill>
                <a:latin typeface="+mj-lt"/>
                <a:ea typeface="SimSun" panose="02010600030101010101" pitchFamily="2" charset="-122"/>
                <a:sym typeface="+mn-ea"/>
              </a:rPr>
              <a:t>带导致了</a:t>
            </a:r>
            <a:r>
              <a:rPr lang="en-US" altLang="zh-CN" sz="1200" dirty="0">
                <a:solidFill>
                  <a:schemeClr val="tx1"/>
                </a:solidFill>
                <a:latin typeface="+mj-lt"/>
                <a:ea typeface="SimSun" panose="02010600030101010101" pitchFamily="2" charset="-122"/>
                <a:sym typeface="+mn-ea"/>
              </a:rPr>
              <a:t>DW</a:t>
            </a:r>
            <a:r>
              <a:rPr lang="zh-CN" altLang="en-US" sz="1200" dirty="0">
                <a:solidFill>
                  <a:schemeClr val="tx1"/>
                </a:solidFill>
                <a:latin typeface="+mj-lt"/>
                <a:ea typeface="SimSun" panose="02010600030101010101" pitchFamily="2" charset="-122"/>
                <a:sym typeface="+mn-ea"/>
              </a:rPr>
              <a:t>与</a:t>
            </a:r>
            <a:r>
              <a:rPr lang="en-US" altLang="zh-CN" sz="1200" dirty="0">
                <a:solidFill>
                  <a:schemeClr val="tx1"/>
                </a:solidFill>
                <a:latin typeface="+mj-lt"/>
                <a:ea typeface="SimSun" panose="02010600030101010101" pitchFamily="2" charset="-122"/>
                <a:sym typeface="+mn-ea"/>
              </a:rPr>
              <a:t>SW</a:t>
            </a:r>
            <a:r>
              <a:rPr lang="zh-CN" altLang="en-US" sz="1200" dirty="0">
                <a:solidFill>
                  <a:schemeClr val="tx1"/>
                </a:solidFill>
                <a:latin typeface="+mj-lt"/>
                <a:ea typeface="SimSun" panose="02010600030101010101" pitchFamily="2" charset="-122"/>
                <a:sym typeface="+mn-ea"/>
              </a:rPr>
              <a:t>之间非传统的耦合机制</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其中的一个带对应于</a:t>
            </a:r>
            <a:r>
              <a:rPr lang="zh-CN" altLang="en-US" sz="1200" dirty="0">
                <a:solidFill>
                  <a:srgbClr val="FF0000"/>
                </a:solidFill>
                <a:latin typeface="+mj-lt"/>
                <a:ea typeface="SimSun" panose="02010600030101010101" pitchFamily="2" charset="-122"/>
                <a:sym typeface="+mn-ea"/>
              </a:rPr>
              <a:t>共线</a:t>
            </a:r>
            <a:r>
              <a:rPr lang="en-US" altLang="zh-CN" sz="1200" dirty="0">
                <a:solidFill>
                  <a:schemeClr val="tx1"/>
                </a:solidFill>
                <a:latin typeface="+mj-lt"/>
                <a:ea typeface="SimSun" panose="02010600030101010101" pitchFamily="2" charset="-122"/>
                <a:sym typeface="+mn-ea"/>
              </a:rPr>
              <a:t>AFM</a:t>
            </a:r>
            <a:r>
              <a:rPr lang="zh-CN" altLang="en-US" sz="1200" dirty="0">
                <a:solidFill>
                  <a:schemeClr val="tx1"/>
                </a:solidFill>
                <a:latin typeface="+mj-lt"/>
                <a:ea typeface="SimSun" panose="02010600030101010101" pitchFamily="2" charset="-122"/>
                <a:sym typeface="+mn-ea"/>
              </a:rPr>
              <a:t>中两个典型模式中的一个</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另外两个带在</a:t>
            </a:r>
            <a:r>
              <a:rPr lang="en-US" altLang="zh-CN" sz="1200" dirty="0">
                <a:solidFill>
                  <a:schemeClr val="tx1"/>
                </a:solidFill>
                <a:latin typeface="+mj-lt"/>
                <a:ea typeface="SimSun" panose="02010600030101010101" pitchFamily="2" charset="-122"/>
                <a:sym typeface="+mn-ea"/>
              </a:rPr>
              <a:t>DW</a:t>
            </a:r>
            <a:r>
              <a:rPr lang="zh-CN" altLang="en-US" sz="1200" dirty="0">
                <a:solidFill>
                  <a:schemeClr val="tx1"/>
                </a:solidFill>
                <a:latin typeface="+mj-lt"/>
                <a:ea typeface="SimSun" panose="02010600030101010101" pitchFamily="2" charset="-122"/>
                <a:sym typeface="+mn-ea"/>
              </a:rPr>
              <a:t>中有耦合，并且其中一个是平带。</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这两个带在</a:t>
            </a:r>
            <a:r>
              <a:rPr lang="en-US" altLang="zh-CN" sz="1200" dirty="0">
                <a:solidFill>
                  <a:schemeClr val="tx1"/>
                </a:solidFill>
                <a:latin typeface="+mj-lt"/>
                <a:ea typeface="SimSun" panose="02010600030101010101" pitchFamily="2" charset="-122"/>
                <a:sym typeface="+mn-ea"/>
              </a:rPr>
              <a:t>DW</a:t>
            </a:r>
            <a:r>
              <a:rPr lang="zh-CN" altLang="en-US" sz="1200" dirty="0">
                <a:solidFill>
                  <a:schemeClr val="tx1"/>
                </a:solidFill>
                <a:latin typeface="+mj-lt"/>
                <a:ea typeface="SimSun" panose="02010600030101010101" pitchFamily="2" charset="-122"/>
                <a:sym typeface="+mn-ea"/>
              </a:rPr>
              <a:t>的双向运动中起关键作用，并且在</a:t>
            </a:r>
            <a:r>
              <a:rPr lang="zh-CN" altLang="en-US" sz="1200" dirty="0">
                <a:solidFill>
                  <a:srgbClr val="FF0000"/>
                </a:solidFill>
                <a:latin typeface="+mj-lt"/>
                <a:ea typeface="SimSun" panose="02010600030101010101" pitchFamily="2" charset="-122"/>
                <a:sym typeface="+mn-ea"/>
              </a:rPr>
              <a:t>共线</a:t>
            </a:r>
            <a:r>
              <a:rPr lang="en-US" altLang="zh-CN" sz="1200" dirty="0">
                <a:solidFill>
                  <a:schemeClr val="tx1"/>
                </a:solidFill>
                <a:latin typeface="+mj-lt"/>
                <a:ea typeface="SimSun" panose="02010600030101010101" pitchFamily="2" charset="-122"/>
                <a:sym typeface="+mn-ea"/>
              </a:rPr>
              <a:t>AFM</a:t>
            </a:r>
            <a:r>
              <a:rPr lang="zh-CN" altLang="en-US" sz="1200" dirty="0">
                <a:solidFill>
                  <a:schemeClr val="tx1"/>
                </a:solidFill>
                <a:latin typeface="+mj-lt"/>
                <a:ea typeface="SimSun" panose="02010600030101010101" pitchFamily="2" charset="-122"/>
                <a:sym typeface="+mn-ea"/>
              </a:rPr>
              <a:t>中不存在对应</a:t>
            </a:r>
            <a:endParaRPr lang="zh-CN" altLang="en-US" sz="1200" dirty="0">
              <a:solidFill>
                <a:schemeClr val="tx1"/>
              </a:solidFill>
              <a:latin typeface="+mj-lt"/>
              <a:ea typeface="SimSun" panose="02010600030101010101" pitchFamily="2" charset="-122"/>
              <a:sym typeface="+mn-ea"/>
            </a:endParaRPr>
          </a:p>
        </p:txBody>
      </p:sp>
      <p:pic>
        <p:nvPicPr>
          <p:cNvPr id="16" name="Picture 15" descr="/home/ligy/Pictures/1.png1"/>
          <p:cNvPicPr>
            <a:picLocks noChangeAspect="1"/>
          </p:cNvPicPr>
          <p:nvPr/>
        </p:nvPicPr>
        <p:blipFill>
          <a:blip r:embed="rId6"/>
          <a:srcRect/>
          <a:stretch>
            <a:fillRect/>
          </a:stretch>
        </p:blipFill>
        <p:spPr>
          <a:xfrm>
            <a:off x="67945" y="3498215"/>
            <a:ext cx="2945130" cy="2160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30047" y="92911"/>
            <a:ext cx="6701790" cy="460375"/>
          </a:xfrm>
          <a:prstGeom prst="rect">
            <a:avLst/>
          </a:prstGeom>
          <a:noFill/>
        </p:spPr>
        <p:txBody>
          <a:bodyPr wrap="none" rtlCol="0">
            <a:spAutoFit/>
          </a:bodyPr>
          <a:p>
            <a:r>
              <a:rPr lang="en-US" sz="2400" dirty="0">
                <a:latin typeface="+mj-lt"/>
                <a:ea typeface="SimSun" panose="02010600030101010101" pitchFamily="2" charset="-122"/>
              </a:rPr>
              <a:t>Kagome</a:t>
            </a:r>
            <a:r>
              <a:rPr lang="zh-CN" altLang="en-US" sz="2400" dirty="0">
                <a:latin typeface="+mj-lt"/>
                <a:ea typeface="SimSun" panose="02010600030101010101" pitchFamily="2" charset="-122"/>
              </a:rPr>
              <a:t>反铁磁体中受自旋波驱动的双向畴壁运动</a:t>
            </a:r>
            <a:endParaRPr lang="zh-CN" altLang="en-US" sz="2400" dirty="0">
              <a:latin typeface="+mj-lt"/>
              <a:ea typeface="SimSun" panose="02010600030101010101" pitchFamily="2" charset="-122"/>
            </a:endParaRPr>
          </a:p>
        </p:txBody>
      </p:sp>
      <p:sp>
        <p:nvSpPr>
          <p:cNvPr id="2" name="Text Box 1"/>
          <p:cNvSpPr txBox="1"/>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1"/>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1"/>
          </p:cNvPicPr>
          <p:nvPr/>
        </p:nvPicPr>
        <p:blipFill>
          <a:blip r:embed="rId2"/>
          <a:stretch>
            <a:fillRect/>
          </a:stretch>
        </p:blipFill>
        <p:spPr>
          <a:xfrm>
            <a:off x="360045" y="826770"/>
            <a:ext cx="7014210" cy="1171575"/>
          </a:xfrm>
          <a:prstGeom prst="rect">
            <a:avLst/>
          </a:prstGeom>
        </p:spPr>
      </p:pic>
      <p:sp>
        <p:nvSpPr>
          <p:cNvPr id="18" name="Text Box 17"/>
          <p:cNvSpPr txBox="1"/>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SimSun" panose="02010600030101010101" pitchFamily="2" charset="-122"/>
              </a:rPr>
              <a:t>方法</a:t>
            </a:r>
            <a:endParaRPr lang="zh-CN" altLang="en-US" sz="1400">
              <a:solidFill>
                <a:srgbClr val="FF0000"/>
              </a:solidFill>
              <a:ea typeface="SimSun"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5712" y="46556"/>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1"/>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1"/>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1"/>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1"/>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1"/>
          </p:cNvPicPr>
          <p:nvPr/>
        </p:nvPicPr>
        <p:blipFill>
          <a:blip r:embed="rId2"/>
          <a:stretch>
            <a:fillRect/>
          </a:stretch>
        </p:blipFill>
        <p:spPr>
          <a:xfrm>
            <a:off x="2106930" y="1240790"/>
            <a:ext cx="3133090" cy="414655"/>
          </a:xfrm>
          <a:prstGeom prst="rect">
            <a:avLst/>
          </a:prstGeom>
        </p:spPr>
      </p:pic>
      <p:sp>
        <p:nvSpPr>
          <p:cNvPr id="26" name="Text Box 25"/>
          <p:cNvSpPr txBox="1"/>
          <p:nvPr/>
        </p:nvSpPr>
        <p:spPr>
          <a:xfrm>
            <a:off x="514985" y="1993265"/>
            <a:ext cx="6807835" cy="583565"/>
          </a:xfrm>
          <a:prstGeom prst="rect">
            <a:avLst/>
          </a:prstGeom>
          <a:noFill/>
        </p:spPr>
        <p:txBody>
          <a:bodyPr wrap="square" rtlCol="0" anchor="t">
            <a:spAutoFit/>
          </a:bodyPr>
          <a:lstStyle/>
          <a:p>
            <a:pPr marL="285750" indent="-285750">
              <a:buFont typeface="Arial" panose="020B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1"/>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1"/>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1"/>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1"/>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1"/>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1"/>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1">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1"/>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1"/>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1"/>
          <p:nvPr/>
        </p:nvSpPr>
        <p:spPr>
          <a:xfrm>
            <a:off x="514985" y="4648200"/>
            <a:ext cx="5386705" cy="829945"/>
          </a:xfrm>
          <a:prstGeom prst="rect">
            <a:avLst/>
          </a:prstGeom>
          <a:noFill/>
        </p:spPr>
        <p:txBody>
          <a:bodyPr wrap="none" rtlCol="0">
            <a:spAutoFit/>
          </a:bodyPr>
          <a:lstStyle/>
          <a:p>
            <a:pPr marL="285750" indent="-285750">
              <a:buFont typeface="Arial" panose="020B0604020202020204" pitchFamily="34" charset="0"/>
              <a:buChar char="•"/>
            </a:pPr>
            <a:r>
              <a:rPr lang="en-US" altLang="en-US" sz="1600"/>
              <a:t>不同对称性的模型，得到相同的普适电导rms(G)=0.285</a:t>
            </a:r>
            <a:endParaRPr lang="en-US" altLang="en-US" sz="1600"/>
          </a:p>
          <a:p>
            <a:pPr marL="285750" indent="-285750">
              <a:buFont typeface="Arial" panose="020B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B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5240020" y="506730"/>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02867" y="109421"/>
            <a:ext cx="4754880" cy="460375"/>
          </a:xfrm>
          <a:prstGeom prst="rect">
            <a:avLst/>
          </a:prstGeom>
          <a:noFill/>
        </p:spPr>
        <p:txBody>
          <a:bodyPr wrap="none" rtlCol="0">
            <a:spAutoFit/>
          </a:bodyPr>
          <a:p>
            <a:r>
              <a:rPr lang="zh-CN" sz="2400" dirty="0">
                <a:latin typeface="+mj-lt"/>
                <a:ea typeface="SimSun" panose="02010600030101010101" pitchFamily="2" charset="-122"/>
              </a:rPr>
              <a:t>张量网络和手征态的神经网络表示</a:t>
            </a:r>
            <a:endParaRPr lang="zh-CN" sz="2400" dirty="0">
              <a:latin typeface="+mj-lt"/>
              <a:ea typeface="SimSun" panose="02010600030101010101" pitchFamily="2" charset="-122"/>
            </a:endParaRPr>
          </a:p>
        </p:txBody>
      </p:sp>
      <p:sp>
        <p:nvSpPr>
          <p:cNvPr id="4" name="Text Box 3"/>
          <p:cNvSpPr txBox="1"/>
          <p:nvPr/>
        </p:nvSpPr>
        <p:spPr>
          <a:xfrm>
            <a:off x="46990" y="933450"/>
            <a:ext cx="6958330" cy="953135"/>
          </a:xfrm>
          <a:prstGeom prst="rect">
            <a:avLst/>
          </a:prstGeom>
          <a:noFill/>
        </p:spPr>
        <p:txBody>
          <a:bodyPr wrap="none" rtlCol="0">
            <a:spAutoFit/>
          </a:bodyPr>
          <a:p>
            <a:pPr marL="285750" indent="-285750">
              <a:buFont typeface="Arial" panose="020B0604020202020204" pitchFamily="34" charset="0"/>
              <a:buChar char="•"/>
            </a:pPr>
            <a:r>
              <a:rPr lang="zh-CN" sz="1400">
                <a:ea typeface="SimSun" panose="02010600030101010101" pitchFamily="2" charset="-122"/>
              </a:rPr>
              <a:t>本文研究量子多体问题中</a:t>
            </a:r>
            <a:r>
              <a:rPr lang="en-US" altLang="zh-CN" sz="1400">
                <a:ea typeface="SimSun" panose="02010600030101010101" pitchFamily="2" charset="-122"/>
              </a:rPr>
              <a:t>Boltzman</a:t>
            </a:r>
            <a:r>
              <a:rPr lang="zh-CN" altLang="en-US" sz="1400">
                <a:ea typeface="SimSun" panose="02010600030101010101" pitchFamily="2" charset="-122"/>
              </a:rPr>
              <a:t>机的表示能力问题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我们证明：任何</a:t>
            </a:r>
            <a:r>
              <a:rPr lang="en-US" altLang="zh-CN" sz="1400">
                <a:ea typeface="SimSun" panose="02010600030101010101" pitchFamily="2" charset="-122"/>
              </a:rPr>
              <a:t>(</a:t>
            </a:r>
            <a:r>
              <a:rPr lang="zh-CN" altLang="en-US" sz="1400">
                <a:ea typeface="SimSun" panose="02010600030101010101" pitchFamily="2" charset="-122"/>
              </a:rPr>
              <a:t>局域的</a:t>
            </a:r>
            <a:r>
              <a:rPr lang="en-US" altLang="zh-CN" sz="1400">
                <a:ea typeface="SimSun" panose="02010600030101010101" pitchFamily="2" charset="-122"/>
              </a:rPr>
              <a:t>)</a:t>
            </a:r>
            <a:r>
              <a:rPr lang="zh-CN" altLang="en-US" sz="1400">
                <a:ea typeface="SimSun" panose="02010600030101010101" pitchFamily="2" charset="-122"/>
              </a:rPr>
              <a:t>张量网络态都有一个</a:t>
            </a:r>
            <a:r>
              <a:rPr lang="en-US" altLang="zh-CN" sz="1400">
                <a:ea typeface="SimSun" panose="02010600030101010101" pitchFamily="2" charset="-122"/>
              </a:rPr>
              <a:t>(</a:t>
            </a:r>
            <a:r>
              <a:rPr lang="zh-CN" altLang="en-US" sz="1400">
                <a:ea typeface="SimSun" panose="02010600030101010101" pitchFamily="2" charset="-122"/>
              </a:rPr>
              <a:t>局域的</a:t>
            </a:r>
            <a:r>
              <a:rPr lang="en-US" altLang="zh-CN" sz="1400">
                <a:ea typeface="SimSun" panose="02010600030101010101" pitchFamily="2" charset="-122"/>
              </a:rPr>
              <a:t>)</a:t>
            </a:r>
            <a:r>
              <a:rPr lang="zh-CN" altLang="en-US" sz="1400">
                <a:ea typeface="SimSun" panose="02010600030101010101" pitchFamily="2" charset="-122"/>
              </a:rPr>
              <a:t>神经网络表示</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这种网络构造几乎是最佳的，网络的参数个数正比于张量网络表示中的非</a:t>
            </a:r>
            <a:r>
              <a:rPr lang="en-US" altLang="zh-CN" sz="1400">
                <a:ea typeface="SimSun" panose="02010600030101010101" pitchFamily="2" charset="-122"/>
              </a:rPr>
              <a:t>0</a:t>
            </a:r>
            <a:r>
              <a:rPr lang="zh-CN" altLang="en-US" sz="1400">
                <a:ea typeface="SimSun" panose="02010600030101010101" pitchFamily="2" charset="-122"/>
              </a:rPr>
              <a:t>参数个数</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本文为手征</a:t>
            </a:r>
            <a:r>
              <a:rPr lang="en-US" altLang="zh-CN" sz="1400">
                <a:ea typeface="SimSun" panose="02010600030101010101" pitchFamily="2" charset="-122"/>
              </a:rPr>
              <a:t>p</a:t>
            </a:r>
            <a:r>
              <a:rPr lang="zh-CN" altLang="en-US" sz="1400">
                <a:ea typeface="SimSun" panose="02010600030101010101" pitchFamily="2" charset="-122"/>
              </a:rPr>
              <a:t>波超导体构造了一个准局域的神经网络表示</a:t>
            </a:r>
            <a:endParaRPr lang="en-US" altLang="zh-CN" sz="1400">
              <a:ea typeface="SimSun" panose="02010600030101010101" pitchFamily="2" charset="-122"/>
            </a:endParaRPr>
          </a:p>
        </p:txBody>
      </p:sp>
      <p:sp>
        <p:nvSpPr>
          <p:cNvPr id="2" name="Text Box 1"/>
          <p:cNvSpPr txBox="1"/>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1"/>
          <p:nvPr/>
        </p:nvSpPr>
        <p:spPr>
          <a:xfrm>
            <a:off x="2315362" y="1975051"/>
            <a:ext cx="2841625" cy="460375"/>
          </a:xfrm>
          <a:prstGeom prst="rect">
            <a:avLst/>
          </a:prstGeom>
          <a:noFill/>
        </p:spPr>
        <p:txBody>
          <a:bodyPr wrap="none" rtlCol="0">
            <a:spAutoFit/>
          </a:bodyPr>
          <a:p>
            <a:r>
              <a:rPr lang="zh-CN" sz="2400" dirty="0">
                <a:latin typeface="+mj-lt"/>
                <a:ea typeface="SimSun" panose="02010600030101010101" pitchFamily="2" charset="-122"/>
              </a:rPr>
              <a:t>超导体中的</a:t>
            </a:r>
            <a:r>
              <a:rPr lang="en-US" altLang="zh-CN" sz="2400" dirty="0">
                <a:latin typeface="+mj-lt"/>
                <a:ea typeface="SimSun" panose="02010600030101010101" pitchFamily="2" charset="-122"/>
              </a:rPr>
              <a:t>Kondo</a:t>
            </a:r>
            <a:r>
              <a:rPr lang="zh-CN" altLang="en-US" sz="2400" dirty="0">
                <a:latin typeface="+mj-lt"/>
                <a:ea typeface="SimSun" panose="02010600030101010101" pitchFamily="2" charset="-122"/>
              </a:rPr>
              <a:t>云</a:t>
            </a:r>
            <a:endParaRPr lang="zh-CN" altLang="en-US" sz="2400" dirty="0">
              <a:latin typeface="+mj-lt"/>
              <a:ea typeface="SimSun" panose="02010600030101010101" pitchFamily="2" charset="-122"/>
            </a:endParaRPr>
          </a:p>
        </p:txBody>
      </p:sp>
      <p:sp>
        <p:nvSpPr>
          <p:cNvPr id="6" name="Text Box 5"/>
          <p:cNvSpPr txBox="1"/>
          <p:nvPr/>
        </p:nvSpPr>
        <p:spPr>
          <a:xfrm>
            <a:off x="5613400" y="2306320"/>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1"/>
          <p:nvPr/>
        </p:nvSpPr>
        <p:spPr>
          <a:xfrm>
            <a:off x="46990" y="2649855"/>
            <a:ext cx="6414770" cy="73723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金属中的磁性杂质被</a:t>
            </a:r>
            <a:r>
              <a:rPr lang="en-US" altLang="zh-CN" sz="1400">
                <a:ea typeface="SimSun" panose="02010600030101010101" pitchFamily="2" charset="-122"/>
              </a:rPr>
              <a:t>Kondo</a:t>
            </a:r>
            <a:r>
              <a:rPr lang="zh-CN" altLang="en-US" sz="1400">
                <a:ea typeface="SimSun" panose="02010600030101010101" pitchFamily="2" charset="-122"/>
              </a:rPr>
              <a:t>屏敝时会形成拓展的关联电子云，即</a:t>
            </a:r>
            <a:r>
              <a:rPr lang="en-US" altLang="zh-CN" sz="1400">
                <a:ea typeface="SimSun" panose="02010600030101010101" pitchFamily="2" charset="-122"/>
              </a:rPr>
              <a:t>Kondo</a:t>
            </a:r>
            <a:r>
              <a:rPr lang="zh-CN" altLang="en-US" sz="1400">
                <a:ea typeface="SimSun" panose="02010600030101010101" pitchFamily="2" charset="-122"/>
              </a:rPr>
              <a:t>云</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在超导体中当能隙超过</a:t>
            </a:r>
            <a:r>
              <a:rPr lang="en-US" altLang="zh-CN" sz="1400">
                <a:ea typeface="SimSun" panose="02010600030101010101" pitchFamily="2" charset="-122"/>
              </a:rPr>
              <a:t>Kondo</a:t>
            </a:r>
            <a:r>
              <a:rPr lang="zh-CN" altLang="en-US" sz="1400">
                <a:ea typeface="SimSun" panose="02010600030101010101" pitchFamily="2" charset="-122"/>
              </a:rPr>
              <a:t>温度时会发生量子相变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本文表明：尽管在非屏蔽态中没有</a:t>
            </a:r>
            <a:r>
              <a:rPr lang="en-US" altLang="zh-CN" sz="1400">
                <a:ea typeface="SimSun" panose="02010600030101010101" pitchFamily="2" charset="-122"/>
              </a:rPr>
              <a:t>Kondo</a:t>
            </a:r>
            <a:r>
              <a:rPr lang="zh-CN" altLang="en-US" sz="1400">
                <a:ea typeface="SimSun" panose="02010600030101010101" pitchFamily="2" charset="-122"/>
              </a:rPr>
              <a:t>单态，但</a:t>
            </a:r>
            <a:r>
              <a:rPr lang="en-US" altLang="zh-CN" sz="1400">
                <a:ea typeface="SimSun" panose="02010600030101010101" pitchFamily="2" charset="-122"/>
              </a:rPr>
              <a:t>Kondo</a:t>
            </a:r>
            <a:r>
              <a:rPr lang="zh-CN" altLang="en-US" sz="1400">
                <a:ea typeface="SimSun" panose="02010600030101010101" pitchFamily="2" charset="-122"/>
              </a:rPr>
              <a:t>云在两个相中都存在</a:t>
            </a:r>
            <a:endParaRPr lang="zh-CN" altLang="en-US" sz="1400">
              <a:ea typeface="SimSun" panose="02010600030101010101" pitchFamily="2" charset="-122"/>
            </a:endParaRPr>
          </a:p>
        </p:txBody>
      </p:sp>
      <p:sp>
        <p:nvSpPr>
          <p:cNvPr id="3" name="文本框 13"/>
          <p:cNvSpPr txBox="1"/>
          <p:nvPr/>
        </p:nvSpPr>
        <p:spPr>
          <a:xfrm>
            <a:off x="870102" y="3371416"/>
            <a:ext cx="5821680" cy="460375"/>
          </a:xfrm>
          <a:prstGeom prst="rect">
            <a:avLst/>
          </a:prstGeom>
          <a:noFill/>
        </p:spPr>
        <p:txBody>
          <a:bodyPr wrap="none" rtlCol="0">
            <a:spAutoFit/>
          </a:bodyPr>
          <a:p>
            <a:r>
              <a:rPr lang="zh-CN" altLang="en-US" sz="2400" dirty="0">
                <a:latin typeface="+mj-lt"/>
                <a:ea typeface="SimSun" panose="02010600030101010101" pitchFamily="2" charset="-122"/>
              </a:rPr>
              <a:t>在窄电子能带系统中诱导与调节</a:t>
            </a:r>
            <a:r>
              <a:rPr lang="en-US" altLang="zh-CN" sz="2400" dirty="0">
                <a:latin typeface="+mj-lt"/>
                <a:ea typeface="SimSun" panose="02010600030101010101" pitchFamily="2" charset="-122"/>
              </a:rPr>
              <a:t>kondo</a:t>
            </a:r>
            <a:r>
              <a:rPr lang="zh-CN" altLang="en-US" sz="2400" dirty="0">
                <a:latin typeface="+mj-lt"/>
                <a:ea typeface="SimSun" panose="02010600030101010101" pitchFamily="2" charset="-122"/>
              </a:rPr>
              <a:t>屏蔽</a:t>
            </a:r>
            <a:endParaRPr lang="zh-CN" altLang="en-US" sz="2400" dirty="0">
              <a:latin typeface="+mj-lt"/>
              <a:ea typeface="SimSun" panose="02010600030101010101" pitchFamily="2" charset="-122"/>
            </a:endParaRPr>
          </a:p>
        </p:txBody>
      </p:sp>
      <p:sp>
        <p:nvSpPr>
          <p:cNvPr id="8" name="Text Box 7"/>
          <p:cNvSpPr txBox="1"/>
          <p:nvPr/>
        </p:nvSpPr>
        <p:spPr>
          <a:xfrm>
            <a:off x="4750435" y="3772535"/>
            <a:ext cx="2597150" cy="275590"/>
          </a:xfrm>
          <a:prstGeom prst="rect">
            <a:avLst/>
          </a:prstGeom>
          <a:noFill/>
        </p:spPr>
        <p:txBody>
          <a:bodyPr wrap="square" rtlCol="0">
            <a:spAutoFit/>
          </a:bodyPr>
          <a:p>
            <a:r>
              <a:rPr lang="en-US" altLang="en-US" sz="1200">
                <a:sym typeface="+mn-ea"/>
              </a:rPr>
              <a:t>https://arxiv.org/pdf/2111.07710.pdf</a:t>
            </a:r>
            <a:endParaRPr lang="en-US" altLang="en-US" sz="1200"/>
          </a:p>
        </p:txBody>
      </p:sp>
      <p:sp>
        <p:nvSpPr>
          <p:cNvPr id="9" name="Text Box 8"/>
          <p:cNvSpPr txBox="1"/>
          <p:nvPr/>
        </p:nvSpPr>
        <p:spPr>
          <a:xfrm>
            <a:off x="46990" y="4194175"/>
            <a:ext cx="7371080" cy="138366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单杂质近藤问题已经被理解得很好了，但</a:t>
            </a:r>
            <a:r>
              <a:rPr lang="en-US" altLang="zh-CN" sz="1400">
                <a:ea typeface="SimSun" panose="02010600030101010101" pitchFamily="2" charset="-122"/>
              </a:rPr>
              <a:t>Ko</a:t>
            </a:r>
            <a:r>
              <a:rPr lang="en-US" altLang="en-US" sz="1400">
                <a:ea typeface="SimSun" panose="02010600030101010101" pitchFamily="2" charset="-122"/>
              </a:rPr>
              <a:t>ndo</a:t>
            </a:r>
            <a:r>
              <a:rPr lang="zh-CN" altLang="en-US" sz="1400">
                <a:ea typeface="SimSun" panose="02010600030101010101" pitchFamily="2" charset="-122"/>
              </a:rPr>
              <a:t>晶格问题远未解决</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在非</a:t>
            </a:r>
            <a:r>
              <a:rPr lang="en-US" altLang="zh-CN" sz="1400">
                <a:ea typeface="SimSun" panose="02010600030101010101" pitchFamily="2" charset="-122"/>
              </a:rPr>
              <a:t> f </a:t>
            </a:r>
            <a:r>
              <a:rPr lang="zh-CN" altLang="en-US" sz="1400">
                <a:ea typeface="SimSun" panose="02010600030101010101" pitchFamily="2" charset="-122"/>
              </a:rPr>
              <a:t>电子体系中实现与调节</a:t>
            </a:r>
            <a:r>
              <a:rPr lang="en-US" altLang="zh-CN" sz="1400">
                <a:ea typeface="SimSun" panose="02010600030101010101" pitchFamily="2" charset="-122"/>
              </a:rPr>
              <a:t>kondo</a:t>
            </a:r>
            <a:r>
              <a:rPr lang="zh-CN" altLang="en-US" sz="1400">
                <a:ea typeface="SimSun" panose="02010600030101010101" pitchFamily="2" charset="-122"/>
              </a:rPr>
              <a:t>晶格对理解上有巨大帮助</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窄带甚至平带电子系统中，电子的动能被强烈抑制，电子关联被增强</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当电子的关联能与动能大小可比甚至更大时，系统处于强关联状态</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本文发现：在由电荷密度波驱动的窄带电子系统</a:t>
            </a:r>
            <a:r>
              <a:rPr lang="en-US" altLang="zh-CN" sz="1400">
                <a:ea typeface="SimSun" panose="02010600030101010101" pitchFamily="2" charset="-122"/>
              </a:rPr>
              <a:t>1T-TaS2</a:t>
            </a:r>
            <a:r>
              <a:rPr lang="zh-CN" altLang="en-US" sz="1400">
                <a:ea typeface="SimSun" panose="02010600030101010101" pitchFamily="2" charset="-122"/>
              </a:rPr>
              <a:t>中插入</a:t>
            </a:r>
            <a:r>
              <a:rPr lang="en-US" altLang="zh-CN" sz="1400">
                <a:ea typeface="SimSun" panose="02010600030101010101" pitchFamily="2" charset="-122"/>
              </a:rPr>
              <a:t>Pb</a:t>
            </a:r>
            <a:r>
              <a:rPr lang="zh-CN" altLang="en-US" sz="1400">
                <a:ea typeface="SimSun" panose="02010600030101010101" pitchFamily="2" charset="-122"/>
              </a:rPr>
              <a:t>可以诱导出绝缘带隙到近藤共振的转变</a:t>
            </a:r>
            <a:endParaRPr lang="zh-CN" altLang="en-US" sz="1400">
              <a:ea typeface="SimSun"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21257" y="116406"/>
            <a:ext cx="5118735" cy="460375"/>
          </a:xfrm>
          <a:prstGeom prst="rect">
            <a:avLst/>
          </a:prstGeom>
          <a:noFill/>
        </p:spPr>
        <p:txBody>
          <a:bodyPr wrap="none" rtlCol="0">
            <a:spAutoFit/>
          </a:bodyPr>
          <a:p>
            <a:r>
              <a:rPr lang="zh-CN" sz="2400" dirty="0">
                <a:latin typeface="+mj-lt"/>
                <a:ea typeface="SimSun" panose="02010600030101010101" pitchFamily="2" charset="-122"/>
              </a:rPr>
              <a:t>三维拓扑半金属中的</a:t>
            </a:r>
            <a:r>
              <a:rPr lang="en-US" altLang="zh-CN" sz="2400" dirty="0">
                <a:latin typeface="+mj-lt"/>
                <a:ea typeface="SimSun" panose="02010600030101010101" pitchFamily="2" charset="-122"/>
              </a:rPr>
              <a:t>Magnus Hall</a:t>
            </a:r>
            <a:r>
              <a:rPr lang="zh-CN" altLang="en-US" sz="2400" dirty="0">
                <a:latin typeface="+mj-lt"/>
                <a:ea typeface="SimSun" panose="02010600030101010101" pitchFamily="2" charset="-122"/>
              </a:rPr>
              <a:t>效应</a:t>
            </a:r>
            <a:endParaRPr lang="zh-CN" altLang="en-US" sz="2400" dirty="0">
              <a:latin typeface="+mj-lt"/>
              <a:ea typeface="SimSun" panose="02010600030101010101" pitchFamily="2" charset="-122"/>
            </a:endParaRPr>
          </a:p>
        </p:txBody>
      </p:sp>
      <p:sp>
        <p:nvSpPr>
          <p:cNvPr id="4" name="Text Box 3"/>
          <p:cNvSpPr txBox="1"/>
          <p:nvPr/>
        </p:nvSpPr>
        <p:spPr>
          <a:xfrm>
            <a:off x="29210" y="731520"/>
            <a:ext cx="7412990" cy="4615815"/>
          </a:xfrm>
          <a:prstGeom prst="rect">
            <a:avLst/>
          </a:prstGeom>
          <a:noFill/>
        </p:spPr>
        <p:txBody>
          <a:bodyPr wrap="square" rtlCol="0">
            <a:spAutoFit/>
          </a:bodyPr>
          <a:p>
            <a:pPr marL="285750" indent="-285750" algn="l">
              <a:buFont typeface="Arial" panose="020B0604020202020204" pitchFamily="34" charset="0"/>
              <a:buChar char="•"/>
            </a:pPr>
            <a:r>
              <a:rPr lang="en-US" altLang="zh-CN" sz="1400">
                <a:ea typeface="SimSun" panose="02010600030101010101" pitchFamily="2" charset="-122"/>
              </a:rPr>
              <a:t>MHE</a:t>
            </a:r>
            <a:r>
              <a:rPr lang="zh-CN" altLang="en-US" sz="1400">
                <a:ea typeface="SimSun" panose="02010600030101010101" pitchFamily="2" charset="-122"/>
              </a:rPr>
              <a:t>是非线性</a:t>
            </a:r>
            <a:r>
              <a:rPr lang="en-US" altLang="zh-CN" sz="1400">
                <a:ea typeface="SimSun" panose="02010600030101010101" pitchFamily="2" charset="-122"/>
              </a:rPr>
              <a:t>Hall</a:t>
            </a:r>
            <a:r>
              <a:rPr lang="zh-CN" altLang="en-US" sz="1400">
                <a:ea typeface="SimSun" panose="02010600030101010101" pitchFamily="2" charset="-122"/>
              </a:rPr>
              <a:t>效应，不需要外加磁场。当内建电场与材料的</a:t>
            </a:r>
            <a:r>
              <a:rPr lang="en-US" altLang="zh-CN" sz="1400">
                <a:ea typeface="SimSun" panose="02010600030101010101" pitchFamily="2" charset="-122"/>
              </a:rPr>
              <a:t>Berry c</a:t>
            </a:r>
            <a:r>
              <a:rPr lang="en-US" altLang="en-US" sz="1400">
                <a:ea typeface="SimSun" panose="02010600030101010101" pitchFamily="2" charset="-122"/>
              </a:rPr>
              <a:t>urvature</a:t>
            </a:r>
            <a:r>
              <a:rPr lang="zh-CN" altLang="en-US" sz="1400">
                <a:ea typeface="SimSun" panose="02010600030101010101" pitchFamily="2" charset="-122"/>
              </a:rPr>
              <a:t>时会观测</a:t>
            </a:r>
            <a:endParaRPr lang="zh-CN" altLang="en-US" sz="1400">
              <a:ea typeface="SimSun" panose="02010600030101010101" pitchFamily="2" charset="-122"/>
            </a:endParaRPr>
          </a:p>
          <a:p>
            <a:pPr indent="0" algn="l">
              <a:buFont typeface="Arial" panose="020B0604020202020204" pitchFamily="34" charset="0"/>
              <a:buNone/>
            </a:pPr>
            <a:r>
              <a:rPr lang="zh-CN" altLang="en-US" sz="1400">
                <a:ea typeface="SimSun" panose="02010600030101010101" pitchFamily="2" charset="-122"/>
              </a:rPr>
              <a:t>到，即在横向产生一个电流。</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本文在</a:t>
            </a:r>
            <a:r>
              <a:rPr lang="en-US" altLang="zh-CN" sz="1400">
                <a:ea typeface="SimSun" panose="02010600030101010101" pitchFamily="2" charset="-122"/>
              </a:rPr>
              <a:t>Boltzman</a:t>
            </a:r>
            <a:r>
              <a:rPr lang="zh-CN" altLang="en-US" sz="1400">
                <a:ea typeface="SimSun" panose="02010600030101010101" pitchFamily="2" charset="-122"/>
              </a:rPr>
              <a:t>输运理论框架下数值计算</a:t>
            </a:r>
            <a:r>
              <a:rPr lang="en-US" altLang="zh-CN" sz="1400">
                <a:ea typeface="SimSun" panose="02010600030101010101" pitchFamily="2" charset="-122"/>
              </a:rPr>
              <a:t>MH</a:t>
            </a:r>
            <a:r>
              <a:rPr lang="zh-CN" altLang="en-US" sz="1400">
                <a:ea typeface="SimSun" panose="02010600030101010101" pitchFamily="2" charset="-122"/>
              </a:rPr>
              <a:t>电导和输运系数</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尽管</a:t>
            </a:r>
            <a:r>
              <a:rPr lang="en-US" altLang="zh-CN" sz="1400">
                <a:ea typeface="SimSun" panose="02010600030101010101" pitchFamily="2" charset="-122"/>
              </a:rPr>
              <a:t>MHE</a:t>
            </a:r>
            <a:r>
              <a:rPr lang="zh-CN" altLang="en-US" sz="1400">
                <a:ea typeface="SimSun" panose="02010600030101010101" pitchFamily="2" charset="-122"/>
              </a:rPr>
              <a:t>最初被预言出现在有时间反演对称性</a:t>
            </a:r>
            <a:r>
              <a:rPr lang="en-US" altLang="zh-CN" sz="1400">
                <a:ea typeface="SimSun" panose="02010600030101010101" pitchFamily="2" charset="-122"/>
              </a:rPr>
              <a:t>(TRS)</a:t>
            </a:r>
            <a:r>
              <a:rPr lang="zh-CN" altLang="en-US" sz="1400">
                <a:ea typeface="SimSun" panose="02010600030101010101" pitchFamily="2" charset="-122"/>
              </a:rPr>
              <a:t>的二维材料中，本文表明在</a:t>
            </a:r>
            <a:r>
              <a:rPr lang="en-US" altLang="zh-CN" sz="1400">
                <a:ea typeface="SimSun" panose="02010600030101010101" pitchFamily="2" charset="-122"/>
              </a:rPr>
              <a:t>TRS</a:t>
            </a:r>
            <a:r>
              <a:rPr lang="zh-CN" altLang="en-US" sz="1400">
                <a:ea typeface="SimSun" panose="02010600030101010101" pitchFamily="2" charset="-122"/>
              </a:rPr>
              <a:t>破缺的材料中也可能出现</a:t>
            </a:r>
            <a:r>
              <a:rPr lang="en-US" altLang="zh-CN" sz="1400">
                <a:ea typeface="SimSun" panose="02010600030101010101" pitchFamily="2" charset="-122"/>
              </a:rPr>
              <a:t>Hall</a:t>
            </a:r>
            <a:r>
              <a:rPr lang="zh-CN" altLang="en-US" sz="1400">
                <a:ea typeface="SimSun" panose="02010600030101010101" pitchFamily="2" charset="-122"/>
              </a:rPr>
              <a:t>响应</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如果</a:t>
            </a:r>
            <a:r>
              <a:rPr lang="en-US" altLang="zh-CN" sz="1400">
                <a:ea typeface="SimSun" panose="02010600030101010101" pitchFamily="2" charset="-122"/>
              </a:rPr>
              <a:t>TRS</a:t>
            </a:r>
            <a:r>
              <a:rPr lang="zh-CN" altLang="en-US" sz="1400">
                <a:ea typeface="SimSun" panose="02010600030101010101" pitchFamily="2" charset="-122"/>
              </a:rPr>
              <a:t>保持，则需要空间反演对称</a:t>
            </a:r>
            <a:r>
              <a:rPr lang="zh-CN" altLang="en-US" sz="1400">
                <a:ea typeface="SimSun" panose="02010600030101010101" pitchFamily="2" charset="-122"/>
                <a:sym typeface="+mn-ea"/>
              </a:rPr>
              <a:t>破缺以免布里渊区的贡献相抵消</a:t>
            </a:r>
            <a:endParaRPr lang="zh-CN" altLang="en-US" sz="1400">
              <a:ea typeface="SimSun" panose="02010600030101010101" pitchFamily="2" charset="-122"/>
              <a:sym typeface="+mn-ea"/>
            </a:endParaRPr>
          </a:p>
          <a:p>
            <a:pPr marL="285750" indent="-285750" algn="l">
              <a:buFont typeface="Arial" panose="020B0604020202020204" pitchFamily="34" charset="0"/>
              <a:buChar char="•"/>
            </a:pPr>
            <a:r>
              <a:rPr lang="zh-CN" altLang="en-US" sz="1400">
                <a:ea typeface="SimSun" panose="02010600030101010101" pitchFamily="2" charset="-122"/>
              </a:rPr>
              <a:t>当有各向异性的色散存在时，</a:t>
            </a:r>
            <a:r>
              <a:rPr lang="en-US" altLang="zh-CN" sz="1400">
                <a:ea typeface="SimSun" panose="02010600030101010101" pitchFamily="2" charset="-122"/>
              </a:rPr>
              <a:t>MHE</a:t>
            </a:r>
            <a:r>
              <a:rPr lang="zh-CN" altLang="en-US" sz="1400">
                <a:ea typeface="SimSun" panose="02010600030101010101" pitchFamily="2" charset="-122"/>
              </a:rPr>
              <a:t>的特征与测量方向密切相关</a:t>
            </a:r>
            <a:endParaRPr lang="zh-CN" altLang="en-US" sz="1400">
              <a:ea typeface="SimSun" panose="02010600030101010101" pitchFamily="2" charset="-122"/>
            </a:endParaRPr>
          </a:p>
          <a:p>
            <a:pPr marL="285750" indent="-285750" algn="l">
              <a:buFont typeface="Arial" panose="020B0604020202020204" pitchFamily="34" charset="0"/>
              <a:buChar char="•"/>
            </a:pPr>
            <a:r>
              <a:rPr lang="en-US" altLang="zh-CN" sz="1400">
                <a:ea typeface="SimSun" panose="02010600030101010101" pitchFamily="2" charset="-122"/>
              </a:rPr>
              <a:t>tilt</a:t>
            </a:r>
            <a:r>
              <a:rPr lang="zh-CN" altLang="en-US" sz="1400">
                <a:ea typeface="SimSun" panose="02010600030101010101" pitchFamily="2" charset="-122"/>
              </a:rPr>
              <a:t>的程度也显著影响传导</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经典</a:t>
            </a:r>
            <a:r>
              <a:rPr lang="en-US" altLang="zh-CN" sz="1400">
                <a:ea typeface="SimSun" panose="02010600030101010101" pitchFamily="2" charset="-122"/>
              </a:rPr>
              <a:t>Hall</a:t>
            </a:r>
            <a:r>
              <a:rPr lang="zh-CN" altLang="en-US" sz="1400">
                <a:ea typeface="SimSun" panose="02010600030101010101" pitchFamily="2" charset="-122"/>
              </a:rPr>
              <a:t>效应的</a:t>
            </a:r>
            <a:r>
              <a:rPr lang="en-US" altLang="zh-CN" sz="1400">
                <a:ea typeface="SimSun" panose="02010600030101010101" pitchFamily="2" charset="-122"/>
              </a:rPr>
              <a:t>Hall</a:t>
            </a:r>
            <a:r>
              <a:rPr lang="zh-CN" altLang="en-US" sz="1400">
                <a:ea typeface="SimSun" panose="02010600030101010101" pitchFamily="2" charset="-122"/>
              </a:rPr>
              <a:t>电压正比于外磁场强度</a:t>
            </a:r>
            <a:r>
              <a:rPr lang="en-US" altLang="zh-CN" sz="1400">
                <a:ea typeface="SimSun" panose="02010600030101010101" pitchFamily="2" charset="-122"/>
              </a:rPr>
              <a:t>(1T)</a:t>
            </a:r>
            <a:endParaRPr lang="en-US" altLang="zh-CN"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场强到</a:t>
            </a:r>
            <a:r>
              <a:rPr lang="en-US" altLang="zh-CN" sz="1400">
                <a:ea typeface="SimSun" panose="02010600030101010101" pitchFamily="2" charset="-122"/>
              </a:rPr>
              <a:t>100T</a:t>
            </a:r>
            <a:r>
              <a:rPr lang="zh-CN" altLang="en-US" sz="1400">
                <a:ea typeface="SimSun" panose="02010600030101010101" pitchFamily="2" charset="-122"/>
              </a:rPr>
              <a:t>时，</a:t>
            </a:r>
            <a:r>
              <a:rPr lang="en-US" altLang="zh-CN" sz="1400">
                <a:ea typeface="SimSun" panose="02010600030101010101" pitchFamily="2" charset="-122"/>
              </a:rPr>
              <a:t>Hall</a:t>
            </a:r>
            <a:r>
              <a:rPr lang="zh-CN" altLang="en-US" sz="1400">
                <a:ea typeface="SimSun" panose="02010600030101010101" pitchFamily="2" charset="-122"/>
              </a:rPr>
              <a:t>电导量子化，可以看到整数、分数量子</a:t>
            </a:r>
            <a:r>
              <a:rPr lang="en-US" altLang="zh-CN" sz="1400">
                <a:ea typeface="SimSun" panose="02010600030101010101" pitchFamily="2" charset="-122"/>
              </a:rPr>
              <a:t>Hall</a:t>
            </a:r>
            <a:r>
              <a:rPr lang="zh-CN" altLang="en-US" sz="1400">
                <a:ea typeface="SimSun" panose="02010600030101010101" pitchFamily="2" charset="-122"/>
              </a:rPr>
              <a:t>效应。可能出现</a:t>
            </a:r>
            <a:endParaRPr lang="zh-CN" altLang="en-US" sz="1400">
              <a:ea typeface="SimSun" panose="02010600030101010101" pitchFamily="2" charset="-122"/>
            </a:endParaRPr>
          </a:p>
          <a:p>
            <a:pPr indent="0" algn="l">
              <a:buFont typeface="Arial" panose="020B0604020202020204" pitchFamily="34" charset="0"/>
              <a:buNone/>
            </a:pPr>
            <a:r>
              <a:rPr lang="zh-CN" altLang="en-US" sz="1400">
                <a:ea typeface="SimSun" panose="02010600030101010101" pitchFamily="2" charset="-122"/>
              </a:rPr>
              <a:t>手征边缘态、电荷分数化（必需要外磁场）</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rPr>
              <a:t>最近表明在没有外磁场时也可以出现</a:t>
            </a:r>
            <a:r>
              <a:rPr lang="en-US" altLang="zh-CN" sz="1400">
                <a:ea typeface="SimSun" panose="02010600030101010101" pitchFamily="2" charset="-122"/>
              </a:rPr>
              <a:t>Hall</a:t>
            </a:r>
            <a:r>
              <a:rPr lang="zh-CN" altLang="en-US" sz="1400">
                <a:ea typeface="SimSun" panose="02010600030101010101" pitchFamily="2" charset="-122"/>
              </a:rPr>
              <a:t>效应，有两种方法：</a:t>
            </a:r>
            <a:endParaRPr lang="zh-CN" altLang="en-US" sz="1400">
              <a:ea typeface="SimSun" panose="02010600030101010101" pitchFamily="2" charset="-122"/>
            </a:endParaRPr>
          </a:p>
          <a:p>
            <a:pPr lvl="1" indent="0" algn="l">
              <a:buFont typeface="Arial" panose="020B0604020202020204" pitchFamily="34" charset="0"/>
              <a:buNone/>
            </a:pPr>
            <a:r>
              <a:rPr lang="en-US" altLang="zh-CN" sz="1400">
                <a:ea typeface="SimSun" panose="02010600030101010101" pitchFamily="2" charset="-122"/>
              </a:rPr>
              <a:t>1. </a:t>
            </a:r>
            <a:r>
              <a:rPr lang="zh-CN" altLang="en-US" sz="1400">
                <a:ea typeface="SimSun" panose="02010600030101010101" pitchFamily="2" charset="-122"/>
              </a:rPr>
              <a:t>增加自旋或轨道自由度</a:t>
            </a:r>
            <a:r>
              <a:rPr lang="en-US" altLang="zh-CN" sz="1400">
                <a:ea typeface="SimSun" panose="02010600030101010101" pitchFamily="2" charset="-122"/>
              </a:rPr>
              <a:t> </a:t>
            </a:r>
            <a:r>
              <a:rPr lang="zh-CN" altLang="en-US" sz="1400">
                <a:ea typeface="SimSun" panose="02010600030101010101" pitchFamily="2" charset="-122"/>
              </a:rPr>
              <a:t>（拓扑绝缘体中的量子自旋</a:t>
            </a:r>
            <a:r>
              <a:rPr lang="en-US" altLang="zh-CN" sz="1400">
                <a:ea typeface="SimSun" panose="02010600030101010101" pitchFamily="2" charset="-122"/>
              </a:rPr>
              <a:t>Hall</a:t>
            </a:r>
            <a:r>
              <a:rPr lang="zh-CN" altLang="en-US" sz="1400">
                <a:ea typeface="SimSun" panose="02010600030101010101" pitchFamily="2" charset="-122"/>
              </a:rPr>
              <a:t>效应）</a:t>
            </a:r>
            <a:endParaRPr lang="en-US" altLang="zh-CN" sz="1400">
              <a:ea typeface="SimSun" panose="02010600030101010101" pitchFamily="2" charset="-122"/>
            </a:endParaRPr>
          </a:p>
          <a:p>
            <a:pPr lvl="1" indent="0" algn="l">
              <a:buFont typeface="Arial" panose="020B0604020202020204" pitchFamily="34" charset="0"/>
              <a:buNone/>
            </a:pPr>
            <a:r>
              <a:rPr lang="en-US" altLang="zh-CN" sz="1400">
                <a:ea typeface="SimSun" panose="02010600030101010101" pitchFamily="2" charset="-122"/>
              </a:rPr>
              <a:t>2. </a:t>
            </a:r>
            <a:r>
              <a:rPr lang="zh-CN" altLang="en-US" sz="1400">
                <a:ea typeface="SimSun" panose="02010600030101010101" pitchFamily="2" charset="-122"/>
              </a:rPr>
              <a:t>超出线性响应范畴（非线性</a:t>
            </a:r>
            <a:r>
              <a:rPr lang="en-US" altLang="zh-CN" sz="1400">
                <a:ea typeface="SimSun" panose="02010600030101010101" pitchFamily="2" charset="-122"/>
              </a:rPr>
              <a:t>Hall</a:t>
            </a:r>
            <a:r>
              <a:rPr lang="zh-CN" altLang="en-US" sz="1400">
                <a:ea typeface="SimSun" panose="02010600030101010101" pitchFamily="2" charset="-122"/>
              </a:rPr>
              <a:t>效应）</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实验上测量非线性电流：在样品中注入一个低频（电、自旋、热）流，在非线性</a:t>
            </a:r>
            <a:r>
              <a:rPr lang="en-US" altLang="zh-CN" sz="1400">
                <a:ea typeface="SimSun" panose="02010600030101010101" pitchFamily="2" charset="-122"/>
              </a:rPr>
              <a:t>Hall</a:t>
            </a:r>
            <a:r>
              <a:rPr lang="zh-CN" altLang="en-US" sz="1400">
                <a:ea typeface="SimSun" panose="02010600030101010101" pitchFamily="2" charset="-122"/>
              </a:rPr>
              <a:t>效应时会以倍频产生一个震荡电压。根据注入流的不同，非线性</a:t>
            </a:r>
            <a:r>
              <a:rPr lang="en-US" altLang="zh-CN" sz="1400">
                <a:ea typeface="SimSun" panose="02010600030101010101" pitchFamily="2" charset="-122"/>
              </a:rPr>
              <a:t>Hall</a:t>
            </a:r>
            <a:r>
              <a:rPr lang="zh-CN" altLang="en-US" sz="1400">
                <a:ea typeface="SimSun" panose="02010600030101010101" pitchFamily="2" charset="-122"/>
              </a:rPr>
              <a:t>效应分为：非线性自旋</a:t>
            </a:r>
            <a:r>
              <a:rPr lang="en-US" altLang="zh-CN" sz="1400">
                <a:ea typeface="SimSun" panose="02010600030101010101" pitchFamily="2" charset="-122"/>
              </a:rPr>
              <a:t>Hall</a:t>
            </a:r>
            <a:r>
              <a:rPr lang="zh-CN" altLang="en-US" sz="1400">
                <a:ea typeface="SimSun" panose="02010600030101010101" pitchFamily="2" charset="-122"/>
              </a:rPr>
              <a:t>效应</a:t>
            </a:r>
            <a:r>
              <a:rPr lang="en-US" altLang="zh-CN" sz="1400">
                <a:ea typeface="SimSun" panose="02010600030101010101" pitchFamily="2" charset="-122"/>
              </a:rPr>
              <a:t>[8]</a:t>
            </a:r>
            <a:r>
              <a:rPr lang="zh-CN" altLang="en-US" sz="1400">
                <a:ea typeface="SimSun" panose="02010600030101010101" pitchFamily="2" charset="-122"/>
              </a:rPr>
              <a:t>、回旋效应</a:t>
            </a:r>
            <a:r>
              <a:rPr lang="en-US" altLang="zh-CN" sz="1400">
                <a:ea typeface="SimSun" panose="02010600030101010101" pitchFamily="2" charset="-122"/>
              </a:rPr>
              <a:t>[9]</a:t>
            </a:r>
            <a:r>
              <a:rPr lang="zh-CN" altLang="en-US" sz="1400">
                <a:ea typeface="SimSun" panose="02010600030101010101" pitchFamily="2" charset="-122"/>
              </a:rPr>
              <a:t>、</a:t>
            </a:r>
            <a:r>
              <a:rPr lang="en-US" altLang="zh-CN" sz="1400">
                <a:ea typeface="SimSun" panose="02010600030101010101" pitchFamily="2" charset="-122"/>
              </a:rPr>
              <a:t>Magnus</a:t>
            </a:r>
            <a:r>
              <a:rPr lang="en-US" altLang="en-US" sz="1400">
                <a:ea typeface="SimSun" panose="02010600030101010101" pitchFamily="2" charset="-122"/>
              </a:rPr>
              <a:t> Hall</a:t>
            </a:r>
            <a:r>
              <a:rPr lang="zh-CN" altLang="en-US" sz="1400">
                <a:ea typeface="SimSun" panose="02010600030101010101" pitchFamily="2" charset="-122"/>
              </a:rPr>
              <a:t>效应</a:t>
            </a:r>
            <a:r>
              <a:rPr lang="en-US" altLang="zh-CN" sz="1400">
                <a:ea typeface="SimSun" panose="02010600030101010101" pitchFamily="2" charset="-122"/>
              </a:rPr>
              <a:t>[10-12]</a:t>
            </a:r>
            <a:r>
              <a:rPr lang="zh-CN" altLang="en-US" sz="1400">
                <a:ea typeface="SimSun" panose="02010600030101010101" pitchFamily="2" charset="-122"/>
              </a:rPr>
              <a:t>、非线性</a:t>
            </a:r>
            <a:r>
              <a:rPr lang="en-US" altLang="zh-CN" sz="1400">
                <a:ea typeface="SimSun" panose="02010600030101010101" pitchFamily="2" charset="-122"/>
              </a:rPr>
              <a:t>Nerst</a:t>
            </a:r>
            <a:r>
              <a:rPr lang="zh-CN" altLang="en-US" sz="1400">
                <a:ea typeface="SimSun" panose="02010600030101010101" pitchFamily="2" charset="-122"/>
              </a:rPr>
              <a:t>效应</a:t>
            </a:r>
            <a:r>
              <a:rPr lang="en-US" altLang="zh-CN" sz="1400">
                <a:ea typeface="SimSun" panose="02010600030101010101" pitchFamily="2" charset="-122"/>
              </a:rPr>
              <a:t>[12,14]</a:t>
            </a:r>
            <a:endParaRPr lang="en-US" altLang="zh-CN"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本文关注</a:t>
            </a:r>
            <a:r>
              <a:rPr lang="en-US" altLang="zh-CN" sz="1400">
                <a:ea typeface="SimSun" panose="02010600030101010101" pitchFamily="2" charset="-122"/>
              </a:rPr>
              <a:t>MHE</a:t>
            </a:r>
            <a:r>
              <a:rPr lang="zh-CN" altLang="en-US" sz="1400">
                <a:ea typeface="SimSun" panose="02010600030101010101" pitchFamily="2" charset="-122"/>
              </a:rPr>
              <a:t>，它不需要外磁场，是由</a:t>
            </a:r>
            <a:r>
              <a:rPr lang="en-US" altLang="zh-CN" sz="1400">
                <a:ea typeface="SimSun" panose="02010600030101010101" pitchFamily="2" charset="-122"/>
              </a:rPr>
              <a:t>Berry Curvature</a:t>
            </a:r>
            <a:r>
              <a:rPr lang="zh-CN" altLang="en-US" sz="1400">
                <a:ea typeface="SimSun" panose="02010600030101010101" pitchFamily="2" charset="-122"/>
              </a:rPr>
              <a:t>引起的</a:t>
            </a:r>
            <a:r>
              <a:rPr lang="en-US" altLang="zh-CN" sz="1400">
                <a:ea typeface="SimSun" panose="02010600030101010101" pitchFamily="2" charset="-122"/>
              </a:rPr>
              <a:t>Hall</a:t>
            </a:r>
            <a:r>
              <a:rPr lang="zh-CN" altLang="en-US" sz="1400">
                <a:ea typeface="SimSun" panose="02010600030101010101" pitchFamily="2" charset="-122"/>
              </a:rPr>
              <a:t>效应</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经典的</a:t>
            </a:r>
            <a:r>
              <a:rPr lang="en-US" altLang="zh-CN" sz="1400">
                <a:ea typeface="SimSun" panose="02010600030101010101" pitchFamily="2" charset="-122"/>
              </a:rPr>
              <a:t>Magnus</a:t>
            </a:r>
            <a:r>
              <a:rPr lang="zh-CN" altLang="en-US" sz="1400">
                <a:ea typeface="SimSun" panose="02010600030101010101" pitchFamily="2" charset="-122"/>
              </a:rPr>
              <a:t>效应：相比于不旋转的物体，旋转的物理在流体中移动时轨迹会额外偏转</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在静电势梯度中的手征</a:t>
            </a:r>
            <a:r>
              <a:rPr lang="en-US" altLang="zh-CN" sz="1400">
                <a:ea typeface="SimSun" panose="02010600030101010101" pitchFamily="2" charset="-122"/>
              </a:rPr>
              <a:t>Bolch</a:t>
            </a:r>
            <a:r>
              <a:rPr lang="zh-CN" altLang="en-US" sz="1400">
                <a:ea typeface="SimSun" panose="02010600030101010101" pitchFamily="2" charset="-122"/>
              </a:rPr>
              <a:t>电子会发展出一个横向速度</a:t>
            </a:r>
            <a:endParaRPr lang="zh-CN" altLang="en-US" sz="1400">
              <a:ea typeface="SimSun" panose="02010600030101010101" pitchFamily="2" charset="-122"/>
            </a:endParaRPr>
          </a:p>
          <a:p>
            <a:pPr marL="285750" lvl="0" indent="-285750" algn="l">
              <a:buFont typeface="Arial" panose="020B0604020202020204" pitchFamily="34" charset="0"/>
              <a:buChar char="•"/>
            </a:pPr>
            <a:r>
              <a:rPr lang="zh-CN" altLang="en-US" sz="1400">
                <a:ea typeface="SimSun" panose="02010600030101010101" pitchFamily="2" charset="-122"/>
              </a:rPr>
              <a:t>产生</a:t>
            </a:r>
            <a:r>
              <a:rPr lang="en-US" altLang="zh-CN" sz="1400">
                <a:ea typeface="SimSun" panose="02010600030101010101" pitchFamily="2" charset="-122"/>
              </a:rPr>
              <a:t>MHE</a:t>
            </a:r>
            <a:r>
              <a:rPr lang="zh-CN" altLang="en-US" sz="1400">
                <a:ea typeface="SimSun" panose="02010600030101010101" pitchFamily="2" charset="-122"/>
              </a:rPr>
              <a:t>的两个条件：</a:t>
            </a:r>
            <a:r>
              <a:rPr lang="en-US" altLang="zh-CN" sz="1400">
                <a:ea typeface="SimSun" panose="02010600030101010101" pitchFamily="2" charset="-122"/>
              </a:rPr>
              <a:t>1. </a:t>
            </a:r>
            <a:r>
              <a:rPr lang="zh-CN" altLang="en-US" sz="1400">
                <a:ea typeface="SimSun" panose="02010600030101010101" pitchFamily="2" charset="-122"/>
              </a:rPr>
              <a:t>缓变的势梯度，以产生内建电场</a:t>
            </a:r>
            <a:r>
              <a:rPr lang="en-US" altLang="zh-CN" sz="1400">
                <a:ea typeface="SimSun" panose="02010600030101010101" pitchFamily="2" charset="-122"/>
              </a:rPr>
              <a:t> 2. </a:t>
            </a:r>
            <a:r>
              <a:rPr lang="zh-CN" altLang="en-US" sz="1400">
                <a:ea typeface="SimSun" panose="02010600030101010101" pitchFamily="2" charset="-122"/>
              </a:rPr>
              <a:t>非零的</a:t>
            </a:r>
            <a:r>
              <a:rPr lang="en-US" altLang="zh-CN" sz="1400">
                <a:ea typeface="SimSun" panose="02010600030101010101" pitchFamily="2" charset="-122"/>
              </a:rPr>
              <a:t>Berry Curvature</a:t>
            </a:r>
            <a:endParaRPr lang="en-US" altLang="zh-CN" sz="1400">
              <a:ea typeface="SimSun" panose="02010600030101010101" pitchFamily="2" charset="-122"/>
            </a:endParaRPr>
          </a:p>
        </p:txBody>
      </p:sp>
      <p:sp>
        <p:nvSpPr>
          <p:cNvPr id="2" name="Text Box 1"/>
          <p:cNvSpPr txBox="1"/>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32867" y="107516"/>
            <a:ext cx="7295515" cy="398780"/>
          </a:xfrm>
          <a:prstGeom prst="rect">
            <a:avLst/>
          </a:prstGeom>
          <a:noFill/>
        </p:spPr>
        <p:txBody>
          <a:bodyPr wrap="none" rtlCol="0">
            <a:spAutoFit/>
          </a:bodyPr>
          <a:p>
            <a:r>
              <a:rPr lang="zh-CN" altLang="en-US" sz="2000" dirty="0">
                <a:latin typeface="+mj-lt"/>
                <a:ea typeface="SimSun" panose="02010600030101010101" pitchFamily="2" charset="-122"/>
              </a:rPr>
              <a:t>时间依赖</a:t>
            </a:r>
            <a:r>
              <a:rPr lang="en-US" altLang="zh-CN" sz="2000" dirty="0">
                <a:latin typeface="+mj-lt"/>
                <a:ea typeface="SimSun" panose="02010600030101010101" pitchFamily="2" charset="-122"/>
              </a:rPr>
              <a:t>NRG</a:t>
            </a:r>
            <a:r>
              <a:rPr lang="zh-CN" altLang="en-US" sz="2000" dirty="0">
                <a:latin typeface="+mj-lt"/>
                <a:ea typeface="SimSun" panose="02010600030101010101" pitchFamily="2" charset="-122"/>
              </a:rPr>
              <a:t>方法中</a:t>
            </a:r>
            <a:r>
              <a:rPr lang="en-US" altLang="zh-CN" sz="2000" dirty="0">
                <a:latin typeface="+mj-lt"/>
                <a:ea typeface="SimSun" panose="02010600030101010101" pitchFamily="2" charset="-122"/>
              </a:rPr>
              <a:t>Anderson</a:t>
            </a:r>
            <a:r>
              <a:rPr lang="zh-CN" altLang="en-US" sz="2000" dirty="0">
                <a:latin typeface="+mj-lt"/>
                <a:ea typeface="SimSun" panose="02010600030101010101" pitchFamily="2" charset="-122"/>
              </a:rPr>
              <a:t>模型的时间依赖谱函数的自能方法</a:t>
            </a:r>
            <a:endParaRPr lang="zh-CN" altLang="en-US" sz="2000" dirty="0">
              <a:latin typeface="+mj-lt"/>
              <a:ea typeface="SimSun" panose="02010600030101010101" pitchFamily="2" charset="-122"/>
            </a:endParaRPr>
          </a:p>
        </p:txBody>
      </p:sp>
      <p:sp>
        <p:nvSpPr>
          <p:cNvPr id="4" name="Text Box 3"/>
          <p:cNvSpPr txBox="1"/>
          <p:nvPr/>
        </p:nvSpPr>
        <p:spPr>
          <a:xfrm>
            <a:off x="268605" y="717550"/>
            <a:ext cx="7024370" cy="1814830"/>
          </a:xfrm>
          <a:prstGeom prst="rect">
            <a:avLst/>
          </a:prstGeom>
          <a:noFill/>
        </p:spPr>
        <p:txBody>
          <a:bodyPr wrap="square" rtlCol="0">
            <a:spAutoFit/>
          </a:bodyPr>
          <a:p>
            <a:pPr marL="285750" indent="-285750">
              <a:buFont typeface="Arial" panose="020B0604020202020204" pitchFamily="34" charset="0"/>
              <a:buChar char="•"/>
            </a:pPr>
            <a:r>
              <a:rPr lang="zh-CN" sz="1400">
                <a:ea typeface="SimSun" panose="02010600030101010101" pitchFamily="2" charset="-122"/>
              </a:rPr>
              <a:t>量子杂质模型中的自能方法将自能关联部分表示成两个格林函数的比值，计算的</a:t>
            </a:r>
            <a:r>
              <a:rPr lang="zh-CN" altLang="zh-CN" sz="1400">
                <a:ea typeface="SimSun" panose="02010600030101010101" pitchFamily="2" charset="-122"/>
              </a:rPr>
              <a:t>平衡态谱函数比单粒子格林函数方法直接计算的更加准确</a:t>
            </a:r>
            <a:endParaRPr lang="zh-CN" altLang="zh-CN" sz="1400">
              <a:ea typeface="SimSun" panose="02010600030101010101" pitchFamily="2" charset="-122"/>
            </a:endParaRPr>
          </a:p>
          <a:p>
            <a:pPr marL="285750" indent="-285750">
              <a:buFont typeface="Arial" panose="020B0604020202020204" pitchFamily="34" charset="0"/>
              <a:buChar char="•"/>
            </a:pPr>
            <a:r>
              <a:rPr lang="zh-CN" altLang="zh-CN" sz="1400">
                <a:ea typeface="SimSun" panose="02010600030101010101" pitchFamily="2" charset="-122"/>
              </a:rPr>
              <a:t>本文展示如何将强关联模型</a:t>
            </a:r>
            <a:r>
              <a:rPr lang="en-US" altLang="zh-CN" sz="1400">
                <a:ea typeface="SimSun" panose="02010600030101010101" pitchFamily="2" charset="-122"/>
              </a:rPr>
              <a:t>Anderson</a:t>
            </a:r>
            <a:r>
              <a:rPr lang="zh-CN" altLang="en-US" sz="1400">
                <a:ea typeface="SimSun" panose="02010600030101010101" pitchFamily="2" charset="-122"/>
              </a:rPr>
              <a:t>模型的自能方法推广到含时的情况</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本文通过含时关联自能得到了局域格林函数运动方程的封闭形式</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关联自能表示成含时单粒子格林函数与高阶关联函数的比值</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通过对比直接计算发现准确度得到提高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此自能方法可能对其他量子杂质求解器的实时演化，如时间依赖</a:t>
            </a:r>
            <a:r>
              <a:rPr lang="en-US" altLang="zh-CN" sz="1400">
                <a:ea typeface="SimSun" panose="02010600030101010101" pitchFamily="2" charset="-122"/>
              </a:rPr>
              <a:t>DMRG</a:t>
            </a:r>
            <a:r>
              <a:rPr lang="zh-CN" altLang="en-US" sz="1400">
                <a:ea typeface="SimSun" panose="02010600030101010101" pitchFamily="2" charset="-122"/>
              </a:rPr>
              <a:t>，连续时间量子</a:t>
            </a:r>
            <a:r>
              <a:rPr lang="en-US" altLang="zh-CN" sz="1400">
                <a:ea typeface="SimSun" panose="02010600030101010101" pitchFamily="2" charset="-122"/>
              </a:rPr>
              <a:t>MC</a:t>
            </a:r>
            <a:r>
              <a:rPr lang="zh-CN" altLang="en-US" sz="1400">
                <a:ea typeface="SimSun" panose="02010600030101010101" pitchFamily="2" charset="-122"/>
              </a:rPr>
              <a:t>等方法有用</a:t>
            </a:r>
            <a:endParaRPr lang="zh-CN" altLang="en-US" sz="1400">
              <a:ea typeface="SimSun" panose="02010600030101010101" pitchFamily="2" charset="-122"/>
            </a:endParaRPr>
          </a:p>
        </p:txBody>
      </p:sp>
      <p:sp>
        <p:nvSpPr>
          <p:cNvPr id="2" name="Text Box 1"/>
          <p:cNvSpPr txBox="1"/>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9055" y="675640"/>
            <a:ext cx="7446010" cy="332295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本文</a:t>
            </a:r>
            <a:r>
              <a:rPr lang="zh-CN" altLang="en-US" sz="1400">
                <a:solidFill>
                  <a:srgbClr val="FF0000"/>
                </a:solidFill>
                <a:ea typeface="SimSun" panose="02010600030101010101" pitchFamily="2" charset="-122"/>
              </a:rPr>
              <a:t>实验</a:t>
            </a:r>
            <a:r>
              <a:rPr lang="zh-CN" altLang="en-US" sz="1400">
                <a:ea typeface="SimSun" panose="02010600030101010101" pitchFamily="2" charset="-122"/>
              </a:rPr>
              <a:t>上观测到单向自旋</a:t>
            </a:r>
            <a:r>
              <a:rPr lang="en-US" altLang="zh-CN" sz="1400">
                <a:ea typeface="SimSun" panose="02010600030101010101" pitchFamily="2" charset="-122"/>
              </a:rPr>
              <a:t>Hall</a:t>
            </a:r>
            <a:r>
              <a:rPr lang="zh-CN" altLang="en-US" sz="1400">
                <a:ea typeface="SimSun" panose="02010600030101010101" pitchFamily="2" charset="-122"/>
              </a:rPr>
              <a:t>磁阻（</a:t>
            </a:r>
            <a:r>
              <a:rPr lang="en-US" altLang="zh-CN" sz="1400">
                <a:ea typeface="SimSun" panose="02010600030101010101" pitchFamily="2" charset="-122"/>
              </a:rPr>
              <a:t>USMR</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USMR</a:t>
            </a:r>
            <a:r>
              <a:rPr lang="zh-CN" altLang="en-US" sz="1400">
                <a:ea typeface="SimSun" panose="02010600030101010101" pitchFamily="2" charset="-122"/>
              </a:rPr>
              <a:t>由自旋轨道力矩引起的非对称的</a:t>
            </a:r>
            <a:r>
              <a:rPr lang="en-US" altLang="zh-CN" sz="1400">
                <a:ea typeface="SimSun" panose="02010600030101010101" pitchFamily="2" charset="-122"/>
              </a:rPr>
              <a:t>magnon产生</a:t>
            </a:r>
            <a:r>
              <a:rPr lang="zh-CN" altLang="en-US" sz="1400">
                <a:ea typeface="SimSun" panose="02010600030101010101" pitchFamily="2" charset="-122"/>
              </a:rPr>
              <a:t>和湮灭过程导致</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上述结论被微磁模拟和自旋扩散模型所证实</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自旋</a:t>
            </a:r>
            <a:r>
              <a:rPr lang="en-US" altLang="zh-CN" sz="1400">
                <a:ea typeface="SimSun" panose="02010600030101010101" pitchFamily="2" charset="-122"/>
              </a:rPr>
              <a:t>Hall</a:t>
            </a:r>
            <a:r>
              <a:rPr lang="zh-CN" altLang="en-US" sz="1400">
                <a:ea typeface="SimSun" panose="02010600030101010101" pitchFamily="2" charset="-122"/>
              </a:rPr>
              <a:t>磁阻：垂直</a:t>
            </a:r>
            <a:r>
              <a:rPr lang="en-US" altLang="zh-CN" sz="1400">
                <a:ea typeface="SimSun" panose="02010600030101010101" pitchFamily="2" charset="-122"/>
              </a:rPr>
              <a:t>HM</a:t>
            </a:r>
            <a:r>
              <a:rPr lang="zh-CN" altLang="en-US" sz="1400">
                <a:ea typeface="SimSun" panose="02010600030101010101" pitchFamily="2" charset="-122"/>
              </a:rPr>
              <a:t>平面的自旋流由面内电流产生，到达磁性层的自旋流被反射和吸收。被吸收的自旋流导致磁性层中的磁化动力学，甚至磁化强度的改变</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被反射的自旋流通过</a:t>
            </a:r>
            <a:r>
              <a:rPr lang="en-US" altLang="zh-CN" sz="1400">
                <a:ea typeface="SimSun" panose="02010600030101010101" pitchFamily="2" charset="-122"/>
              </a:rPr>
              <a:t>ISHE</a:t>
            </a:r>
            <a:r>
              <a:rPr lang="zh-CN" altLang="en-US" sz="1400">
                <a:ea typeface="SimSun" panose="02010600030101010101" pitchFamily="2" charset="-122"/>
              </a:rPr>
              <a:t>转化为电流，减小了电阻</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由于不同磁化方向的自旋流反射率不同，导致自旋</a:t>
            </a:r>
            <a:r>
              <a:rPr lang="en-US" altLang="zh-CN" sz="1400">
                <a:ea typeface="SimSun" panose="02010600030101010101" pitchFamily="2" charset="-122"/>
              </a:rPr>
              <a:t>Hall</a:t>
            </a:r>
            <a:r>
              <a:rPr lang="zh-CN" altLang="en-US" sz="1400">
                <a:ea typeface="SimSun" panose="02010600030101010101" pitchFamily="2" charset="-122"/>
              </a:rPr>
              <a:t>磁阻效应（</a:t>
            </a:r>
            <a:r>
              <a:rPr lang="en-US" altLang="zh-CN" sz="1400">
                <a:ea typeface="SimSun" panose="02010600030101010101" pitchFamily="2" charset="-122"/>
              </a:rPr>
              <a:t>SMR</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2015</a:t>
            </a:r>
            <a:r>
              <a:rPr lang="zh-CN" altLang="en-US" sz="1400">
                <a:ea typeface="SimSun" panose="02010600030101010101" pitchFamily="2" charset="-122"/>
              </a:rPr>
              <a:t>年实验上</a:t>
            </a:r>
            <a:r>
              <a:rPr lang="en-US" altLang="zh-CN" sz="1400">
                <a:ea typeface="SimSun" panose="02010600030101010101" pitchFamily="2" charset="-122"/>
              </a:rPr>
              <a:t>[12]</a:t>
            </a:r>
            <a:r>
              <a:rPr lang="zh-CN" altLang="en-US" sz="1400">
                <a:ea typeface="SimSun" panose="02010600030101010101" pitchFamily="2" charset="-122"/>
              </a:rPr>
              <a:t>发现了</a:t>
            </a:r>
            <a:r>
              <a:rPr lang="en-US" altLang="zh-CN" sz="1400">
                <a:ea typeface="SimSun" panose="02010600030101010101" pitchFamily="2" charset="-122"/>
                <a:sym typeface="+mn-ea"/>
              </a:rPr>
              <a:t>USMR</a:t>
            </a:r>
            <a:r>
              <a:rPr lang="en-US" altLang="en-US" sz="1400">
                <a:ea typeface="SimSun" panose="02010600030101010101" pitchFamily="2" charset="-122"/>
                <a:sym typeface="+mn-ea"/>
              </a:rPr>
              <a:t>(</a:t>
            </a:r>
            <a:r>
              <a:rPr lang="zh-CN" altLang="en-US" sz="1400">
                <a:ea typeface="SimSun" panose="02010600030101010101" pitchFamily="2" charset="-122"/>
                <a:sym typeface="+mn-ea"/>
              </a:rPr>
              <a:t>方向依赖的</a:t>
            </a:r>
            <a:r>
              <a:rPr lang="en-US" altLang="zh-CN" sz="1400">
                <a:ea typeface="SimSun" panose="02010600030101010101" pitchFamily="2" charset="-122"/>
                <a:sym typeface="+mn-ea"/>
              </a:rPr>
              <a:t>SMR</a:t>
            </a:r>
            <a:r>
              <a:rPr lang="en-US" altLang="en-US" sz="1400">
                <a:ea typeface="SimSun" panose="02010600030101010101" pitchFamily="2" charset="-122"/>
                <a:sym typeface="+mn-ea"/>
              </a:rPr>
              <a:t>)</a:t>
            </a:r>
            <a:r>
              <a:rPr lang="zh-CN" altLang="en-US" sz="1400">
                <a:ea typeface="SimSun" panose="02010600030101010101" pitchFamily="2" charset="-122"/>
                <a:sym typeface="+mn-ea"/>
              </a:rPr>
              <a:t>，</a:t>
            </a:r>
            <a:r>
              <a:rPr lang="zh-CN" altLang="en-US" sz="1400">
                <a:ea typeface="SimSun" panose="02010600030101010101" pitchFamily="2" charset="-122"/>
              </a:rPr>
              <a:t>目前有两种解释机制：</a:t>
            </a:r>
            <a:r>
              <a:rPr lang="en-US" altLang="zh-CN" sz="1400">
                <a:ea typeface="SimSun" panose="02010600030101010101" pitchFamily="2" charset="-122"/>
              </a:rPr>
              <a:t>1. </a:t>
            </a:r>
            <a:r>
              <a:rPr lang="zh-CN" altLang="en-US" sz="1400">
                <a:ea typeface="SimSun" panose="02010600030101010101" pitchFamily="2" charset="-122"/>
              </a:rPr>
              <a:t>界面或体内自旋依赖的散射</a:t>
            </a:r>
            <a:r>
              <a:rPr lang="en-US" altLang="zh-CN" sz="1400">
                <a:ea typeface="SimSun" panose="02010600030101010101" pitchFamily="2" charset="-122"/>
              </a:rPr>
              <a:t> 2. </a:t>
            </a:r>
            <a:r>
              <a:rPr lang="zh-CN" altLang="en-US" sz="1400">
                <a:ea typeface="SimSun" panose="02010600030101010101" pitchFamily="2" charset="-122"/>
              </a:rPr>
              <a:t>电子</a:t>
            </a:r>
            <a:r>
              <a:rPr lang="en-US" altLang="zh-CN" sz="1400">
                <a:ea typeface="SimSun" panose="02010600030101010101" pitchFamily="2" charset="-122"/>
              </a:rPr>
              <a:t>magnon</a:t>
            </a:r>
            <a:r>
              <a:rPr lang="zh-CN" altLang="en-US" sz="1400">
                <a:ea typeface="SimSun" panose="02010600030101010101" pitchFamily="2" charset="-122"/>
              </a:rPr>
              <a:t>散射（改变了铁磁层电阻）。但不能解释</a:t>
            </a:r>
            <a:r>
              <a:rPr lang="en-US" altLang="zh-CN" sz="1400">
                <a:ea typeface="SimSun" panose="02010600030101010101" pitchFamily="2" charset="-122"/>
              </a:rPr>
              <a:t>FMI</a:t>
            </a:r>
            <a:endParaRPr lang="en-US" altLang="zh-CN"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近期理论上预言了</a:t>
            </a:r>
            <a:r>
              <a:rPr lang="en-US" altLang="zh-CN" sz="1400">
                <a:solidFill>
                  <a:srgbClr val="FF0000"/>
                </a:solidFill>
                <a:ea typeface="SimSun" panose="02010600030101010101" pitchFamily="2" charset="-122"/>
              </a:rPr>
              <a:t>FMI</a:t>
            </a:r>
            <a:r>
              <a:rPr lang="zh-CN" altLang="en-US" sz="1400">
                <a:solidFill>
                  <a:srgbClr val="FF0000"/>
                </a:solidFill>
                <a:ea typeface="SimSun" panose="02010600030101010101" pitchFamily="2" charset="-122"/>
              </a:rPr>
              <a:t>中的</a:t>
            </a:r>
            <a:r>
              <a:rPr lang="en-US" altLang="zh-CN" sz="1400">
                <a:solidFill>
                  <a:srgbClr val="FF0000"/>
                </a:solidFill>
                <a:ea typeface="SimSun" panose="02010600030101010101" pitchFamily="2" charset="-122"/>
              </a:rPr>
              <a:t>USMR</a:t>
            </a:r>
            <a:r>
              <a:rPr lang="en-US" altLang="en-US" sz="1400">
                <a:ea typeface="SimSun" panose="02010600030101010101" pitchFamily="2" charset="-122"/>
              </a:rPr>
              <a:t>[ 29,30]</a:t>
            </a:r>
            <a:r>
              <a:rPr lang="zh-CN" altLang="en-US" sz="1400">
                <a:ea typeface="SimSun" panose="02010600030101010101" pitchFamily="2" charset="-122"/>
              </a:rPr>
              <a:t>，但没有实验，本文在</a:t>
            </a:r>
            <a:r>
              <a:rPr lang="en-US" altLang="zh-CN" sz="1400">
                <a:solidFill>
                  <a:srgbClr val="FF0000"/>
                </a:solidFill>
                <a:ea typeface="SimSun" panose="02010600030101010101" pitchFamily="2" charset="-122"/>
              </a:rPr>
              <a:t>Pt/YIG</a:t>
            </a:r>
            <a:r>
              <a:rPr lang="zh-CN" altLang="en-US" sz="1400">
                <a:ea typeface="SimSun" panose="02010600030101010101" pitchFamily="2" charset="-122"/>
              </a:rPr>
              <a:t>中观测到了此现象</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a:t>
            </a:r>
            <a:r>
              <a:rPr lang="en-US" altLang="zh-CN" sz="1400">
                <a:ea typeface="SimSun" panose="02010600030101010101" pitchFamily="2" charset="-122"/>
              </a:rPr>
              <a:t>USMR</a:t>
            </a:r>
            <a:r>
              <a:rPr lang="zh-CN" altLang="en-US" sz="1400">
                <a:ea typeface="SimSun" panose="02010600030101010101" pitchFamily="2" charset="-122"/>
              </a:rPr>
              <a:t>对磁场和温度敏感，在强场和低温下消失（说明此效应源于</a:t>
            </a:r>
            <a:r>
              <a:rPr lang="en-US" altLang="zh-CN" sz="1400">
                <a:ea typeface="SimSun" panose="02010600030101010101" pitchFamily="2" charset="-122"/>
              </a:rPr>
              <a:t>magnon</a:t>
            </a:r>
            <a:r>
              <a:rPr lang="zh-CN" altLang="en-US" sz="1400">
                <a:ea typeface="SimSun" panose="02010600030101010101" pitchFamily="2" charset="-122"/>
              </a:rPr>
              <a:t>）</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随电流的增加和</a:t>
            </a:r>
            <a:r>
              <a:rPr lang="en-US" altLang="zh-CN" sz="1400">
                <a:ea typeface="SimSun" panose="02010600030101010101" pitchFamily="2" charset="-122"/>
              </a:rPr>
              <a:t>YIG</a:t>
            </a:r>
            <a:r>
              <a:rPr lang="zh-CN" altLang="en-US" sz="1400">
                <a:ea typeface="SimSun" panose="02010600030101010101" pitchFamily="2" charset="-122"/>
              </a:rPr>
              <a:t>厚度的减小而单调增加（说明与</a:t>
            </a:r>
            <a:r>
              <a:rPr lang="en-US" altLang="zh-CN" sz="1400">
                <a:ea typeface="SimSun" panose="02010600030101010101" pitchFamily="2" charset="-122"/>
              </a:rPr>
              <a:t>SHE</a:t>
            </a:r>
            <a:r>
              <a:rPr lang="zh-CN" altLang="en-US" sz="1400">
                <a:ea typeface="SimSun" panose="02010600030101010101" pitchFamily="2" charset="-122"/>
              </a:rPr>
              <a:t>和</a:t>
            </a:r>
            <a:r>
              <a:rPr lang="en-US" altLang="zh-CN" sz="1400">
                <a:ea typeface="SimSun" panose="02010600030101010101" pitchFamily="2" charset="-122"/>
              </a:rPr>
              <a:t>SOT</a:t>
            </a:r>
            <a:r>
              <a:rPr lang="zh-CN" altLang="en-US" sz="1400">
                <a:ea typeface="SimSun" panose="02010600030101010101" pitchFamily="2" charset="-122"/>
              </a:rPr>
              <a:t>强度关系密切）</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b="1">
                <a:solidFill>
                  <a:srgbClr val="FF0000"/>
                </a:solidFill>
                <a:ea typeface="SimSun" panose="02010600030101010101" pitchFamily="2" charset="-122"/>
              </a:rPr>
              <a:t>本文的解释机制</a:t>
            </a:r>
            <a:r>
              <a:rPr lang="zh-CN" altLang="en-US" sz="1400">
                <a:ea typeface="SimSun" panose="02010600030101010101" pitchFamily="2" charset="-122"/>
              </a:rPr>
              <a:t>：当自旋流的磁矩方向与</a:t>
            </a:r>
            <a:r>
              <a:rPr lang="en-US" altLang="zh-CN" sz="1400">
                <a:ea typeface="SimSun" panose="02010600030101010101" pitchFamily="2" charset="-122"/>
              </a:rPr>
              <a:t>FMI</a:t>
            </a:r>
            <a:r>
              <a:rPr lang="zh-CN" altLang="en-US" sz="1400">
                <a:ea typeface="SimSun" panose="02010600030101010101" pitchFamily="2" charset="-122"/>
              </a:rPr>
              <a:t>的磁矩方向从反平行变到平行时，非对称的</a:t>
            </a:r>
            <a:r>
              <a:rPr lang="en-US" altLang="zh-CN" sz="1400">
                <a:ea typeface="SimSun" panose="02010600030101010101" pitchFamily="2" charset="-122"/>
              </a:rPr>
              <a:t>m</a:t>
            </a:r>
            <a:r>
              <a:rPr lang="en-US" altLang="en-US" sz="1400">
                <a:ea typeface="SimSun" panose="02010600030101010101" pitchFamily="2" charset="-122"/>
              </a:rPr>
              <a:t>agnon</a:t>
            </a:r>
            <a:r>
              <a:rPr lang="zh-CN" altLang="en-US" sz="1400">
                <a:ea typeface="SimSun" panose="02010600030101010101" pitchFamily="2" charset="-122"/>
              </a:rPr>
              <a:t>产生、湮灭过程导致自旋流反射率的改变。</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USMR</a:t>
            </a:r>
            <a:r>
              <a:rPr lang="zh-CN" altLang="en-US" sz="1400">
                <a:ea typeface="SimSun" panose="02010600030101010101" pitchFamily="2" charset="-122"/>
              </a:rPr>
              <a:t>比可以用外场，温度，电流密度，</a:t>
            </a:r>
            <a:r>
              <a:rPr lang="en-US" altLang="zh-CN" sz="1400">
                <a:ea typeface="SimSun" panose="02010600030101010101" pitchFamily="2" charset="-122"/>
              </a:rPr>
              <a:t>YIG</a:t>
            </a:r>
            <a:r>
              <a:rPr lang="zh-CN" altLang="en-US" sz="1400">
                <a:ea typeface="SimSun" panose="02010600030101010101" pitchFamily="2" charset="-122"/>
              </a:rPr>
              <a:t>厚度来控制</a:t>
            </a:r>
            <a:endParaRPr lang="zh-CN" altLang="en-US" sz="1400">
              <a:ea typeface="SimSun" panose="02010600030101010101" pitchFamily="2" charset="-122"/>
            </a:endParaRPr>
          </a:p>
        </p:txBody>
      </p:sp>
      <p:sp>
        <p:nvSpPr>
          <p:cNvPr id="6" name="文本框 5"/>
          <p:cNvSpPr txBox="1"/>
          <p:nvPr/>
        </p:nvSpPr>
        <p:spPr>
          <a:xfrm>
            <a:off x="564515" y="45720"/>
            <a:ext cx="6431280" cy="396240"/>
          </a:xfrm>
          <a:prstGeom prst="rect">
            <a:avLst/>
          </a:prstGeom>
          <a:noFill/>
        </p:spPr>
        <p:txBody>
          <a:bodyPr wrap="none" rtlCol="0">
            <a:spAutoFit/>
          </a:bodyPr>
          <a:p>
            <a:r>
              <a:rPr lang="zh-CN" altLang="en-US" sz="2000" dirty="0">
                <a:latin typeface="+mj-lt"/>
                <a:ea typeface="SimSun" panose="02010600030101010101" pitchFamily="2" charset="-122"/>
              </a:rPr>
              <a:t>重金属</a:t>
            </a:r>
            <a:r>
              <a:rPr lang="en-US" altLang="zh-CN" sz="2000" dirty="0">
                <a:latin typeface="+mj-lt"/>
                <a:ea typeface="SimSun" panose="02010600030101010101" pitchFamily="2" charset="-122"/>
              </a:rPr>
              <a:t>/铁磁绝缘</a:t>
            </a:r>
            <a:r>
              <a:rPr lang="zh-CN" altLang="en-US" sz="2000" dirty="0">
                <a:latin typeface="+mj-lt"/>
                <a:ea typeface="SimSun" panose="02010600030101010101" pitchFamily="2" charset="-122"/>
              </a:rPr>
              <a:t>体双层膜中单向的</a:t>
            </a:r>
            <a:r>
              <a:rPr lang="en-US" altLang="zh-CN" sz="2000" dirty="0">
                <a:latin typeface="+mj-lt"/>
                <a:ea typeface="SimSun" panose="02010600030101010101" pitchFamily="2" charset="-122"/>
              </a:rPr>
              <a:t>magnon自旋Hall</a:t>
            </a:r>
            <a:r>
              <a:rPr lang="zh-CN" altLang="en-US" sz="2000" dirty="0">
                <a:latin typeface="+mj-lt"/>
                <a:ea typeface="SimSun" panose="02010600030101010101" pitchFamily="2" charset="-122"/>
              </a:rPr>
              <a:t>磁阻</a:t>
            </a:r>
            <a:endParaRPr lang="zh-CN" altLang="en-US" sz="2000" dirty="0">
              <a:latin typeface="+mj-lt"/>
              <a:ea typeface="SimSun" panose="02010600030101010101" pitchFamily="2" charset="-122"/>
            </a:endParaRPr>
          </a:p>
        </p:txBody>
      </p:sp>
      <p:sp>
        <p:nvSpPr>
          <p:cNvPr id="9" name="Text Box 1"/>
          <p:cNvSpPr txBox="1"/>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1"/>
          </p:cNvPicPr>
          <p:nvPr/>
        </p:nvPicPr>
        <p:blipFill>
          <a:blip r:embed="rId1"/>
          <a:stretch>
            <a:fillRect/>
          </a:stretch>
        </p:blipFill>
        <p:spPr>
          <a:xfrm>
            <a:off x="90805" y="4041140"/>
            <a:ext cx="3835400" cy="1189355"/>
          </a:xfrm>
          <a:prstGeom prst="rect">
            <a:avLst/>
          </a:prstGeom>
        </p:spPr>
      </p:pic>
      <p:sp>
        <p:nvSpPr>
          <p:cNvPr id="3" name="Text Box 2"/>
          <p:cNvSpPr txBox="1"/>
          <p:nvPr/>
        </p:nvSpPr>
        <p:spPr>
          <a:xfrm>
            <a:off x="278765" y="5187950"/>
            <a:ext cx="3313430" cy="30670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点是实验数据，实线理论公式的预测</a:t>
            </a:r>
            <a:endParaRPr lang="zh-CN" altLang="en-US" sz="1400">
              <a:ea typeface="SimSun" panose="02010600030101010101" pitchFamily="2" charset="-122"/>
            </a:endParaRPr>
          </a:p>
        </p:txBody>
      </p:sp>
      <p:pic>
        <p:nvPicPr>
          <p:cNvPr id="5" name="Picture 4" descr="/home/ligy/Pictures/1.png1"/>
          <p:cNvPicPr>
            <a:picLocks noChangeAspect="1"/>
          </p:cNvPicPr>
          <p:nvPr/>
        </p:nvPicPr>
        <p:blipFill>
          <a:blip r:embed="rId2"/>
          <a:srcRect/>
          <a:stretch>
            <a:fillRect/>
          </a:stretch>
        </p:blipFill>
        <p:spPr>
          <a:xfrm>
            <a:off x="4313555" y="3998595"/>
            <a:ext cx="3155950" cy="1189355"/>
          </a:xfrm>
          <a:prstGeom prst="rect">
            <a:avLst/>
          </a:prstGeom>
        </p:spPr>
      </p:pic>
      <p:sp>
        <p:nvSpPr>
          <p:cNvPr id="7" name="Text Box 6"/>
          <p:cNvSpPr txBox="1"/>
          <p:nvPr/>
        </p:nvSpPr>
        <p:spPr>
          <a:xfrm>
            <a:off x="4313555" y="5123180"/>
            <a:ext cx="2947670" cy="306705"/>
          </a:xfrm>
          <a:prstGeom prst="rect">
            <a:avLst/>
          </a:prstGeom>
          <a:noFill/>
        </p:spPr>
        <p:txBody>
          <a:bodyPr wrap="none" rtlCol="0">
            <a:spAutoFit/>
          </a:bodyPr>
          <a:p>
            <a:pPr marL="285750" indent="-285750">
              <a:buFont typeface="Arial" panose="020B0604020202020204" pitchFamily="34" charset="0"/>
              <a:buChar char="•"/>
            </a:pPr>
            <a:r>
              <a:rPr lang="zh-CN" altLang="en-US" sz="1400">
                <a:ea typeface="SimSun" panose="02010600030101010101" pitchFamily="2" charset="-122"/>
              </a:rPr>
              <a:t>点是实验数据，实线是</a:t>
            </a:r>
            <a:r>
              <a:rPr lang="en-US" altLang="zh-CN" sz="1400">
                <a:ea typeface="SimSun" panose="02010600030101010101" pitchFamily="2" charset="-122"/>
              </a:rPr>
              <a:t>LLG</a:t>
            </a:r>
            <a:r>
              <a:rPr lang="zh-CN" altLang="en-US" sz="1400">
                <a:ea typeface="SimSun" panose="02010600030101010101" pitchFamily="2" charset="-122"/>
              </a:rPr>
              <a:t>模拟</a:t>
            </a:r>
            <a:endParaRPr lang="zh-CN" altLang="en-US" sz="1400">
              <a:ea typeface="SimSun"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508912" y="122121"/>
            <a:ext cx="4543425" cy="398780"/>
          </a:xfrm>
          <a:prstGeom prst="rect">
            <a:avLst/>
          </a:prstGeom>
          <a:noFill/>
        </p:spPr>
        <p:txBody>
          <a:bodyPr wrap="none" rtlCol="0">
            <a:spAutoFit/>
          </a:bodyPr>
          <a:p>
            <a:r>
              <a:rPr lang="zh-CN" sz="2000" dirty="0">
                <a:latin typeface="+mj-lt"/>
                <a:ea typeface="SimSun" panose="02010600030101010101" pitchFamily="2" charset="-122"/>
              </a:rPr>
              <a:t>三重</a:t>
            </a:r>
            <a:r>
              <a:rPr lang="en-US" altLang="zh-CN" sz="2000" dirty="0">
                <a:latin typeface="+mj-lt"/>
                <a:ea typeface="SimSun" panose="02010600030101010101" pitchFamily="2" charset="-122"/>
              </a:rPr>
              <a:t>Cooper</a:t>
            </a:r>
            <a:r>
              <a:rPr lang="zh-CN" altLang="en-US" sz="2000" dirty="0">
                <a:latin typeface="+mj-lt"/>
                <a:ea typeface="SimSun" panose="02010600030101010101" pitchFamily="2" charset="-122"/>
              </a:rPr>
              <a:t>对超流诱导的</a:t>
            </a:r>
            <a:r>
              <a:rPr lang="en-US" altLang="zh-CN" sz="2000" dirty="0">
                <a:latin typeface="+mj-lt"/>
                <a:ea typeface="SimSun" panose="02010600030101010101" pitchFamily="2" charset="-122"/>
              </a:rPr>
              <a:t>m</a:t>
            </a:r>
            <a:r>
              <a:rPr lang="en-US" altLang="en-US" sz="2000" dirty="0">
                <a:latin typeface="+mj-lt"/>
                <a:ea typeface="SimSun" panose="02010600030101010101" pitchFamily="2" charset="-122"/>
              </a:rPr>
              <a:t>agnon</a:t>
            </a:r>
            <a:r>
              <a:rPr lang="zh-CN" altLang="en-US" sz="2000" dirty="0">
                <a:latin typeface="+mj-lt"/>
                <a:ea typeface="SimSun" panose="02010600030101010101" pitchFamily="2" charset="-122"/>
              </a:rPr>
              <a:t>自旋流</a:t>
            </a:r>
            <a:endParaRPr lang="zh-CN" altLang="en-US" sz="2000" dirty="0">
              <a:latin typeface="+mj-lt"/>
              <a:ea typeface="SimSun" panose="02010600030101010101" pitchFamily="2" charset="-122"/>
            </a:endParaRPr>
          </a:p>
        </p:txBody>
      </p:sp>
      <p:sp>
        <p:nvSpPr>
          <p:cNvPr id="4" name="Text Box 3"/>
          <p:cNvSpPr txBox="1"/>
          <p:nvPr/>
        </p:nvSpPr>
        <p:spPr>
          <a:xfrm>
            <a:off x="89535" y="717550"/>
            <a:ext cx="7434580" cy="1168400"/>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铁磁绝缘体与超导界面处，两个材料的自旋存在耦合</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当由三重</a:t>
            </a:r>
            <a:r>
              <a:rPr lang="en-US" altLang="zh-CN" sz="1400">
                <a:ea typeface="SimSun" panose="02010600030101010101" pitchFamily="2" charset="-122"/>
              </a:rPr>
              <a:t>Cooper</a:t>
            </a:r>
            <a:r>
              <a:rPr lang="zh-CN" altLang="en-US" sz="1400">
                <a:ea typeface="SimSun" panose="02010600030101010101" pitchFamily="2" charset="-122"/>
              </a:rPr>
              <a:t>对荷载的超流流过超导体时，在邻近的铁磁绝缘体中诱导出</a:t>
            </a:r>
            <a:r>
              <a:rPr lang="en-US" altLang="zh-CN" sz="1400">
                <a:ea typeface="SimSun" panose="02010600030101010101" pitchFamily="2" charset="-122"/>
              </a:rPr>
              <a:t>m</a:t>
            </a:r>
            <a:r>
              <a:rPr lang="en-US" altLang="en-US" sz="1400">
                <a:ea typeface="SimSun" panose="02010600030101010101" pitchFamily="2" charset="-122"/>
              </a:rPr>
              <a:t>agnon</a:t>
            </a:r>
            <a:r>
              <a:rPr lang="zh-CN" altLang="en-US" sz="1400">
                <a:ea typeface="SimSun" panose="02010600030101010101" pitchFamily="2" charset="-122"/>
              </a:rPr>
              <a:t>自旋流</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此效应由与铁磁体绝缘体极化方向相同的</a:t>
            </a:r>
            <a:r>
              <a:rPr lang="en-US" altLang="zh-CN" sz="1400">
                <a:ea typeface="SimSun" panose="02010600030101010101" pitchFamily="2" charset="-122"/>
              </a:rPr>
              <a:t>Cooper</a:t>
            </a:r>
            <a:r>
              <a:rPr lang="zh-CN" altLang="en-US" sz="1400">
                <a:ea typeface="SimSun" panose="02010600030101010101" pitchFamily="2" charset="-122"/>
              </a:rPr>
              <a:t>对主宰</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solidFill>
                  <a:srgbClr val="FF0000"/>
                </a:solidFill>
                <a:ea typeface="SimSun" panose="02010600030101010101" pitchFamily="2" charset="-122"/>
              </a:rPr>
              <a:t>本文发现了</a:t>
            </a:r>
            <a:r>
              <a:rPr lang="en-US" altLang="zh-CN" sz="1400">
                <a:solidFill>
                  <a:srgbClr val="FF0000"/>
                </a:solidFill>
                <a:ea typeface="SimSun" panose="02010600030101010101" pitchFamily="2" charset="-122"/>
              </a:rPr>
              <a:t>Cooper</a:t>
            </a:r>
            <a:r>
              <a:rPr lang="zh-CN" altLang="en-US" sz="1400">
                <a:solidFill>
                  <a:srgbClr val="FF0000"/>
                </a:solidFill>
                <a:ea typeface="SimSun" panose="02010600030101010101" pitchFamily="2" charset="-122"/>
              </a:rPr>
              <a:t>对超流与</a:t>
            </a:r>
            <a:r>
              <a:rPr lang="en-US" altLang="zh-CN" sz="1400">
                <a:solidFill>
                  <a:srgbClr val="FF0000"/>
                </a:solidFill>
                <a:ea typeface="SimSun" panose="02010600030101010101" pitchFamily="2" charset="-122"/>
              </a:rPr>
              <a:t>m</a:t>
            </a:r>
            <a:r>
              <a:rPr lang="en-US" altLang="en-US" sz="1400">
                <a:solidFill>
                  <a:srgbClr val="FF0000"/>
                </a:solidFill>
                <a:ea typeface="SimSun" panose="02010600030101010101" pitchFamily="2" charset="-122"/>
              </a:rPr>
              <a:t>agnon</a:t>
            </a:r>
            <a:r>
              <a:rPr lang="zh-CN" altLang="en-US" sz="1400">
                <a:solidFill>
                  <a:srgbClr val="FF0000"/>
                </a:solidFill>
                <a:ea typeface="SimSun" panose="02010600030101010101" pitchFamily="2" charset="-122"/>
              </a:rPr>
              <a:t>自旋流相转化的一种方法</a:t>
            </a:r>
            <a:endParaRPr lang="zh-CN" altLang="en-US" sz="1400">
              <a:solidFill>
                <a:srgbClr val="FF0000"/>
              </a:solidFill>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两个流耦合的条件：只要求</a:t>
            </a:r>
            <a:r>
              <a:rPr lang="en-US" altLang="zh-CN" sz="1400">
                <a:ea typeface="SimSun" panose="02010600030101010101" pitchFamily="2" charset="-122"/>
              </a:rPr>
              <a:t>Cooper</a:t>
            </a:r>
            <a:r>
              <a:rPr lang="zh-CN" altLang="en-US" sz="1400">
                <a:ea typeface="SimSun" panose="02010600030101010101" pitchFamily="2" charset="-122"/>
              </a:rPr>
              <a:t>对在铁磁体的易轴方向携带净自旋</a:t>
            </a:r>
            <a:endParaRPr lang="zh-CN" altLang="en-US" sz="1400">
              <a:ea typeface="SimSun" panose="02010600030101010101" pitchFamily="2" charset="-122"/>
            </a:endParaRPr>
          </a:p>
        </p:txBody>
      </p:sp>
      <p:sp>
        <p:nvSpPr>
          <p:cNvPr id="2" name="Text Box 1"/>
          <p:cNvSpPr txBox="1"/>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1"/>
          </p:cNvPicPr>
          <p:nvPr/>
        </p:nvPicPr>
        <p:blipFill>
          <a:blip r:embed="rId1"/>
          <a:srcRect/>
          <a:stretch>
            <a:fillRect/>
          </a:stretch>
        </p:blipFill>
        <p:spPr>
          <a:xfrm>
            <a:off x="89535" y="1809750"/>
            <a:ext cx="3430905" cy="1406525"/>
          </a:xfrm>
          <a:prstGeom prst="rect">
            <a:avLst/>
          </a:prstGeom>
        </p:spPr>
      </p:pic>
      <p:sp>
        <p:nvSpPr>
          <p:cNvPr id="5" name="Text Box 4"/>
          <p:cNvSpPr txBox="1"/>
          <p:nvPr/>
        </p:nvSpPr>
        <p:spPr>
          <a:xfrm>
            <a:off x="89535" y="3145155"/>
            <a:ext cx="7434580" cy="306705"/>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耦合只发生在界面处，系统分为两个平移不变的</a:t>
            </a:r>
            <a:r>
              <a:rPr lang="en-US" altLang="zh-CN" sz="1400">
                <a:ea typeface="SimSun" panose="02010600030101010101" pitchFamily="2" charset="-122"/>
              </a:rPr>
              <a:t>2D</a:t>
            </a:r>
            <a:r>
              <a:rPr lang="zh-CN" altLang="en-US" sz="1400">
                <a:ea typeface="SimSun" panose="02010600030101010101" pitchFamily="2" charset="-122"/>
              </a:rPr>
              <a:t>平面，</a:t>
            </a:r>
            <a:r>
              <a:rPr lang="en-US" altLang="zh-CN" sz="1400">
                <a:ea typeface="SimSun" panose="02010600030101010101" pitchFamily="2" charset="-122"/>
              </a:rPr>
              <a:t>H</a:t>
            </a:r>
            <a:r>
              <a:rPr lang="zh-CN" altLang="en-US" sz="1400">
                <a:ea typeface="SimSun" panose="02010600030101010101" pitchFamily="2" charset="-122"/>
              </a:rPr>
              <a:t>可以写在动量空间</a:t>
            </a:r>
            <a:r>
              <a:rPr lang="en-US" altLang="zh-CN" sz="1400">
                <a:ea typeface="SimSun" panose="02010600030101010101" pitchFamily="2" charset="-122"/>
              </a:rPr>
              <a:t> [51]</a:t>
            </a:r>
            <a:endParaRPr lang="en-US" altLang="zh-CN" sz="1400">
              <a:ea typeface="SimSun" panose="02010600030101010101" pitchFamily="2" charset="-122"/>
            </a:endParaRPr>
          </a:p>
        </p:txBody>
      </p:sp>
      <p:pic>
        <p:nvPicPr>
          <p:cNvPr id="6" name="Picture 5" descr="1"/>
          <p:cNvPicPr>
            <a:picLocks noChangeAspect="1"/>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1"/>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1"/>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1"/>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1"/>
          </p:cNvPicPr>
          <p:nvPr/>
        </p:nvPicPr>
        <p:blipFill>
          <a:blip r:embed="rId6"/>
          <a:srcRect/>
          <a:stretch>
            <a:fillRect/>
          </a:stretch>
        </p:blipFill>
        <p:spPr>
          <a:xfrm>
            <a:off x="3399790" y="3491865"/>
            <a:ext cx="1802130" cy="266700"/>
          </a:xfrm>
          <a:prstGeom prst="rect">
            <a:avLst/>
          </a:prstGeom>
        </p:spPr>
      </p:pic>
      <p:sp>
        <p:nvSpPr>
          <p:cNvPr id="11" name="Text Box 10"/>
          <p:cNvSpPr txBox="1"/>
          <p:nvPr/>
        </p:nvSpPr>
        <p:spPr>
          <a:xfrm>
            <a:off x="1946275" y="3451860"/>
            <a:ext cx="1586230" cy="306705"/>
          </a:xfrm>
          <a:prstGeom prst="rect">
            <a:avLst/>
          </a:prstGeom>
          <a:noFill/>
        </p:spPr>
        <p:txBody>
          <a:bodyPr wrap="square" rtlCol="0">
            <a:spAutoFit/>
          </a:bodyPr>
          <a:p>
            <a:r>
              <a:rPr lang="zh-CN" altLang="en-US" sz="1400">
                <a:ea typeface="SimSun" panose="02010600030101010101" pitchFamily="2" charset="-122"/>
              </a:rPr>
              <a:t>经过</a:t>
            </a:r>
            <a:r>
              <a:rPr lang="en-US" altLang="zh-CN" sz="1400">
                <a:ea typeface="SimSun" panose="02010600030101010101" pitchFamily="2" charset="-122"/>
              </a:rPr>
              <a:t>HP</a:t>
            </a:r>
            <a:r>
              <a:rPr lang="zh-CN" altLang="en-US" sz="1400">
                <a:ea typeface="SimSun" panose="02010600030101010101" pitchFamily="2" charset="-122"/>
              </a:rPr>
              <a:t>变换成为</a:t>
            </a:r>
            <a:endParaRPr lang="zh-CN" altLang="en-US" sz="1400">
              <a:ea typeface="SimSun" panose="02010600030101010101" pitchFamily="2" charset="-122"/>
            </a:endParaRPr>
          </a:p>
        </p:txBody>
      </p:sp>
      <p:pic>
        <p:nvPicPr>
          <p:cNvPr id="12" name="Picture 11" descr="1"/>
          <p:cNvPicPr>
            <a:picLocks noChangeAspect="1"/>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69850" y="647700"/>
            <a:ext cx="7434580" cy="1383665"/>
          </a:xfrm>
          <a:prstGeom prst="rect">
            <a:avLst/>
          </a:prstGeom>
          <a:noFill/>
        </p:spPr>
        <p:txBody>
          <a:bodyPr wrap="square" rtlCol="0">
            <a:spAutoFit/>
          </a:bodyPr>
          <a:p>
            <a:pPr marL="285750" indent="-285750">
              <a:buFont typeface="Arial" panose="020B0604020202020204" pitchFamily="34" charset="0"/>
              <a:buChar char="•"/>
            </a:pPr>
            <a:r>
              <a:rPr lang="zh-CN" altLang="en-US" sz="1200">
                <a:ea typeface="SimSun" panose="02010600030101010101" pitchFamily="2" charset="-122"/>
              </a:rPr>
              <a:t>磁</a:t>
            </a:r>
            <a:r>
              <a:rPr lang="en-US" altLang="zh-CN" sz="1200">
                <a:ea typeface="SimSun" panose="02010600030101010101" pitchFamily="2" charset="-122"/>
              </a:rPr>
              <a:t>sk</a:t>
            </a:r>
            <a:r>
              <a:rPr lang="zh-CN" altLang="en-US" sz="1200">
                <a:ea typeface="SimSun" panose="02010600030101010101" pitchFamily="2" charset="-122"/>
              </a:rPr>
              <a:t>的实空间拓会导致</a:t>
            </a:r>
            <a:r>
              <a:rPr lang="zh-CN" altLang="en-US" sz="1200">
                <a:solidFill>
                  <a:srgbClr val="FF0000"/>
                </a:solidFill>
                <a:ea typeface="SimSun" panose="02010600030101010101" pitchFamily="2" charset="-122"/>
              </a:rPr>
              <a:t>自旋结构的</a:t>
            </a:r>
            <a:r>
              <a:rPr lang="en-US" altLang="zh-CN" sz="1200">
                <a:solidFill>
                  <a:srgbClr val="FF0000"/>
                </a:solidFill>
                <a:ea typeface="SimSun" panose="02010600030101010101" pitchFamily="2" charset="-122"/>
              </a:rPr>
              <a:t>skyrmion Hall效应</a:t>
            </a:r>
            <a:r>
              <a:rPr lang="zh-CN" altLang="en-US" sz="1200">
                <a:ea typeface="SimSun" panose="02010600030101010101" pitchFamily="2" charset="-122"/>
              </a:rPr>
              <a:t>，</a:t>
            </a:r>
            <a:r>
              <a:rPr lang="zh-CN" altLang="en-US" sz="1400">
                <a:solidFill>
                  <a:srgbClr val="FF0000"/>
                </a:solidFill>
                <a:ea typeface="SimSun" panose="02010600030101010101" pitchFamily="2" charset="-122"/>
              </a:rPr>
              <a:t>电子的拓扑</a:t>
            </a:r>
            <a:r>
              <a:rPr lang="en-US" altLang="zh-CN" sz="1400">
                <a:solidFill>
                  <a:srgbClr val="FF0000"/>
                </a:solidFill>
                <a:ea typeface="SimSun" panose="02010600030101010101" pitchFamily="2" charset="-122"/>
              </a:rPr>
              <a:t>Hall效应</a:t>
            </a:r>
            <a:r>
              <a:rPr lang="zh-CN" altLang="en-US" sz="1400">
                <a:solidFill>
                  <a:srgbClr val="FF0000"/>
                </a:solidFill>
                <a:ea typeface="SimSun" panose="02010600030101010101" pitchFamily="2" charset="-122"/>
              </a:rPr>
              <a:t>，及稳定性</a:t>
            </a:r>
            <a:endParaRPr lang="zh-CN" altLang="en-US" sz="1400">
              <a:solidFill>
                <a:schemeClr val="accent2"/>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由于sk在电流驱动下的运动模式等缺点，还没有在自旋电子器件中得到应用</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本文重点：近年来其他拓扑自旋结构中的研究趋势</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拓扑</a:t>
            </a:r>
            <a:r>
              <a:rPr lang="en-US" altLang="zh-CN" sz="1400">
                <a:solidFill>
                  <a:schemeClr val="tx1"/>
                </a:solidFill>
                <a:ea typeface="SimSun" panose="02010600030101010101" pitchFamily="2" charset="-122"/>
              </a:rPr>
              <a:t>Hall效应</a:t>
            </a:r>
            <a:r>
              <a:rPr lang="zh-CN" altLang="en-US" sz="1400">
                <a:solidFill>
                  <a:schemeClr val="tx1"/>
                </a:solidFill>
                <a:ea typeface="SimSun" panose="02010600030101010101" pitchFamily="2" charset="-122"/>
              </a:rPr>
              <a:t>：非平庸拓扑自旋结构对电子的</a:t>
            </a:r>
            <a:r>
              <a:rPr lang="en-US" altLang="zh-CN" sz="1400">
                <a:solidFill>
                  <a:schemeClr val="tx1"/>
                </a:solidFill>
                <a:ea typeface="SimSun" panose="02010600030101010101" pitchFamily="2" charset="-122"/>
              </a:rPr>
              <a:t>Hall效应</a:t>
            </a:r>
            <a:r>
              <a:rPr lang="zh-CN" altLang="en-US" sz="1400">
                <a:solidFill>
                  <a:schemeClr val="tx1"/>
                </a:solidFill>
                <a:ea typeface="SimSun" panose="02010600030101010101" pitchFamily="2" charset="-122"/>
              </a:rPr>
              <a:t>的额外贡献（可用于sk探测）</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skyrmion Hall</a:t>
            </a:r>
            <a:r>
              <a:rPr lang="en-US" altLang="zh-CN" sz="1400">
                <a:solidFill>
                  <a:schemeClr val="tx1"/>
                </a:solidFill>
                <a:ea typeface="SimSun" panose="02010600030101010101" pitchFamily="2" charset="-122"/>
              </a:rPr>
              <a:t>效应：当被电流驱动时，sk发生横向偏转（sk消失，导致无法应用）</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其他sk的综述文章 [49, 50, 51, 52, 53, 54, 55, 56, 57]</a:t>
            </a:r>
            <a:endParaRPr lang="en-US" altLang="zh-CN" sz="1400">
              <a:solidFill>
                <a:schemeClr val="tx1"/>
              </a:solidFill>
              <a:ea typeface="SimSun" panose="02010600030101010101" pitchFamily="2" charset="-122"/>
            </a:endParaRPr>
          </a:p>
        </p:txBody>
      </p:sp>
      <p:pic>
        <p:nvPicPr>
          <p:cNvPr id="3" name="Picture 2" descr="1"/>
          <p:cNvPicPr>
            <a:picLocks noChangeAspect="1"/>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1"/>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1"/>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1"/>
          </p:cNvPicPr>
          <p:nvPr/>
        </p:nvPicPr>
        <p:blipFill>
          <a:blip r:embed="rId4"/>
          <a:srcRect/>
          <a:stretch>
            <a:fillRect/>
          </a:stretch>
        </p:blipFill>
        <p:spPr>
          <a:xfrm>
            <a:off x="3239453" y="2388870"/>
            <a:ext cx="822960" cy="233680"/>
          </a:xfrm>
          <a:prstGeom prst="rect">
            <a:avLst/>
          </a:prstGeom>
        </p:spPr>
      </p:pic>
      <p:sp>
        <p:nvSpPr>
          <p:cNvPr id="7" name="Text Box 6"/>
          <p:cNvSpPr txBox="1"/>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1"/>
          <p:nvPr/>
        </p:nvSpPr>
        <p:spPr>
          <a:xfrm>
            <a:off x="69850" y="2588260"/>
            <a:ext cx="6543675" cy="9531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a:t>
            </a:r>
            <a:r>
              <a:rPr lang="zh-CN" altLang="en-US" sz="1400">
                <a:ea typeface="SimSun" panose="02010600030101010101" pitchFamily="2" charset="-122"/>
              </a:rPr>
              <a:t>取整数</a:t>
            </a:r>
            <a:r>
              <a:rPr lang="en-US" altLang="en-US" sz="1400"/>
              <a:t>;    </a:t>
            </a:r>
            <a:r>
              <a:rPr lang="en-US" altLang="en-US" sz="1400">
                <a:solidFill>
                  <a:srgbClr val="FF0000"/>
                </a:solidFill>
              </a:rPr>
              <a:t>helicity </a:t>
            </a:r>
            <a:r>
              <a:rPr lang="en-US" altLang="en-US" sz="1400"/>
              <a:t>gama</a:t>
            </a:r>
            <a:r>
              <a:rPr lang="zh-CN" altLang="en-US" sz="1400">
                <a:ea typeface="SimSun" panose="02010600030101010101" pitchFamily="2" charset="-122"/>
              </a:rPr>
              <a:t>取从</a:t>
            </a:r>
            <a:r>
              <a:rPr lang="en-US" altLang="zh-CN" sz="1400">
                <a:ea typeface="SimSun" panose="02010600030101010101" pitchFamily="2" charset="-122"/>
              </a:rPr>
              <a:t>0</a:t>
            </a:r>
            <a:r>
              <a:rPr lang="zh-CN" altLang="en-US" sz="1400">
                <a:ea typeface="SimSun" panose="02010600030101010101" pitchFamily="2" charset="-122"/>
              </a:rPr>
              <a:t>到</a:t>
            </a:r>
            <a:r>
              <a:rPr lang="en-US" altLang="zh-CN" sz="1400">
                <a:ea typeface="SimSun" panose="02010600030101010101" pitchFamily="2" charset="-122"/>
              </a:rPr>
              <a:t>+-pi/2</a:t>
            </a:r>
            <a:r>
              <a:rPr lang="zh-CN" altLang="en-US" sz="1400">
                <a:ea typeface="SimSun" panose="02010600030101010101" pitchFamily="2" charset="-122"/>
              </a:rPr>
              <a:t>间的连续值</a:t>
            </a:r>
            <a:r>
              <a:rPr lang="en-US" altLang="en-US" sz="1400"/>
              <a:t>;</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Bloch sk: p=+-1, m=1, gamma=+-pi/2</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1"/>
          </p:cNvPicPr>
          <p:nvPr/>
        </p:nvPicPr>
        <p:blipFill>
          <a:blip r:embed="rId5"/>
          <a:srcRect/>
          <a:stretch>
            <a:fillRect/>
          </a:stretch>
        </p:blipFill>
        <p:spPr>
          <a:xfrm>
            <a:off x="5112385" y="2207895"/>
            <a:ext cx="1757045" cy="414655"/>
          </a:xfrm>
          <a:prstGeom prst="rect">
            <a:avLst/>
          </a:prstGeom>
        </p:spPr>
      </p:pic>
      <p:pic>
        <p:nvPicPr>
          <p:cNvPr id="10" name="Picture 9" descr="1"/>
          <p:cNvPicPr>
            <a:picLocks noChangeAspect="1"/>
          </p:cNvPicPr>
          <p:nvPr/>
        </p:nvPicPr>
        <p:blipFill>
          <a:blip r:embed="rId6"/>
          <a:stretch>
            <a:fillRect/>
          </a:stretch>
        </p:blipFill>
        <p:spPr>
          <a:xfrm>
            <a:off x="1454785" y="3622040"/>
            <a:ext cx="1661795" cy="476885"/>
          </a:xfrm>
          <a:prstGeom prst="rect">
            <a:avLst/>
          </a:prstGeom>
        </p:spPr>
      </p:pic>
      <p:pic>
        <p:nvPicPr>
          <p:cNvPr id="11" name="Picture 10" descr="/home/ligy/Pictures/1.png1"/>
          <p:cNvPicPr>
            <a:picLocks noChangeAspect="1"/>
          </p:cNvPicPr>
          <p:nvPr/>
        </p:nvPicPr>
        <p:blipFill>
          <a:blip r:embed="rId7"/>
          <a:srcRect/>
          <a:stretch>
            <a:fillRect/>
          </a:stretch>
        </p:blipFill>
        <p:spPr>
          <a:xfrm>
            <a:off x="4406900" y="3407410"/>
            <a:ext cx="2157095" cy="530860"/>
          </a:xfrm>
          <a:prstGeom prst="rect">
            <a:avLst/>
          </a:prstGeom>
        </p:spPr>
      </p:pic>
      <p:sp>
        <p:nvSpPr>
          <p:cNvPr id="12" name="Right Arrow 11"/>
          <p:cNvSpPr/>
          <p:nvPr/>
        </p:nvSpPr>
        <p:spPr>
          <a:xfrm>
            <a:off x="3362325" y="362204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1"/>
          <p:nvPr/>
        </p:nvSpPr>
        <p:spPr>
          <a:xfrm>
            <a:off x="3399790" y="336740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1"/>
          <p:nvPr/>
        </p:nvSpPr>
        <p:spPr>
          <a:xfrm>
            <a:off x="75565" y="399224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1"/>
          <p:nvPr/>
        </p:nvSpPr>
        <p:spPr>
          <a:xfrm>
            <a:off x="75565" y="3470275"/>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1"/>
          <p:nvPr/>
        </p:nvSpPr>
        <p:spPr>
          <a:xfrm>
            <a:off x="75565" y="436308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1"/>
          </p:cNvPicPr>
          <p:nvPr/>
        </p:nvPicPr>
        <p:blipFill>
          <a:blip r:embed="rId8"/>
          <a:srcRect/>
          <a:stretch>
            <a:fillRect/>
          </a:stretch>
        </p:blipFill>
        <p:spPr>
          <a:xfrm>
            <a:off x="870585" y="4336098"/>
            <a:ext cx="1661795" cy="402590"/>
          </a:xfrm>
          <a:prstGeom prst="rect">
            <a:avLst/>
          </a:prstGeom>
        </p:spPr>
      </p:pic>
      <p:sp>
        <p:nvSpPr>
          <p:cNvPr id="18" name="Text Box 17"/>
          <p:cNvSpPr txBox="1"/>
          <p:nvPr/>
        </p:nvSpPr>
        <p:spPr>
          <a:xfrm>
            <a:off x="75565" y="4739005"/>
            <a:ext cx="7341870" cy="737235"/>
          </a:xfrm>
          <a:prstGeom prst="rect">
            <a:avLst/>
          </a:prstGeom>
          <a:noFill/>
        </p:spPr>
        <p:txBody>
          <a:bodyPr wrap="square" rtlCol="0">
            <a:spAutoFit/>
          </a:bodyPr>
          <a:p>
            <a:pPr marL="285750" indent="-285750" algn="l">
              <a:buFont typeface="Arial" panose="020B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B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1"/>
          </p:cNvPicPr>
          <p:nvPr/>
        </p:nvPicPr>
        <p:blipFill>
          <a:blip r:embed="rId9"/>
          <a:srcRect/>
          <a:stretch>
            <a:fillRect/>
          </a:stretch>
        </p:blipFill>
        <p:spPr>
          <a:xfrm>
            <a:off x="3776345" y="4250055"/>
            <a:ext cx="3733800" cy="419735"/>
          </a:xfrm>
          <a:prstGeom prst="rect">
            <a:avLst/>
          </a:prstGeom>
        </p:spPr>
      </p:pic>
      <p:sp>
        <p:nvSpPr>
          <p:cNvPr id="21" name="Right Arrow 20"/>
          <p:cNvSpPr/>
          <p:nvPr/>
        </p:nvSpPr>
        <p:spPr>
          <a:xfrm>
            <a:off x="2785110" y="456120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1"/>
          <p:nvPr/>
        </p:nvSpPr>
        <p:spPr>
          <a:xfrm>
            <a:off x="2822575" y="430657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1"/>
          </p:cNvPicPr>
          <p:nvPr/>
        </p:nvPicPr>
        <p:blipFill>
          <a:blip r:embed="rId10"/>
          <a:srcRect/>
          <a:stretch>
            <a:fillRect/>
          </a:stretch>
        </p:blipFill>
        <p:spPr>
          <a:xfrm>
            <a:off x="2921635" y="5259070"/>
            <a:ext cx="4588510" cy="3987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SimSun" panose="02010600030101010101" pitchFamily="2" charset="-122"/>
              </a:rPr>
              <a:t>2</a:t>
            </a:r>
            <a:r>
              <a:rPr lang="en-US" altLang="en-US" sz="1400">
                <a:solidFill>
                  <a:schemeClr val="tx1"/>
                </a:solidFill>
                <a:ea typeface="SimSun" panose="02010600030101010101" pitchFamily="2" charset="-122"/>
              </a:rPr>
              <a:t>. 偶极-偶极相互作用</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偶极作用是非手性的，所以更趋向于形成Bloch sk。</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电子的拓扑Hall效应是判断sk相的特征</a:t>
            </a:r>
            <a:r>
              <a:rPr lang="zh-CN" altLang="en-US" sz="1400">
                <a:solidFill>
                  <a:schemeClr val="tx1"/>
                </a:solidFill>
                <a:ea typeface="SimSun" panose="02010600030101010101" pitchFamily="2" charset="-122"/>
              </a:rPr>
              <a:t>指标</a:t>
            </a:r>
            <a:r>
              <a:rPr lang="en-US" altLang="en-US" sz="1400">
                <a:solidFill>
                  <a:schemeClr val="tx1"/>
                </a:solidFill>
                <a:ea typeface="SimSun" panose="02010600030101010101" pitchFamily="2" charset="-122"/>
              </a:rPr>
              <a:t>，sk晶格中横向电阻由三项贡献：</a:t>
            </a:r>
            <a:endParaRPr lang="en-US" altLang="en-US" sz="1400">
              <a:solidFill>
                <a:schemeClr val="tx1"/>
              </a:solidFill>
              <a:ea typeface="SimSun" panose="02010600030101010101" pitchFamily="2" charset="-122"/>
            </a:endParaRPr>
          </a:p>
        </p:txBody>
      </p:sp>
      <p:pic>
        <p:nvPicPr>
          <p:cNvPr id="3" name="Picture 2" descr="/home/ligy/Pictures/1.png1"/>
          <p:cNvPicPr>
            <a:picLocks noChangeAspect="1"/>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1"/>
          </p:cNvPicPr>
          <p:nvPr/>
        </p:nvPicPr>
        <p:blipFill>
          <a:blip r:embed="rId2"/>
          <a:srcRect/>
          <a:stretch>
            <a:fillRect/>
          </a:stretch>
        </p:blipFill>
        <p:spPr>
          <a:xfrm>
            <a:off x="2164715" y="391160"/>
            <a:ext cx="2734945" cy="502920"/>
          </a:xfrm>
          <a:prstGeom prst="rect">
            <a:avLst/>
          </a:prstGeom>
        </p:spPr>
      </p:pic>
      <p:sp>
        <p:nvSpPr>
          <p:cNvPr id="7" name="Text Box 6"/>
          <p:cNvSpPr txBox="1"/>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1"/>
          </p:cNvPicPr>
          <p:nvPr/>
        </p:nvPicPr>
        <p:blipFill>
          <a:blip r:embed="rId3"/>
          <a:stretch>
            <a:fillRect/>
          </a:stretch>
        </p:blipFill>
        <p:spPr>
          <a:xfrm>
            <a:off x="1755775" y="2072005"/>
            <a:ext cx="656590" cy="224155"/>
          </a:xfrm>
          <a:prstGeom prst="rect">
            <a:avLst/>
          </a:prstGeom>
        </p:spPr>
      </p:pic>
      <p:sp>
        <p:nvSpPr>
          <p:cNvPr id="26" name="Text Box 25"/>
          <p:cNvSpPr txBox="1"/>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1"/>
          </p:cNvPicPr>
          <p:nvPr/>
        </p:nvPicPr>
        <p:blipFill>
          <a:blip r:embed="rId4"/>
          <a:srcRect/>
          <a:stretch>
            <a:fillRect/>
          </a:stretch>
        </p:blipFill>
        <p:spPr>
          <a:xfrm>
            <a:off x="4951730" y="2098040"/>
            <a:ext cx="695960" cy="207645"/>
          </a:xfrm>
          <a:prstGeom prst="rect">
            <a:avLst/>
          </a:prstGeom>
        </p:spPr>
      </p:pic>
      <p:sp>
        <p:nvSpPr>
          <p:cNvPr id="28" name="Text Box 27"/>
          <p:cNvSpPr txBox="1"/>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1"/>
          </p:cNvPicPr>
          <p:nvPr/>
        </p:nvPicPr>
        <p:blipFill>
          <a:blip r:embed="rId5"/>
          <a:srcRect/>
          <a:stretch>
            <a:fillRect/>
          </a:stretch>
        </p:blipFill>
        <p:spPr>
          <a:xfrm>
            <a:off x="2616835" y="2331085"/>
            <a:ext cx="880745" cy="244475"/>
          </a:xfrm>
          <a:prstGeom prst="rect">
            <a:avLst/>
          </a:prstGeom>
        </p:spPr>
      </p:pic>
      <p:sp>
        <p:nvSpPr>
          <p:cNvPr id="30" name="Text Box 29"/>
          <p:cNvSpPr txBox="1"/>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1"/>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1">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1"/>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1"/>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1"/>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1"/>
          <p:nvPr/>
        </p:nvSpPr>
        <p:spPr>
          <a:xfrm>
            <a:off x="1755775" y="45720"/>
            <a:ext cx="4063365" cy="398780"/>
          </a:xfrm>
          <a:prstGeom prst="rect">
            <a:avLst/>
          </a:prstGeom>
          <a:noFill/>
        </p:spPr>
        <p:txBody>
          <a:bodyPr wrap="none" rtlCol="0">
            <a:spAutoFit/>
          </a:bodyPr>
          <a:p>
            <a:r>
              <a:rPr lang="en-US" altLang="zh-CN" sz="2000" dirty="0">
                <a:latin typeface="+mj-lt"/>
                <a:ea typeface="SimSun" panose="02010600030101010101" pitchFamily="2" charset="-122"/>
              </a:rPr>
              <a:t>超越</a:t>
            </a:r>
            <a:r>
              <a:rPr lang="zh-CN" altLang="en-US" sz="2000" dirty="0">
                <a:latin typeface="+mj-lt"/>
                <a:ea typeface="SimSun" panose="02010600030101010101" pitchFamily="2" charset="-122"/>
              </a:rPr>
              <a:t>sk ：其他备选磁准粒子的综述</a:t>
            </a:r>
            <a:endParaRPr lang="zh-CN" altLang="en-US" sz="2000" dirty="0">
              <a:latin typeface="+mj-lt"/>
              <a:ea typeface="SimSun" panose="02010600030101010101" pitchFamily="2" charset="-122"/>
            </a:endParaRPr>
          </a:p>
        </p:txBody>
      </p:sp>
      <p:sp>
        <p:nvSpPr>
          <p:cNvPr id="23" name="Text Box 3"/>
          <p:cNvSpPr txBox="1"/>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SimSun" panose="02010600030101010101" pitchFamily="2" charset="-122"/>
              </a:rPr>
              <a:t>电流驱动的sk运动：1. STT，自旋极化电流在流经磁结构时使sk的磁矩重排。力矩由磁化密度梯度决定</a:t>
            </a:r>
            <a:endParaRPr lang="en-US" altLang="en-US" sz="1400">
              <a:solidFill>
                <a:schemeClr val="tx1"/>
              </a:solidFill>
              <a:ea typeface="SimSun" panose="02010600030101010101" pitchFamily="2" charset="-122"/>
            </a:endParaRPr>
          </a:p>
          <a:p>
            <a:pPr indent="0">
              <a:buNone/>
            </a:pPr>
            <a:r>
              <a:rPr lang="en-US" altLang="en-US" sz="1400">
                <a:solidFill>
                  <a:schemeClr val="tx1"/>
                </a:solidFill>
                <a:ea typeface="SimSun" panose="02010600030101010101" pitchFamily="2" charset="-122"/>
              </a:rPr>
              <a:t>2. SOT，在SOC存在的条件下，电流导致的自旋积累对sk磁结构施加力矩[99-102]</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skyrmon Hall效应：sk在电流驱动下有横向偏转，不只有平行电流的运动</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LLG+SOT的Thiele方程推导见[63]</a:t>
            </a:r>
            <a:endParaRPr lang="en-US" altLang="en-US" sz="1400">
              <a:solidFill>
                <a:schemeClr val="tx1"/>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2142490" y="2247265"/>
            <a:ext cx="2986405" cy="276860"/>
          </a:xfrm>
          <a:prstGeom prst="rect">
            <a:avLst/>
          </a:prstGeom>
        </p:spPr>
      </p:pic>
      <p:pic>
        <p:nvPicPr>
          <p:cNvPr id="6" name="Picture 5" descr="1"/>
          <p:cNvPicPr>
            <a:picLocks noChangeAspect="1"/>
          </p:cNvPicPr>
          <p:nvPr/>
        </p:nvPicPr>
        <p:blipFill>
          <a:blip r:embed="rId2"/>
          <a:stretch>
            <a:fillRect/>
          </a:stretch>
        </p:blipFill>
        <p:spPr>
          <a:xfrm>
            <a:off x="2493645" y="2524125"/>
            <a:ext cx="2283460" cy="1273175"/>
          </a:xfrm>
          <a:prstGeom prst="rect">
            <a:avLst/>
          </a:prstGeom>
        </p:spPr>
      </p:pic>
      <p:sp>
        <p:nvSpPr>
          <p:cNvPr id="3" name="Text Box 3"/>
          <p:cNvSpPr txBox="1"/>
          <p:nvPr/>
        </p:nvSpPr>
        <p:spPr>
          <a:xfrm>
            <a:off x="33655" y="3959225"/>
            <a:ext cx="7507605" cy="1383665"/>
          </a:xfrm>
          <a:prstGeom prst="rect">
            <a:avLst/>
          </a:prstGeom>
          <a:noFill/>
        </p:spPr>
        <p:txBody>
          <a:bodyPr wrap="square" rtlCol="0">
            <a:spAutoFit/>
          </a:bodyPr>
          <a:p>
            <a:pPr marL="285750" indent="-285750">
              <a:buFont typeface="Arial" panose="020B0604020202020204" pitchFamily="34" charset="0"/>
              <a:buChar char="•"/>
            </a:pPr>
            <a:r>
              <a:rPr lang="en-US" altLang="en-US" sz="1400">
                <a:solidFill>
                  <a:schemeClr val="tx1"/>
                </a:solidFill>
                <a:ea typeface="SimSun" panose="02010600030101010101" pitchFamily="2" charset="-122"/>
              </a:rPr>
              <a:t>Neel sk</a:t>
            </a:r>
            <a:r>
              <a:rPr lang="zh-CN" altLang="en-US" sz="1400">
                <a:solidFill>
                  <a:schemeClr val="tx1"/>
                </a:solidFill>
                <a:ea typeface="SimSun" panose="02010600030101010101" pitchFamily="2" charset="-122"/>
              </a:rPr>
              <a:t>的</a:t>
            </a:r>
            <a:r>
              <a:rPr lang="en-US" altLang="zh-CN" sz="1400">
                <a:solidFill>
                  <a:schemeClr val="tx1"/>
                </a:solidFill>
                <a:ea typeface="SimSun" panose="02010600030101010101" pitchFamily="2" charset="-122"/>
              </a:rPr>
              <a:t>Nsk=p=1,-1</a:t>
            </a:r>
            <a:r>
              <a:rPr lang="zh-CN" altLang="en-US" sz="1400">
                <a:solidFill>
                  <a:schemeClr val="tx1"/>
                </a:solidFill>
                <a:ea typeface="SimSun" panose="02010600030101010101" pitchFamily="2" charset="-122"/>
              </a:rPr>
              <a:t>，</a:t>
            </a:r>
            <a:r>
              <a:rPr lang="en-US" altLang="zh-CN" sz="1400">
                <a:solidFill>
                  <a:schemeClr val="tx1"/>
                </a:solidFill>
                <a:ea typeface="SimSun" panose="02010600030101010101" pitchFamily="2" charset="-122"/>
              </a:rPr>
              <a:t>D</a:t>
            </a:r>
            <a:r>
              <a:rPr lang="zh-CN" altLang="en-US" sz="1400">
                <a:solidFill>
                  <a:schemeClr val="tx1"/>
                </a:solidFill>
                <a:ea typeface="SimSun" panose="02010600030101010101" pitchFamily="2" charset="-122"/>
              </a:rPr>
              <a:t>是对角阵，</a:t>
            </a:r>
            <a:r>
              <a:rPr lang="en-US" altLang="zh-CN" sz="1400">
                <a:solidFill>
                  <a:schemeClr val="tx1"/>
                </a:solidFill>
                <a:ea typeface="SimSun" panose="02010600030101010101" pitchFamily="2" charset="-122"/>
              </a:rPr>
              <a:t>I</a:t>
            </a:r>
            <a:r>
              <a:rPr lang="zh-CN" altLang="en-US" sz="1400">
                <a:solidFill>
                  <a:schemeClr val="tx1"/>
                </a:solidFill>
                <a:ea typeface="SimSun" panose="02010600030101010101" pitchFamily="2" charset="-122"/>
              </a:rPr>
              <a:t>是反对称阵，如果入射自旋</a:t>
            </a:r>
            <a:r>
              <a:rPr lang="en-US" altLang="zh-CN" sz="1400">
                <a:solidFill>
                  <a:schemeClr val="tx1"/>
                </a:solidFill>
                <a:ea typeface="SimSun" panose="02010600030101010101" pitchFamily="2" charset="-122"/>
              </a:rPr>
              <a:t> s//y</a:t>
            </a:r>
            <a:r>
              <a:rPr lang="zh-CN" altLang="en-US" sz="1400">
                <a:solidFill>
                  <a:schemeClr val="tx1"/>
                </a:solidFill>
                <a:ea typeface="SimSun" panose="02010600030101010101" pitchFamily="2" charset="-122"/>
              </a:rPr>
              <a:t>轴，</a:t>
            </a:r>
            <a:r>
              <a:rPr lang="en-US" altLang="zh-CN" sz="1400">
                <a:solidFill>
                  <a:schemeClr val="tx1"/>
                </a:solidFill>
                <a:ea typeface="SimSun" panose="02010600030101010101" pitchFamily="2" charset="-122"/>
              </a:rPr>
              <a:t>DeltaU=0</a:t>
            </a:r>
            <a:r>
              <a:rPr lang="zh-CN" altLang="en-US" sz="1400">
                <a:solidFill>
                  <a:schemeClr val="tx1"/>
                </a:solidFill>
                <a:ea typeface="SimSun" panose="02010600030101010101" pitchFamily="2" charset="-122"/>
              </a:rPr>
              <a:t>，则</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角为：</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一个实际可行的抑制</a:t>
            </a:r>
            <a:r>
              <a:rPr lang="en-US" altLang="zh-CN" sz="1400">
                <a:solidFill>
                  <a:schemeClr val="tx1"/>
                </a:solidFill>
                <a:ea typeface="SimSun" panose="02010600030101010101" pitchFamily="2" charset="-122"/>
              </a:rPr>
              <a:t>sk Hall</a:t>
            </a:r>
            <a:r>
              <a:rPr lang="zh-CN" altLang="en-US" sz="1400">
                <a:solidFill>
                  <a:schemeClr val="tx1"/>
                </a:solidFill>
                <a:ea typeface="SimSun" panose="02010600030101010101" pitchFamily="2" charset="-122"/>
              </a:rPr>
              <a:t>效应的方法是操控入射自旋流的</a:t>
            </a:r>
            <a:r>
              <a:rPr lang="en-US" altLang="zh-CN" sz="1400">
                <a:solidFill>
                  <a:schemeClr val="tx1"/>
                </a:solidFill>
                <a:ea typeface="SimSun" panose="02010600030101010101" pitchFamily="2" charset="-122"/>
              </a:rPr>
              <a:t>s </a:t>
            </a:r>
            <a:r>
              <a:rPr lang="en-US" altLang="en-US" sz="1400">
                <a:solidFill>
                  <a:schemeClr val="tx1"/>
                </a:solidFill>
                <a:ea typeface="SimSun" panose="02010600030101010101" pitchFamily="2" charset="-122"/>
              </a:rPr>
              <a:t>[109]</a:t>
            </a:r>
            <a:endParaRPr lang="en-US"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理论上这些抑制</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横向运动的方法都难以实现，可以考虑</a:t>
            </a:r>
            <a:r>
              <a:rPr lang="en-US" altLang="zh-CN" sz="1400">
                <a:solidFill>
                  <a:schemeClr val="tx1"/>
                </a:solidFill>
                <a:ea typeface="SimSun" panose="02010600030101010101" pitchFamily="2" charset="-122"/>
              </a:rPr>
              <a:t>Nsk=0</a:t>
            </a:r>
            <a:r>
              <a:rPr lang="zh-CN" altLang="en-US" sz="1400">
                <a:solidFill>
                  <a:schemeClr val="tx1"/>
                </a:solidFill>
                <a:ea typeface="SimSun" panose="02010600030101010101" pitchFamily="2" charset="-122"/>
              </a:rPr>
              <a:t>的</a:t>
            </a:r>
            <a:r>
              <a:rPr lang="zh-CN" altLang="en-US" sz="1400" dirty="0">
                <a:latin typeface="+mj-lt"/>
                <a:ea typeface="SimSun" panose="02010600030101010101" pitchFamily="2" charset="-122"/>
                <a:sym typeface="+mn-ea"/>
              </a:rPr>
              <a:t>其他备选磁准粒子</a:t>
            </a:r>
            <a:endParaRPr lang="zh-CN" altLang="en-US" sz="1400">
              <a:solidFill>
                <a:schemeClr val="tx1"/>
              </a:solidFill>
              <a:ea typeface="SimSun" panose="02010600030101010101" pitchFamily="2" charset="-122"/>
            </a:endParaRPr>
          </a:p>
        </p:txBody>
      </p:sp>
      <p:pic>
        <p:nvPicPr>
          <p:cNvPr id="4" name="Picture 3" descr="1"/>
          <p:cNvPicPr>
            <a:picLocks noChangeAspect="1"/>
          </p:cNvPicPr>
          <p:nvPr/>
        </p:nvPicPr>
        <p:blipFill>
          <a:blip r:embed="rId3"/>
          <a:stretch>
            <a:fillRect/>
          </a:stretch>
        </p:blipFill>
        <p:spPr>
          <a:xfrm>
            <a:off x="2941320" y="4287520"/>
            <a:ext cx="1835785" cy="43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70812" y="83386"/>
            <a:ext cx="4619625" cy="460375"/>
          </a:xfrm>
          <a:prstGeom prst="rect">
            <a:avLst/>
          </a:prstGeom>
          <a:noFill/>
        </p:spPr>
        <p:txBody>
          <a:bodyPr wrap="none" rtlCol="0">
            <a:spAutoFit/>
          </a:bodyPr>
          <a:p>
            <a:r>
              <a:rPr lang="en-US" altLang="zh-CN" sz="2400" dirty="0">
                <a:latin typeface="+mj-lt"/>
                <a:ea typeface="SimSun" panose="02010600030101010101" pitchFamily="2" charset="-122"/>
              </a:rPr>
              <a:t>Au/Pu</a:t>
            </a:r>
            <a:r>
              <a:rPr lang="zh-CN" altLang="en-US" sz="2400" dirty="0">
                <a:latin typeface="+mj-lt"/>
                <a:ea typeface="SimSun" panose="02010600030101010101" pitchFamily="2" charset="-122"/>
              </a:rPr>
              <a:t>界面的纯自旋流二极管效应</a:t>
            </a:r>
            <a:endParaRPr lang="zh-CN" altLang="en-US" sz="2400" dirty="0">
              <a:latin typeface="+mj-lt"/>
              <a:ea typeface="SimSun" panose="02010600030101010101" pitchFamily="2" charset="-122"/>
            </a:endParaRPr>
          </a:p>
        </p:txBody>
      </p:sp>
      <p:sp>
        <p:nvSpPr>
          <p:cNvPr id="4" name="Text Box 3"/>
          <p:cNvSpPr txBox="1"/>
          <p:nvPr/>
        </p:nvSpPr>
        <p:spPr>
          <a:xfrm>
            <a:off x="53975" y="675640"/>
            <a:ext cx="7452360" cy="3969385"/>
          </a:xfrm>
          <a:prstGeom prst="rect">
            <a:avLst/>
          </a:prstGeom>
          <a:noFill/>
        </p:spPr>
        <p:txBody>
          <a:bodyPr wrap="square" rtlCol="0">
            <a:spAutoFit/>
          </a:bodyPr>
          <a:p>
            <a:pPr marL="285750" indent="-285750">
              <a:buFont typeface="Arial" panose="020B0604020202020204" pitchFamily="34" charset="0"/>
              <a:buChar char="•"/>
            </a:pPr>
            <a:r>
              <a:rPr lang="en-US" altLang="zh-CN" sz="1400">
                <a:ea typeface="SimSun" panose="02010600030101010101" pitchFamily="2" charset="-122"/>
              </a:rPr>
              <a:t>两个材料界面处不同的电荷输运性质是现代二极管和寄存器技术的基础</a:t>
            </a:r>
            <a:endParaRPr lang="en-US" altLang="zh-CN"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本文系统结构：Py/Au/Pt/Co，spin pumping可以从Py和Co中都独立地产生自旋流</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本文发现：</a:t>
            </a:r>
            <a:r>
              <a:rPr lang="zh-CN" altLang="en-US" sz="1400">
                <a:solidFill>
                  <a:srgbClr val="FF0000"/>
                </a:solidFill>
                <a:ea typeface="SimSun" panose="02010600030101010101" pitchFamily="2" charset="-122"/>
              </a:rPr>
              <a:t>从</a:t>
            </a:r>
            <a:r>
              <a:rPr lang="en-US" altLang="zh-CN" sz="1400">
                <a:solidFill>
                  <a:srgbClr val="FF0000"/>
                </a:solidFill>
                <a:ea typeface="SimSun" panose="02010600030101010101" pitchFamily="2" charset="-122"/>
              </a:rPr>
              <a:t>Au</a:t>
            </a:r>
            <a:r>
              <a:rPr lang="zh-CN" altLang="en-US" sz="1400">
                <a:solidFill>
                  <a:srgbClr val="FF0000"/>
                </a:solidFill>
                <a:ea typeface="SimSun" panose="02010600030101010101" pitchFamily="2" charset="-122"/>
              </a:rPr>
              <a:t>到</a:t>
            </a:r>
            <a:r>
              <a:rPr lang="en-US" altLang="zh-CN" sz="1400">
                <a:solidFill>
                  <a:srgbClr val="FF0000"/>
                </a:solidFill>
                <a:ea typeface="SimSun" panose="02010600030101010101" pitchFamily="2" charset="-122"/>
              </a:rPr>
              <a:t>Pt</a:t>
            </a:r>
            <a:r>
              <a:rPr lang="zh-CN" altLang="en-US" sz="1400">
                <a:solidFill>
                  <a:srgbClr val="FF0000"/>
                </a:solidFill>
                <a:ea typeface="SimSun" panose="02010600030101010101" pitchFamily="2" charset="-122"/>
              </a:rPr>
              <a:t>的自旋流透射是</a:t>
            </a:r>
            <a:r>
              <a:rPr lang="en-US" altLang="zh-CN" sz="1400">
                <a:solidFill>
                  <a:srgbClr val="FF0000"/>
                </a:solidFill>
                <a:ea typeface="SimSun" panose="02010600030101010101" pitchFamily="2" charset="-122"/>
              </a:rPr>
              <a:t>Pt</a:t>
            </a:r>
            <a:r>
              <a:rPr lang="zh-CN" altLang="en-US" sz="1400">
                <a:solidFill>
                  <a:srgbClr val="FF0000"/>
                </a:solidFill>
                <a:ea typeface="SimSun" panose="02010600030101010101" pitchFamily="2" charset="-122"/>
              </a:rPr>
              <a:t>到</a:t>
            </a:r>
            <a:r>
              <a:rPr lang="en-US" altLang="zh-CN" sz="1400">
                <a:solidFill>
                  <a:srgbClr val="FF0000"/>
                </a:solidFill>
                <a:ea typeface="SimSun" panose="02010600030101010101" pitchFamily="2" charset="-122"/>
              </a:rPr>
              <a:t>Au</a:t>
            </a:r>
            <a:r>
              <a:rPr lang="zh-CN" altLang="en-US" sz="1400">
                <a:solidFill>
                  <a:srgbClr val="FF0000"/>
                </a:solidFill>
                <a:ea typeface="SimSun" panose="02010600030101010101" pitchFamily="2" charset="-122"/>
              </a:rPr>
              <a:t>效率的两倍，净电流为零</a:t>
            </a:r>
            <a:endParaRPr lang="zh-CN" altLang="en-US" sz="1400">
              <a:ea typeface="SimSun" panose="02010600030101010101" pitchFamily="2" charset="-122"/>
            </a:endParaRPr>
          </a:p>
          <a:p>
            <a:pPr marL="285750" indent="-285750">
              <a:buFont typeface="Arial" panose="020B0604020202020204" pitchFamily="34" charset="0"/>
              <a:buChar char="•"/>
            </a:pPr>
            <a:r>
              <a:rPr lang="en-US" altLang="zh-CN" sz="1400">
                <a:ea typeface="SimSun" panose="02010600030101010101" pitchFamily="2" charset="-122"/>
              </a:rPr>
              <a:t>spin pumping首次在FM-NM-FM异质结中被发现是一个</a:t>
            </a:r>
            <a:r>
              <a:rPr lang="en-US" altLang="zh-CN" sz="1400" b="1">
                <a:solidFill>
                  <a:srgbClr val="FF0000"/>
                </a:solidFill>
                <a:ea typeface="SimSun" panose="02010600030101010101" pitchFamily="2" charset="-122"/>
              </a:rPr>
              <a:t>非局域效应（？）</a:t>
            </a:r>
            <a:endParaRPr lang="en-US" altLang="zh-CN" sz="1400" b="1">
              <a:solidFill>
                <a:srgbClr val="FF0000"/>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spin pumping的机制首先被用散射矩阵理论[4]和时间推迟的层间交换耦合[5]解释</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spin pumping</a:t>
            </a:r>
            <a:r>
              <a:rPr lang="zh-CN" altLang="en-US" sz="1400">
                <a:solidFill>
                  <a:schemeClr val="tx1"/>
                </a:solidFill>
                <a:ea typeface="SimSun" panose="02010600030101010101" pitchFamily="2" charset="-122"/>
              </a:rPr>
              <a:t>从</a:t>
            </a:r>
            <a:r>
              <a:rPr lang="en-US" altLang="zh-CN" sz="1400">
                <a:solidFill>
                  <a:schemeClr val="tx1"/>
                </a:solidFill>
                <a:ea typeface="SimSun" panose="02010600030101010101" pitchFamily="2" charset="-122"/>
              </a:rPr>
              <a:t>FM</a:t>
            </a:r>
            <a:r>
              <a:rPr lang="zh-CN" altLang="en-US" sz="1400">
                <a:solidFill>
                  <a:schemeClr val="tx1"/>
                </a:solidFill>
                <a:ea typeface="SimSun" panose="02010600030101010101" pitchFamily="2" charset="-122"/>
              </a:rPr>
              <a:t>中产生自旋流进入邻近</a:t>
            </a:r>
            <a:r>
              <a:rPr lang="en-US" altLang="zh-CN" sz="1400">
                <a:solidFill>
                  <a:schemeClr val="tx1"/>
                </a:solidFill>
                <a:ea typeface="SimSun" panose="02010600030101010101" pitchFamily="2" charset="-122"/>
              </a:rPr>
              <a:t>NM</a:t>
            </a:r>
            <a:r>
              <a:rPr lang="zh-CN" altLang="en-US" sz="1400">
                <a:solidFill>
                  <a:schemeClr val="tx1"/>
                </a:solidFill>
                <a:ea typeface="SimSun" panose="02010600030101010101" pitchFamily="2" charset="-122"/>
              </a:rPr>
              <a:t>，</a:t>
            </a:r>
            <a:r>
              <a:rPr lang="en-US" altLang="zh-CN" sz="1400">
                <a:solidFill>
                  <a:schemeClr val="tx1"/>
                </a:solidFill>
                <a:ea typeface="SimSun" panose="02010600030101010101" pitchFamily="2" charset="-122"/>
              </a:rPr>
              <a:t>导致NM中</a:t>
            </a:r>
            <a:r>
              <a:rPr lang="zh-CN" altLang="en-US" sz="1400">
                <a:solidFill>
                  <a:schemeClr val="tx1"/>
                </a:solidFill>
                <a:ea typeface="SimSun" panose="02010600030101010101" pitchFamily="2" charset="-122"/>
              </a:rPr>
              <a:t>不平衡的自旋化学势，导致</a:t>
            </a:r>
            <a:r>
              <a:rPr lang="en-US" altLang="zh-CN" sz="1400">
                <a:solidFill>
                  <a:schemeClr val="tx1"/>
                </a:solidFill>
                <a:ea typeface="SimSun" panose="02010600030101010101" pitchFamily="2" charset="-122"/>
              </a:rPr>
              <a:t>FM/NM</a:t>
            </a:r>
            <a:r>
              <a:rPr lang="zh-CN" altLang="en-US" sz="1400">
                <a:solidFill>
                  <a:schemeClr val="tx1"/>
                </a:solidFill>
                <a:ea typeface="SimSun" panose="02010600030101010101" pitchFamily="2" charset="-122"/>
              </a:rPr>
              <a:t>界面处</a:t>
            </a:r>
            <a:r>
              <a:rPr lang="en-US" altLang="zh-CN" sz="1400">
                <a:solidFill>
                  <a:schemeClr val="tx1"/>
                </a:solidFill>
                <a:ea typeface="SimSun" panose="02010600030101010101" pitchFamily="2" charset="-122"/>
              </a:rPr>
              <a:t>自旋的积累，然后通过自旋扩散</a:t>
            </a:r>
            <a:r>
              <a:rPr lang="zh-CN" altLang="en-US" sz="1400">
                <a:solidFill>
                  <a:schemeClr val="tx1"/>
                </a:solidFill>
                <a:ea typeface="SimSun" panose="02010600030101010101" pitchFamily="2" charset="-122"/>
              </a:rPr>
              <a:t>进入</a:t>
            </a:r>
            <a:r>
              <a:rPr lang="en-US" altLang="zh-CN" sz="1400">
                <a:solidFill>
                  <a:schemeClr val="tx1"/>
                </a:solidFill>
                <a:ea typeface="SimSun" panose="02010600030101010101" pitchFamily="2" charset="-122"/>
              </a:rPr>
              <a:t>NM来输运</a:t>
            </a:r>
            <a:r>
              <a:rPr lang="en-US" altLang="en-US"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由</a:t>
            </a:r>
            <a:r>
              <a:rPr lang="zh-CN" altLang="en-US" sz="1400">
                <a:solidFill>
                  <a:srgbClr val="FF0000"/>
                </a:solidFill>
                <a:ea typeface="SimSun" panose="02010600030101010101" pitchFamily="2" charset="-122"/>
              </a:rPr>
              <a:t>自旋扩散理论</a:t>
            </a:r>
            <a:r>
              <a:rPr lang="zh-CN" altLang="en-US" sz="1400">
                <a:solidFill>
                  <a:schemeClr val="tx1"/>
                </a:solidFill>
                <a:ea typeface="SimSun" panose="02010600030101010101" pitchFamily="2" charset="-122"/>
              </a:rPr>
              <a:t>来描述</a:t>
            </a:r>
            <a:r>
              <a:rPr lang="en-US" altLang="en-US"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早期实验通过测量超薄FM层中磁阻尼的改变来反映不同FM-NM界面的spin pumping效率</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NM1是SOC较小的材料如Au，Cu，NM2的SOC较大，为Pd,Pt</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rgbClr val="FF0000"/>
                </a:solidFill>
                <a:ea typeface="SimSun" panose="02010600030101010101" pitchFamily="2" charset="-122"/>
              </a:rPr>
              <a:t>自旋流二极管效应可以用正比于界面两侧材料自旋势的反射和透射自旋流来解释</a:t>
            </a:r>
            <a:endParaRPr lang="en-US" altLang="zh-CN" sz="1400">
              <a:solidFill>
                <a:srgbClr val="FF0000"/>
              </a:solidFill>
              <a:ea typeface="SimSun" panose="02010600030101010101" pitchFamily="2" charset="-122"/>
            </a:endParaRPr>
          </a:p>
          <a:p>
            <a:pPr marL="285750" indent="-285750">
              <a:buFont typeface="Arial" panose="020B0604020202020204" pitchFamily="34" charset="0"/>
              <a:buChar char="•"/>
            </a:pPr>
            <a:r>
              <a:rPr lang="en-US" altLang="en-US" sz="1400">
                <a:solidFill>
                  <a:schemeClr val="tx1"/>
                </a:solidFill>
                <a:ea typeface="SimSun" panose="02010600030101010101" pitchFamily="2" charset="-122"/>
              </a:rPr>
              <a:t>spin pumping</a:t>
            </a:r>
            <a:r>
              <a:rPr lang="zh-CN" altLang="en-US" sz="1400">
                <a:solidFill>
                  <a:schemeClr val="tx1"/>
                </a:solidFill>
                <a:ea typeface="SimSun" panose="02010600030101010101" pitchFamily="2" charset="-122"/>
              </a:rPr>
              <a:t>的自旋流公式，</a:t>
            </a:r>
            <a:r>
              <a:rPr lang="en-US" altLang="zh-CN" sz="1400">
                <a:solidFill>
                  <a:schemeClr val="tx1"/>
                </a:solidFill>
                <a:ea typeface="SimSun" panose="02010600030101010101" pitchFamily="2" charset="-122"/>
              </a:rPr>
              <a:t>n</a:t>
            </a:r>
            <a:r>
              <a:rPr lang="zh-CN" altLang="en-US" sz="1400">
                <a:solidFill>
                  <a:schemeClr val="tx1"/>
                </a:solidFill>
                <a:ea typeface="SimSun" panose="02010600030101010101" pitchFamily="2" charset="-122"/>
              </a:rPr>
              <a:t>是铁磁体中平行于磁矩的</a:t>
            </a:r>
            <a:endParaRPr lang="zh-CN" altLang="en-US" sz="1400">
              <a:solidFill>
                <a:schemeClr val="tx1"/>
              </a:solidFill>
              <a:ea typeface="SimSun" panose="02010600030101010101" pitchFamily="2" charset="-122"/>
            </a:endParaRPr>
          </a:p>
          <a:p>
            <a:pPr indent="0">
              <a:buFont typeface="Arial" panose="020B0604020202020204" pitchFamily="34" charset="0"/>
              <a:buNone/>
            </a:pPr>
            <a:r>
              <a:rPr lang="zh-CN" altLang="en-US" sz="1400">
                <a:solidFill>
                  <a:schemeClr val="tx1"/>
                </a:solidFill>
                <a:ea typeface="SimSun" panose="02010600030101010101" pitchFamily="2" charset="-122"/>
              </a:rPr>
              <a:t>单位矢量，系数</a:t>
            </a:r>
            <a:r>
              <a:rPr lang="en-US" altLang="zh-CN" sz="1400">
                <a:solidFill>
                  <a:schemeClr val="tx1"/>
                </a:solidFill>
                <a:ea typeface="SimSun" panose="02010600030101010101" pitchFamily="2" charset="-122"/>
              </a:rPr>
              <a:t>g</a:t>
            </a:r>
            <a:r>
              <a:rPr lang="zh-CN" altLang="en-US" sz="1400">
                <a:solidFill>
                  <a:schemeClr val="tx1"/>
                </a:solidFill>
                <a:ea typeface="SimSun" panose="02010600030101010101" pitchFamily="2" charset="-122"/>
              </a:rPr>
              <a:t>是约化</a:t>
            </a:r>
            <a:r>
              <a:rPr lang="en-US" altLang="zh-CN" sz="1400">
                <a:solidFill>
                  <a:schemeClr val="tx1"/>
                </a:solidFill>
                <a:ea typeface="SimSun" panose="02010600030101010101" pitchFamily="2" charset="-122"/>
              </a:rPr>
              <a:t>spin-mixing</a:t>
            </a:r>
            <a:r>
              <a:rPr lang="zh-CN" altLang="en-US" sz="1400">
                <a:solidFill>
                  <a:schemeClr val="tx1"/>
                </a:solidFill>
                <a:ea typeface="SimSun" panose="02010600030101010101" pitchFamily="2" charset="-122"/>
              </a:rPr>
              <a:t>电导，决定了</a:t>
            </a:r>
            <a:r>
              <a:rPr lang="en-US" altLang="zh-CN" sz="1400">
                <a:solidFill>
                  <a:schemeClr val="tx1"/>
                </a:solidFill>
                <a:ea typeface="SimSun" panose="02010600030101010101" pitchFamily="2" charset="-122"/>
              </a:rPr>
              <a:t>pump</a:t>
            </a:r>
            <a:r>
              <a:rPr lang="zh-CN" altLang="en-US" sz="1400">
                <a:solidFill>
                  <a:schemeClr val="tx1"/>
                </a:solidFill>
                <a:ea typeface="SimSun" panose="02010600030101010101" pitchFamily="2" charset="-122"/>
              </a:rPr>
              <a:t>效率</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自旋输运用磁</a:t>
            </a:r>
            <a:r>
              <a:rPr lang="en-US" altLang="zh-CN" sz="1400">
                <a:solidFill>
                  <a:schemeClr val="tx1"/>
                </a:solidFill>
                <a:ea typeface="SimSun" panose="02010600030101010101" pitchFamily="2" charset="-122"/>
              </a:rPr>
              <a:t>Gilbert</a:t>
            </a:r>
            <a:r>
              <a:rPr lang="zh-CN" altLang="en-US" sz="1400">
                <a:solidFill>
                  <a:schemeClr val="tx1"/>
                </a:solidFill>
                <a:ea typeface="SimSun" panose="02010600030101010101" pitchFamily="2" charset="-122"/>
              </a:rPr>
              <a:t>阻尼的改变来研究，探测方法是</a:t>
            </a:r>
            <a:endParaRPr lang="zh-CN" altLang="en-US" sz="1400">
              <a:solidFill>
                <a:schemeClr val="tx1"/>
              </a:solidFill>
              <a:ea typeface="SimSun" panose="02010600030101010101" pitchFamily="2" charset="-122"/>
            </a:endParaRPr>
          </a:p>
          <a:p>
            <a:pPr indent="0">
              <a:buFont typeface="Arial" panose="020B0604020202020204" pitchFamily="34" charset="0"/>
              <a:buNone/>
            </a:pPr>
            <a:r>
              <a:rPr lang="zh-CN" altLang="en-US" sz="1400">
                <a:solidFill>
                  <a:schemeClr val="tx1"/>
                </a:solidFill>
                <a:ea typeface="SimSun" panose="02010600030101010101" pitchFamily="2" charset="-122"/>
              </a:rPr>
              <a:t>铁磁共振</a:t>
            </a:r>
            <a:endParaRPr lang="zh-CN" altLang="en-US" sz="1400">
              <a:solidFill>
                <a:schemeClr val="tx1"/>
              </a:solidFill>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1"/>
          <p:nvPr/>
        </p:nvSpPr>
        <p:spPr>
          <a:xfrm>
            <a:off x="66040" y="83185"/>
            <a:ext cx="538480" cy="306705"/>
          </a:xfrm>
          <a:prstGeom prst="rect">
            <a:avLst/>
          </a:prstGeom>
          <a:noFill/>
        </p:spPr>
        <p:txBody>
          <a:bodyPr wrap="none" rtlCol="0">
            <a:spAutoFit/>
          </a:bodyPr>
          <a:p>
            <a:r>
              <a:rPr lang="zh-CN" altLang="en-US" sz="1400">
                <a:solidFill>
                  <a:srgbClr val="FF0000"/>
                </a:solidFill>
                <a:ea typeface="SimSun" panose="02010600030101010101" pitchFamily="2" charset="-122"/>
              </a:rPr>
              <a:t>实验</a:t>
            </a:r>
            <a:endParaRPr lang="zh-CN" altLang="en-US" sz="1400">
              <a:solidFill>
                <a:srgbClr val="FF0000"/>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1"/>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59612" y="27506"/>
            <a:ext cx="6346825" cy="460375"/>
          </a:xfrm>
          <a:prstGeom prst="rect">
            <a:avLst/>
          </a:prstGeom>
          <a:noFill/>
        </p:spPr>
        <p:txBody>
          <a:bodyPr wrap="none" rtlCol="0">
            <a:spAutoFit/>
          </a:bodyPr>
          <a:p>
            <a:pPr algn="l"/>
            <a:r>
              <a:rPr lang="zh-CN" altLang="en-US" sz="2400" dirty="0">
                <a:latin typeface="+mj-lt"/>
                <a:ea typeface="SimSun" panose="02010600030101010101" pitchFamily="2" charset="-122"/>
              </a:rPr>
              <a:t>自旋</a:t>
            </a:r>
            <a:r>
              <a:rPr lang="en-US" altLang="zh-CN" sz="2400" dirty="0">
                <a:latin typeface="+mj-lt"/>
                <a:ea typeface="SimSun" panose="02010600030101010101" pitchFamily="2" charset="-122"/>
              </a:rPr>
              <a:t>-</a:t>
            </a:r>
            <a:r>
              <a:rPr lang="zh-CN" altLang="en-US" sz="2400" dirty="0">
                <a:latin typeface="+mj-lt"/>
                <a:ea typeface="SimSun" panose="02010600030101010101" pitchFamily="2" charset="-122"/>
              </a:rPr>
              <a:t>晶格耦合对</a:t>
            </a:r>
            <a:r>
              <a:rPr lang="en-US" sz="2400" dirty="0">
                <a:latin typeface="+mj-lt"/>
                <a:ea typeface="SimSun" panose="02010600030101010101" pitchFamily="2" charset="-122"/>
              </a:rPr>
              <a:t>sk</a:t>
            </a:r>
            <a:r>
              <a:rPr lang="zh-CN" altLang="en-US" sz="2400" dirty="0">
                <a:latin typeface="+mj-lt"/>
                <a:ea typeface="SimSun" panose="02010600030101010101" pitchFamily="2" charset="-122"/>
              </a:rPr>
              <a:t>输运的</a:t>
            </a:r>
            <a:r>
              <a:rPr lang="zh-CN" altLang="en-US" sz="2400" dirty="0">
                <a:latin typeface="+mj-lt"/>
                <a:ea typeface="SimSun" panose="02010600030101010101" pitchFamily="2" charset="-122"/>
                <a:sym typeface="+mn-ea"/>
              </a:rPr>
              <a:t>效果</a:t>
            </a:r>
            <a:r>
              <a:rPr lang="zh-CN" altLang="en-US" sz="2400" dirty="0">
                <a:latin typeface="+mj-lt"/>
                <a:ea typeface="SimSun" panose="02010600030101010101" pitchFamily="2" charset="-122"/>
              </a:rPr>
              <a:t>的微动力学研究</a:t>
            </a:r>
            <a:endParaRPr lang="zh-CN" altLang="en-US" sz="2400" dirty="0">
              <a:latin typeface="+mj-lt"/>
              <a:ea typeface="SimSun" panose="02010600030101010101" pitchFamily="2" charset="-122"/>
            </a:endParaRPr>
          </a:p>
        </p:txBody>
      </p:sp>
      <p:sp>
        <p:nvSpPr>
          <p:cNvPr id="4" name="Text Box 3"/>
          <p:cNvSpPr txBox="1"/>
          <p:nvPr/>
        </p:nvSpPr>
        <p:spPr>
          <a:xfrm>
            <a:off x="53975" y="675640"/>
            <a:ext cx="7251700" cy="2245360"/>
          </a:xfrm>
          <a:prstGeom prst="rect">
            <a:avLst/>
          </a:prstGeom>
          <a:noFill/>
        </p:spPr>
        <p:txBody>
          <a:bodyPr wrap="square" rtlCol="0">
            <a:spAutoFit/>
          </a:bodyPr>
          <a:p>
            <a:pPr marL="285750" indent="-285750">
              <a:buFont typeface="Arial" panose="020B0604020202020204" pitchFamily="34" charset="0"/>
              <a:buChar char="•"/>
            </a:pPr>
            <a:r>
              <a:rPr lang="zh-CN" altLang="en-US" sz="1400" b="1">
                <a:solidFill>
                  <a:srgbClr val="FF0000"/>
                </a:solidFill>
                <a:ea typeface="SimSun" panose="02010600030101010101" pitchFamily="2" charset="-122"/>
              </a:rPr>
              <a:t>有限温度</a:t>
            </a:r>
            <a:r>
              <a:rPr lang="zh-CN" altLang="en-US" sz="1400">
                <a:solidFill>
                  <a:schemeClr val="tx1"/>
                </a:solidFill>
                <a:ea typeface="SimSun" panose="02010600030101010101" pitchFamily="2" charset="-122"/>
              </a:rPr>
              <a:t>下的微磁模拟研究表明，在没有杂质的系统中</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的运动不存在阀值</a:t>
            </a:r>
            <a:r>
              <a:rPr lang="en-US" altLang="zh-CN" sz="1400">
                <a:solidFill>
                  <a:schemeClr val="tx1"/>
                </a:solidFill>
                <a:ea typeface="SimSun" panose="02010600030101010101" pitchFamily="2" charset="-122"/>
              </a:rPr>
              <a:t>[13,14]</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但最近的实验发现，</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的运动有</a:t>
            </a:r>
            <a:r>
              <a:rPr lang="zh-CN" altLang="en-US" sz="1400">
                <a:ea typeface="SimSun" panose="02010600030101010101" pitchFamily="2" charset="-122"/>
                <a:sym typeface="+mn-ea"/>
              </a:rPr>
              <a:t>迁移势垒</a:t>
            </a:r>
            <a:r>
              <a:rPr lang="zh-CN" altLang="en-US" sz="1400">
                <a:solidFill>
                  <a:schemeClr val="tx1"/>
                </a:solidFill>
                <a:ea typeface="SimSun" panose="02010600030101010101" pitchFamily="2" charset="-122"/>
              </a:rPr>
              <a:t>，是个Arrhenius扩散</a:t>
            </a:r>
            <a:r>
              <a:rPr lang="en-US" altLang="zh-CN" sz="1400">
                <a:solidFill>
                  <a:schemeClr val="tx1"/>
                </a:solidFill>
                <a:ea typeface="SimSun" panose="02010600030101010101" pitchFamily="2" charset="-122"/>
              </a:rPr>
              <a:t>[17,23]</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后续推测此</a:t>
            </a:r>
            <a:r>
              <a:rPr lang="en-US" altLang="zh-CN" sz="1400">
                <a:solidFill>
                  <a:schemeClr val="tx1"/>
                </a:solidFill>
                <a:ea typeface="SimSun" panose="02010600030101010101" pitchFamily="2" charset="-122"/>
              </a:rPr>
              <a:t>pinning effect</a:t>
            </a:r>
            <a:r>
              <a:rPr lang="zh-CN" altLang="en-US" sz="1400">
                <a:solidFill>
                  <a:schemeClr val="tx1"/>
                </a:solidFill>
                <a:ea typeface="SimSun" panose="02010600030101010101" pitchFamily="2" charset="-122"/>
              </a:rPr>
              <a:t>是晶格缺陷导致的</a:t>
            </a:r>
            <a:r>
              <a:rPr lang="en-US" altLang="zh-CN" sz="1400">
                <a:solidFill>
                  <a:schemeClr val="tx1"/>
                </a:solidFill>
                <a:ea typeface="SimSun" panose="02010600030101010101" pitchFamily="2" charset="-122"/>
              </a:rPr>
              <a:t>[17,23,24]</a:t>
            </a:r>
            <a:r>
              <a:rPr lang="zh-CN" altLang="en-US" sz="1400">
                <a:solidFill>
                  <a:schemeClr val="tx1"/>
                </a:solidFill>
                <a:ea typeface="SimSun" panose="02010600030101010101" pitchFamily="2" charset="-122"/>
              </a:rPr>
              <a:t>，但微观动力学机制不明</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磁性材料中附着于晶格的自旋自然地感受到</a:t>
            </a:r>
            <a:r>
              <a:rPr lang="zh-CN" altLang="en-US" sz="1400">
                <a:solidFill>
                  <a:srgbClr val="FF0000"/>
                </a:solidFill>
                <a:ea typeface="SimSun" panose="02010600030101010101" pitchFamily="2" charset="-122"/>
              </a:rPr>
              <a:t>自旋</a:t>
            </a:r>
            <a:r>
              <a:rPr lang="en-US" altLang="zh-CN" sz="1400">
                <a:solidFill>
                  <a:srgbClr val="FF0000"/>
                </a:solidFill>
                <a:ea typeface="SimSun" panose="02010600030101010101" pitchFamily="2" charset="-122"/>
              </a:rPr>
              <a:t>-</a:t>
            </a:r>
            <a:r>
              <a:rPr lang="zh-CN" altLang="en-US" sz="1400">
                <a:solidFill>
                  <a:srgbClr val="FF0000"/>
                </a:solidFill>
                <a:ea typeface="SimSun" panose="02010600030101010101" pitchFamily="2" charset="-122"/>
              </a:rPr>
              <a:t>晶格耦合</a:t>
            </a:r>
            <a:r>
              <a:rPr lang="zh-CN" altLang="en-US" sz="1400">
                <a:solidFill>
                  <a:schemeClr val="tx1"/>
                </a:solidFill>
                <a:ea typeface="SimSun" panose="02010600030101010101" pitchFamily="2" charset="-122"/>
              </a:rPr>
              <a:t>，</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的磁结构伴随局域晶格扭曲场</a:t>
            </a:r>
            <a:r>
              <a:rPr lang="en-US" altLang="zh-CN" sz="1400">
                <a:solidFill>
                  <a:schemeClr val="tx1"/>
                </a:solidFill>
                <a:ea typeface="SimSun" panose="02010600030101010101" pitchFamily="2" charset="-122"/>
              </a:rPr>
              <a:t>(LLDF)</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本文研究：</a:t>
            </a:r>
            <a:r>
              <a:rPr lang="en-US" altLang="zh-CN" sz="1400">
                <a:solidFill>
                  <a:schemeClr val="tx1"/>
                </a:solidFill>
                <a:ea typeface="SimSun" panose="02010600030101010101" pitchFamily="2" charset="-122"/>
              </a:rPr>
              <a:t>LLDF</a:t>
            </a:r>
            <a:r>
              <a:rPr lang="zh-CN" altLang="en-US" sz="1400">
                <a:solidFill>
                  <a:schemeClr val="tx1"/>
                </a:solidFill>
                <a:ea typeface="SimSun" panose="02010600030101010101" pitchFamily="2" charset="-122"/>
              </a:rPr>
              <a:t>对</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输运的影响</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各向同性的超薄膜中的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的运动被当作布朗粒子，用随机</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方程描述</a:t>
            </a:r>
            <a:r>
              <a:rPr lang="en-US" altLang="zh-CN" sz="1400">
                <a:solidFill>
                  <a:schemeClr val="tx1"/>
                </a:solidFill>
                <a:ea typeface="SimSun" panose="02010600030101010101" pitchFamily="2" charset="-122"/>
              </a:rPr>
              <a:t>[13,20,31]</a:t>
            </a: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buFont typeface="Arial" panose="020B0604020202020204" pitchFamily="34" charset="0"/>
              <a:buChar char="•"/>
            </a:pPr>
            <a:r>
              <a:rPr lang="zh-CN" altLang="en-US" sz="1400">
                <a:solidFill>
                  <a:schemeClr val="tx1"/>
                </a:solidFill>
                <a:ea typeface="SimSun" panose="02010600030101010101" pitchFamily="2" charset="-122"/>
              </a:rPr>
              <a:t>本文使用自旋</a:t>
            </a:r>
            <a:r>
              <a:rPr lang="en-US" altLang="zh-CN" sz="1400">
                <a:solidFill>
                  <a:schemeClr val="tx1"/>
                </a:solidFill>
                <a:ea typeface="SimSun" panose="02010600030101010101" pitchFamily="2" charset="-122"/>
              </a:rPr>
              <a:t>-</a:t>
            </a:r>
            <a:r>
              <a:rPr lang="zh-CN" altLang="en-US" sz="1400">
                <a:solidFill>
                  <a:schemeClr val="tx1"/>
                </a:solidFill>
                <a:ea typeface="SimSun" panose="02010600030101010101" pitchFamily="2" charset="-122"/>
              </a:rPr>
              <a:t>晶格动力学模拟</a:t>
            </a:r>
            <a:r>
              <a:rPr lang="en-US" altLang="zh-CN" sz="1400">
                <a:solidFill>
                  <a:schemeClr val="tx1"/>
                </a:solidFill>
                <a:ea typeface="SimSun" panose="02010600030101010101" pitchFamily="2" charset="-122"/>
              </a:rPr>
              <a:t>(SLD)</a:t>
            </a:r>
            <a:r>
              <a:rPr lang="zh-CN" altLang="en-US" sz="1400">
                <a:solidFill>
                  <a:schemeClr val="tx1"/>
                </a:solidFill>
                <a:ea typeface="SimSun" panose="02010600030101010101" pitchFamily="2" charset="-122"/>
              </a:rPr>
              <a:t>来研究</a:t>
            </a:r>
            <a:r>
              <a:rPr lang="en-US" altLang="zh-CN" sz="1400">
                <a:solidFill>
                  <a:schemeClr val="tx1"/>
                </a:solidFill>
                <a:ea typeface="SimSun" panose="02010600030101010101" pitchFamily="2" charset="-122"/>
              </a:rPr>
              <a:t>LLDF</a:t>
            </a:r>
            <a:r>
              <a:rPr lang="zh-CN" altLang="en-US" sz="1400">
                <a:solidFill>
                  <a:schemeClr val="tx1"/>
                </a:solidFill>
                <a:ea typeface="SimSun" panose="02010600030101010101" pitchFamily="2" charset="-122"/>
              </a:rPr>
              <a:t>的影响</a:t>
            </a:r>
            <a:endParaRPr lang="zh-CN" altLang="en-US" sz="1400">
              <a:solidFill>
                <a:schemeClr val="tx1"/>
              </a:solidFill>
              <a:ea typeface="SimSun" panose="02010600030101010101" pitchFamily="2" charset="-122"/>
            </a:endParaRPr>
          </a:p>
          <a:p>
            <a:pPr marL="285750" indent="-285750">
              <a:buFont typeface="Arial" panose="020B0604020202020204" pitchFamily="34" charset="0"/>
              <a:buChar char="•"/>
            </a:pPr>
            <a:r>
              <a:rPr lang="en-US" altLang="zh-CN" sz="1400">
                <a:solidFill>
                  <a:schemeClr val="tx1"/>
                </a:solidFill>
                <a:ea typeface="SimSun" panose="02010600030101010101" pitchFamily="2" charset="-122"/>
              </a:rPr>
              <a:t>SLD</a:t>
            </a:r>
            <a:r>
              <a:rPr lang="zh-CN" altLang="en-US" sz="1400">
                <a:solidFill>
                  <a:schemeClr val="tx1"/>
                </a:solidFill>
                <a:ea typeface="SimSun" panose="02010600030101010101" pitchFamily="2" charset="-122"/>
              </a:rPr>
              <a:t>：无杂质的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系统被当作</a:t>
            </a:r>
            <a:r>
              <a:rPr lang="en-US" altLang="zh-CN" sz="1400">
                <a:solidFill>
                  <a:schemeClr val="tx1"/>
                </a:solidFill>
                <a:ea typeface="SimSun" panose="02010600030101010101" pitchFamily="2" charset="-122"/>
              </a:rPr>
              <a:t>N</a:t>
            </a:r>
            <a:r>
              <a:rPr lang="zh-CN" altLang="en-US" sz="1400">
                <a:solidFill>
                  <a:schemeClr val="tx1"/>
                </a:solidFill>
                <a:ea typeface="SimSun" panose="02010600030101010101" pitchFamily="2" charset="-122"/>
              </a:rPr>
              <a:t>个有自旋和晶格自由度的相互作用的原子</a:t>
            </a:r>
            <a:endParaRPr lang="zh-CN" altLang="en-US" sz="1400">
              <a:solidFill>
                <a:schemeClr val="tx1"/>
              </a:solidFill>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1"/>
          <p:nvPr/>
        </p:nvSpPr>
        <p:spPr>
          <a:xfrm>
            <a:off x="66040" y="83185"/>
            <a:ext cx="594995" cy="521970"/>
          </a:xfrm>
          <a:prstGeom prst="rect">
            <a:avLst/>
          </a:prstGeom>
          <a:noFill/>
        </p:spPr>
        <p:txBody>
          <a:bodyPr wrap="square" rtlCol="0">
            <a:spAutoFit/>
          </a:bodyPr>
          <a:p>
            <a:r>
              <a:rPr lang="zh-CN" altLang="en-US" sz="1400">
                <a:solidFill>
                  <a:srgbClr val="FF0000"/>
                </a:solidFill>
                <a:ea typeface="SimSun" panose="02010600030101010101" pitchFamily="2" charset="-122"/>
              </a:rPr>
              <a:t>数值模拟</a:t>
            </a:r>
            <a:endParaRPr lang="zh-CN" altLang="en-US" sz="1400">
              <a:solidFill>
                <a:srgbClr val="FF0000"/>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1"/>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1"/>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1"/>
          </p:cNvPicPr>
          <p:nvPr/>
        </p:nvPicPr>
        <p:blipFill>
          <a:blip r:embed="rId4"/>
          <a:srcRect/>
          <a:stretch>
            <a:fillRect/>
          </a:stretch>
        </p:blipFill>
        <p:spPr>
          <a:xfrm>
            <a:off x="4754880" y="2921000"/>
            <a:ext cx="2402205" cy="728980"/>
          </a:xfrm>
          <a:prstGeom prst="rect">
            <a:avLst/>
          </a:prstGeom>
        </p:spPr>
      </p:pic>
      <p:sp>
        <p:nvSpPr>
          <p:cNvPr id="10" name="Text Box 9"/>
          <p:cNvSpPr txBox="1"/>
          <p:nvPr/>
        </p:nvSpPr>
        <p:spPr>
          <a:xfrm>
            <a:off x="2733675" y="3343275"/>
            <a:ext cx="1624965" cy="306705"/>
          </a:xfrm>
          <a:prstGeom prst="rect">
            <a:avLst/>
          </a:prstGeom>
          <a:noFill/>
        </p:spPr>
        <p:txBody>
          <a:bodyPr wrap="none" rtlCol="0">
            <a:spAutoFit/>
          </a:bodyPr>
          <a:p>
            <a:r>
              <a:rPr lang="zh-CN" altLang="en-US" sz="1400">
                <a:ea typeface="SimSun" panose="02010600030101010101" pitchFamily="2" charset="-122"/>
              </a:rPr>
              <a:t>原子质量</a:t>
            </a:r>
            <a:r>
              <a:rPr lang="en-US" altLang="zh-CN" sz="1400">
                <a:ea typeface="SimSun" panose="02010600030101010101" pitchFamily="2" charset="-122"/>
              </a:rPr>
              <a:t>m</a:t>
            </a:r>
            <a:r>
              <a:rPr lang="zh-CN" altLang="en-US" sz="1400">
                <a:ea typeface="SimSun" panose="02010600030101010101" pitchFamily="2" charset="-122"/>
              </a:rPr>
              <a:t>，位置</a:t>
            </a:r>
            <a:r>
              <a:rPr lang="en-US" altLang="zh-CN" sz="1400">
                <a:ea typeface="SimSun" panose="02010600030101010101" pitchFamily="2" charset="-122"/>
              </a:rPr>
              <a:t>r</a:t>
            </a:r>
            <a:endParaRPr lang="en-US" altLang="zh-CN" sz="1400">
              <a:ea typeface="SimSun" panose="02010600030101010101" pitchFamily="2" charset="-122"/>
            </a:endParaRPr>
          </a:p>
        </p:txBody>
      </p:sp>
      <p:sp>
        <p:nvSpPr>
          <p:cNvPr id="11" name="Text Box 10"/>
          <p:cNvSpPr txBox="1"/>
          <p:nvPr/>
        </p:nvSpPr>
        <p:spPr>
          <a:xfrm>
            <a:off x="6085840" y="3227705"/>
            <a:ext cx="963295" cy="306705"/>
          </a:xfrm>
          <a:prstGeom prst="rect">
            <a:avLst/>
          </a:prstGeom>
          <a:noFill/>
        </p:spPr>
        <p:txBody>
          <a:bodyPr wrap="none" rtlCol="0">
            <a:spAutoFit/>
          </a:bodyPr>
          <a:p>
            <a:r>
              <a:rPr lang="zh-CN" altLang="en-US" sz="1400">
                <a:ea typeface="SimSun" panose="02010600030101010101" pitchFamily="2" charset="-122"/>
              </a:rPr>
              <a:t>原子自旋</a:t>
            </a:r>
            <a:r>
              <a:rPr lang="en-US" altLang="zh-CN" sz="1400">
                <a:ea typeface="SimSun" panose="02010600030101010101" pitchFamily="2" charset="-122"/>
              </a:rPr>
              <a:t>s</a:t>
            </a:r>
            <a:endParaRPr lang="en-US" altLang="zh-CN" sz="1400">
              <a:ea typeface="SimSun" panose="02010600030101010101" pitchFamily="2" charset="-122"/>
            </a:endParaRPr>
          </a:p>
        </p:txBody>
      </p:sp>
      <p:sp>
        <p:nvSpPr>
          <p:cNvPr id="12" name="Text Box 11"/>
          <p:cNvSpPr txBox="1"/>
          <p:nvPr/>
        </p:nvSpPr>
        <p:spPr>
          <a:xfrm>
            <a:off x="376555" y="3181985"/>
            <a:ext cx="1960880" cy="306705"/>
          </a:xfrm>
          <a:prstGeom prst="rect">
            <a:avLst/>
          </a:prstGeom>
          <a:noFill/>
        </p:spPr>
        <p:txBody>
          <a:bodyPr wrap="none" rtlCol="0">
            <a:spAutoFit/>
          </a:bodyPr>
          <a:p>
            <a:r>
              <a:rPr lang="zh-CN" sz="1400">
                <a:ea typeface="SimSun" panose="02010600030101010101" pitchFamily="2" charset="-122"/>
              </a:rPr>
              <a:t>自旋与晶格自然地耦合</a:t>
            </a:r>
            <a:endParaRPr lang="zh-CN" sz="1400">
              <a:ea typeface="SimSun" panose="02010600030101010101" pitchFamily="2" charset="-122"/>
            </a:endParaRPr>
          </a:p>
        </p:txBody>
      </p:sp>
      <p:pic>
        <p:nvPicPr>
          <p:cNvPr id="13" name="Picture 12" descr="/home/ligy/Pictures/1.png1"/>
          <p:cNvPicPr>
            <a:picLocks noChangeAspect="1"/>
          </p:cNvPicPr>
          <p:nvPr/>
        </p:nvPicPr>
        <p:blipFill>
          <a:blip r:embed="rId5"/>
          <a:srcRect/>
          <a:stretch>
            <a:fillRect/>
          </a:stretch>
        </p:blipFill>
        <p:spPr>
          <a:xfrm>
            <a:off x="3752215" y="3626485"/>
            <a:ext cx="1345565" cy="250825"/>
          </a:xfrm>
          <a:prstGeom prst="rect">
            <a:avLst/>
          </a:prstGeom>
        </p:spPr>
      </p:pic>
      <p:sp>
        <p:nvSpPr>
          <p:cNvPr id="15" name="Text Box 14"/>
          <p:cNvSpPr txBox="1"/>
          <p:nvPr/>
        </p:nvSpPr>
        <p:spPr>
          <a:xfrm>
            <a:off x="66040" y="3598545"/>
            <a:ext cx="3580130" cy="306705"/>
          </a:xfrm>
          <a:prstGeom prst="rect">
            <a:avLst/>
          </a:prstGeom>
          <a:noFill/>
        </p:spPr>
        <p:txBody>
          <a:bodyPr wrap="none" rtlCol="0">
            <a:spAutoFit/>
          </a:bodyPr>
          <a:p>
            <a:pPr marL="285750" indent="-285750">
              <a:buFont typeface="Arial" panose="020B0604020202020204" pitchFamily="34" charset="0"/>
              <a:buChar char="•"/>
            </a:pPr>
            <a:r>
              <a:rPr lang="en-US" altLang="zh-CN" sz="1400">
                <a:ea typeface="SimSun" panose="02010600030101010101" pitchFamily="2" charset="-122"/>
              </a:rPr>
              <a:t>LLDF</a:t>
            </a:r>
            <a:r>
              <a:rPr lang="zh-CN" altLang="en-US" sz="1400">
                <a:ea typeface="SimSun" panose="02010600030101010101" pitchFamily="2" charset="-122"/>
              </a:rPr>
              <a:t>定义为晶格对原晶格位置的偏离：</a:t>
            </a:r>
            <a:endParaRPr lang="zh-CN" altLang="en-US" sz="1400">
              <a:ea typeface="SimSun" panose="02010600030101010101" pitchFamily="2" charset="-122"/>
            </a:endParaRPr>
          </a:p>
        </p:txBody>
      </p:sp>
      <p:pic>
        <p:nvPicPr>
          <p:cNvPr id="16" name="Picture 15" descr="1"/>
          <p:cNvPicPr>
            <a:picLocks noChangeAspect="1"/>
          </p:cNvPicPr>
          <p:nvPr/>
        </p:nvPicPr>
        <p:blipFill>
          <a:blip r:embed="rId6"/>
          <a:stretch>
            <a:fillRect/>
          </a:stretch>
        </p:blipFill>
        <p:spPr>
          <a:xfrm>
            <a:off x="376555" y="3877310"/>
            <a:ext cx="2958465" cy="1520825"/>
          </a:xfrm>
          <a:prstGeom prst="rect">
            <a:avLst/>
          </a:prstGeom>
        </p:spPr>
      </p:pic>
      <p:sp>
        <p:nvSpPr>
          <p:cNvPr id="17" name="Text Box 16"/>
          <p:cNvSpPr txBox="1"/>
          <p:nvPr/>
        </p:nvSpPr>
        <p:spPr>
          <a:xfrm>
            <a:off x="3426460" y="3905250"/>
            <a:ext cx="3984625" cy="1383665"/>
          </a:xfrm>
          <a:prstGeom prst="rect">
            <a:avLst/>
          </a:prstGeom>
          <a:noFill/>
        </p:spPr>
        <p:txBody>
          <a:bodyPr wrap="square" rtlCol="0">
            <a:spAutoFit/>
          </a:bodyPr>
          <a:p>
            <a:pPr marL="171450" indent="-171450">
              <a:buFont typeface="Arial" panose="020B0604020202020204" pitchFamily="34" charset="0"/>
              <a:buChar char="•"/>
            </a:pPr>
            <a:r>
              <a:rPr lang="zh-CN" altLang="en-US" sz="1200">
                <a:ea typeface="SimSun" panose="02010600030101010101" pitchFamily="2" charset="-122"/>
              </a:rPr>
              <a:t>参考系</a:t>
            </a:r>
            <a:r>
              <a:rPr lang="en-US" altLang="zh-CN" sz="1200">
                <a:ea typeface="SimSun" panose="02010600030101010101" pitchFamily="2" charset="-122"/>
              </a:rPr>
              <a:t>Hs</a:t>
            </a:r>
            <a:r>
              <a:rPr lang="en-US" altLang="en-US" sz="1200">
                <a:ea typeface="SimSun" panose="02010600030101010101" pitchFamily="2" charset="-122"/>
              </a:rPr>
              <a:t> (</a:t>
            </a:r>
            <a:r>
              <a:rPr lang="zh-CN" altLang="en-US" sz="1200">
                <a:ea typeface="SimSun" panose="02010600030101010101" pitchFamily="2" charset="-122"/>
              </a:rPr>
              <a:t>无</a:t>
            </a:r>
            <a:r>
              <a:rPr lang="en-US" altLang="zh-CN" sz="1200">
                <a:ea typeface="SimSun" panose="02010600030101010101" pitchFamily="2" charset="-122"/>
              </a:rPr>
              <a:t>SL</a:t>
            </a:r>
            <a:r>
              <a:rPr lang="en-US" altLang="en-US" sz="1200">
                <a:ea typeface="SimSun" panose="02010600030101010101" pitchFamily="2" charset="-122"/>
              </a:rPr>
              <a:t>C)</a:t>
            </a:r>
            <a:r>
              <a:rPr lang="zh-CN" altLang="en-US" sz="1200">
                <a:ea typeface="SimSun" panose="02010600030101010101" pitchFamily="2" charset="-122"/>
              </a:rPr>
              <a:t>，扩散系统正比温度，与微磁模拟结果一致</a:t>
            </a:r>
            <a:r>
              <a:rPr lang="en-US" altLang="zh-CN" sz="1200">
                <a:ea typeface="SimSun" panose="02010600030101010101" pitchFamily="2" charset="-122"/>
              </a:rPr>
              <a:t>[14]</a:t>
            </a:r>
            <a:endParaRPr lang="zh-CN" altLang="en-US" sz="1200">
              <a:ea typeface="SimSun" panose="02010600030101010101" pitchFamily="2" charset="-122"/>
            </a:endParaRPr>
          </a:p>
          <a:p>
            <a:pPr marL="171450" indent="-171450">
              <a:buFont typeface="Arial" panose="020B0604020202020204" pitchFamily="34" charset="0"/>
              <a:buChar char="•"/>
            </a:pPr>
            <a:r>
              <a:rPr lang="zh-CN" altLang="en-US" sz="1200">
                <a:ea typeface="SimSun" panose="02010600030101010101" pitchFamily="2" charset="-122"/>
              </a:rPr>
              <a:t>有</a:t>
            </a:r>
            <a:r>
              <a:rPr lang="en-US" altLang="zh-CN" sz="1200">
                <a:ea typeface="SimSun" panose="02010600030101010101" pitchFamily="2" charset="-122"/>
              </a:rPr>
              <a:t>SLC</a:t>
            </a:r>
            <a:r>
              <a:rPr lang="zh-CN" altLang="en-US" sz="1200">
                <a:ea typeface="SimSun" panose="02010600030101010101" pitchFamily="2" charset="-122"/>
              </a:rPr>
              <a:t>时，在</a:t>
            </a:r>
            <a:r>
              <a:rPr lang="en-US" altLang="zh-CN" sz="1200">
                <a:ea typeface="SimSun" panose="02010600030101010101" pitchFamily="2" charset="-122"/>
              </a:rPr>
              <a:t>T&lt;0.02</a:t>
            </a:r>
            <a:r>
              <a:rPr lang="zh-CN" altLang="en-US" sz="1200">
                <a:ea typeface="SimSun" panose="02010600030101010101" pitchFamily="2" charset="-122"/>
              </a:rPr>
              <a:t>时符合典型的Arrhenius行为，与实验一致</a:t>
            </a:r>
            <a:r>
              <a:rPr lang="en-US" altLang="zh-CN" sz="1200">
                <a:ea typeface="SimSun" panose="02010600030101010101" pitchFamily="2" charset="-122"/>
              </a:rPr>
              <a:t>[</a:t>
            </a:r>
            <a:r>
              <a:rPr lang="en-US" altLang="en-US" sz="1200">
                <a:ea typeface="SimSun" panose="02010600030101010101" pitchFamily="2" charset="-122"/>
              </a:rPr>
              <a:t>17,23]</a:t>
            </a:r>
            <a:r>
              <a:rPr lang="zh-CN" altLang="en-US" sz="1200">
                <a:ea typeface="SimSun" panose="02010600030101010101" pitchFamily="2" charset="-122"/>
              </a:rPr>
              <a:t>，与微磁模拟一致</a:t>
            </a:r>
            <a:r>
              <a:rPr lang="en-US" altLang="zh-CN" sz="1200">
                <a:ea typeface="SimSun" panose="02010600030101010101" pitchFamily="2" charset="-122"/>
              </a:rPr>
              <a:t>[14]</a:t>
            </a:r>
            <a:endParaRPr lang="en-US" altLang="zh-CN" sz="1200">
              <a:ea typeface="SimSun" panose="02010600030101010101" pitchFamily="2" charset="-122"/>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rPr>
              <a:t>低温下</a:t>
            </a:r>
            <a:r>
              <a:rPr lang="en-US" altLang="zh-CN" sz="1200">
                <a:solidFill>
                  <a:srgbClr val="FF0000"/>
                </a:solidFill>
                <a:ea typeface="SimSun" panose="02010600030101010101" pitchFamily="2" charset="-122"/>
              </a:rPr>
              <a:t>sk</a:t>
            </a:r>
            <a:r>
              <a:rPr lang="zh-CN" altLang="en-US" sz="1200">
                <a:solidFill>
                  <a:srgbClr val="FF0000"/>
                </a:solidFill>
                <a:ea typeface="SimSun" panose="02010600030101010101" pitchFamily="2" charset="-122"/>
              </a:rPr>
              <a:t>运动遵循</a:t>
            </a:r>
            <a:r>
              <a:rPr lang="zh-CN" altLang="en-US" sz="1200">
                <a:solidFill>
                  <a:srgbClr val="FF0000"/>
                </a:solidFill>
                <a:ea typeface="SimSun" panose="02010600030101010101" pitchFamily="2" charset="-122"/>
                <a:sym typeface="+mn-ea"/>
              </a:rPr>
              <a:t>Arrhenius定律，高温下</a:t>
            </a:r>
            <a:r>
              <a:rPr lang="en-US" altLang="zh-CN" sz="1200">
                <a:solidFill>
                  <a:srgbClr val="FF0000"/>
                </a:solidFill>
                <a:ea typeface="SimSun" panose="02010600030101010101" pitchFamily="2" charset="-122"/>
                <a:sym typeface="+mn-ea"/>
              </a:rPr>
              <a:t>LLDF</a:t>
            </a:r>
            <a:r>
              <a:rPr lang="zh-CN" altLang="en-US" sz="1200">
                <a:solidFill>
                  <a:srgbClr val="FF0000"/>
                </a:solidFill>
                <a:ea typeface="SimSun" panose="02010600030101010101" pitchFamily="2" charset="-122"/>
                <a:sym typeface="+mn-ea"/>
              </a:rPr>
              <a:t>可忽略</a:t>
            </a:r>
            <a:endParaRPr lang="zh-CN" altLang="en-US" sz="1200">
              <a:ea typeface="SimSun" panose="02010600030101010101" pitchFamily="2" charset="-122"/>
              <a:sym typeface="+mn-ea"/>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sym typeface="+mn-ea"/>
              </a:rPr>
              <a:t>低温</a:t>
            </a:r>
            <a:r>
              <a:rPr lang="zh-CN" altLang="en-US" sz="1200">
                <a:ea typeface="SimSun" panose="02010600030101010101" pitchFamily="2" charset="-122"/>
                <a:sym typeface="+mn-ea"/>
              </a:rPr>
              <a:t>下无外力施加情况下，</a:t>
            </a:r>
            <a:r>
              <a:rPr lang="en-US" altLang="zh-CN" sz="1200">
                <a:solidFill>
                  <a:srgbClr val="FF0000"/>
                </a:solidFill>
                <a:ea typeface="SimSun" panose="02010600030101010101" pitchFamily="2" charset="-122"/>
                <a:sym typeface="+mn-ea"/>
              </a:rPr>
              <a:t>sk</a:t>
            </a:r>
            <a:r>
              <a:rPr lang="zh-CN" altLang="en-US" sz="1200">
                <a:solidFill>
                  <a:srgbClr val="FF0000"/>
                </a:solidFill>
                <a:ea typeface="SimSun" panose="02010600030101010101" pitchFamily="2" charset="-122"/>
                <a:sym typeface="+mn-ea"/>
              </a:rPr>
              <a:t>的扩散存在迁移势垒</a:t>
            </a:r>
            <a:endParaRPr lang="zh-CN" altLang="en-US" sz="1200">
              <a:solidFill>
                <a:srgbClr val="FF0000"/>
              </a:solidFill>
              <a:ea typeface="SimSun" panose="02010600030101010101" pitchFamily="2" charset="-122"/>
              <a:sym typeface="+mn-ea"/>
            </a:endParaRPr>
          </a:p>
          <a:p>
            <a:pPr marL="171450" indent="-171450">
              <a:buFont typeface="Arial" panose="020B0604020202020204" pitchFamily="34" charset="0"/>
              <a:buChar char="•"/>
            </a:pPr>
            <a:r>
              <a:rPr lang="zh-CN" altLang="en-US" sz="1200">
                <a:solidFill>
                  <a:srgbClr val="FF0000"/>
                </a:solidFill>
                <a:ea typeface="SimSun" panose="02010600030101010101" pitchFamily="2" charset="-122"/>
                <a:sym typeface="+mn-ea"/>
              </a:rPr>
              <a:t>升高温度</a:t>
            </a:r>
            <a:r>
              <a:rPr lang="zh-CN" altLang="en-US" sz="1200">
                <a:solidFill>
                  <a:schemeClr val="tx1"/>
                </a:solidFill>
                <a:ea typeface="SimSun" panose="02010600030101010101" pitchFamily="2" charset="-122"/>
                <a:sym typeface="+mn-ea"/>
              </a:rPr>
              <a:t>可以</a:t>
            </a:r>
            <a:r>
              <a:rPr lang="zh-CN" altLang="en-US" sz="1200">
                <a:solidFill>
                  <a:srgbClr val="FF0000"/>
                </a:solidFill>
                <a:ea typeface="SimSun" panose="02010600030101010101" pitchFamily="2" charset="-122"/>
                <a:sym typeface="+mn-ea"/>
              </a:rPr>
              <a:t>消除</a:t>
            </a:r>
            <a:r>
              <a:rPr lang="en-US" altLang="zh-CN" sz="1200">
                <a:solidFill>
                  <a:srgbClr val="FF0000"/>
                </a:solidFill>
                <a:ea typeface="SimSun" panose="02010600030101010101" pitchFamily="2" charset="-122"/>
                <a:sym typeface="+mn-ea"/>
              </a:rPr>
              <a:t>sk</a:t>
            </a:r>
            <a:r>
              <a:rPr lang="zh-CN" altLang="en-US" sz="1200">
                <a:solidFill>
                  <a:srgbClr val="FF0000"/>
                </a:solidFill>
                <a:ea typeface="SimSun" panose="02010600030101010101" pitchFamily="2" charset="-122"/>
                <a:sym typeface="+mn-ea"/>
              </a:rPr>
              <a:t>的迁移势垒</a:t>
            </a:r>
            <a:endParaRPr lang="zh-CN" altLang="en-US" sz="1200">
              <a:solidFill>
                <a:srgbClr val="FF0000"/>
              </a:solidFill>
              <a:ea typeface="SimSun" panose="02010600030101010101" pitchFamily="2" charset="-122"/>
              <a:sym typeface="+mn-ea"/>
            </a:endParaRPr>
          </a:p>
        </p:txBody>
      </p:sp>
      <p:sp>
        <p:nvSpPr>
          <p:cNvPr id="18" name="Text Box 17"/>
          <p:cNvSpPr txBox="1"/>
          <p:nvPr/>
        </p:nvSpPr>
        <p:spPr>
          <a:xfrm>
            <a:off x="53975" y="5349240"/>
            <a:ext cx="2852420" cy="306705"/>
          </a:xfrm>
          <a:prstGeom prst="rect">
            <a:avLst/>
          </a:prstGeom>
          <a:noFill/>
        </p:spPr>
        <p:txBody>
          <a:bodyPr wrap="none" rtlCol="0">
            <a:spAutoFit/>
          </a:bodyPr>
          <a:p>
            <a:r>
              <a:rPr lang="zh-CN" sz="1400" b="1">
                <a:solidFill>
                  <a:srgbClr val="FF0000"/>
                </a:solidFill>
                <a:ea typeface="SimSun" panose="02010600030101010101" pitchFamily="2" charset="-122"/>
              </a:rPr>
              <a:t>无外加力</a:t>
            </a:r>
            <a:r>
              <a:rPr lang="zh-CN" sz="1400">
                <a:ea typeface="SimSun" panose="02010600030101010101" pitchFamily="2" charset="-122"/>
              </a:rPr>
              <a:t>，无杂质的自由布朗运动</a:t>
            </a:r>
            <a:endParaRPr lang="zh-CN" sz="1400">
              <a:ea typeface="SimSun"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1"/>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1"/>
          </p:cNvPicPr>
          <p:nvPr/>
        </p:nvPicPr>
        <p:blipFill>
          <a:blip r:embed="rId2"/>
          <a:srcRect/>
          <a:stretch>
            <a:fillRect/>
          </a:stretch>
        </p:blipFill>
        <p:spPr>
          <a:xfrm>
            <a:off x="5055870" y="1345883"/>
            <a:ext cx="2023110" cy="812800"/>
          </a:xfrm>
          <a:prstGeom prst="rect">
            <a:avLst/>
          </a:prstGeom>
        </p:spPr>
      </p:pic>
      <p:sp>
        <p:nvSpPr>
          <p:cNvPr id="14" name="文本框 13"/>
          <p:cNvSpPr txBox="1"/>
          <p:nvPr/>
        </p:nvSpPr>
        <p:spPr>
          <a:xfrm>
            <a:off x="1352067" y="63701"/>
            <a:ext cx="4856480" cy="460375"/>
          </a:xfrm>
          <a:prstGeom prst="rect">
            <a:avLst/>
          </a:prstGeom>
          <a:noFill/>
        </p:spPr>
        <p:txBody>
          <a:bodyPr wrap="none" rtlCol="0">
            <a:spAutoFit/>
          </a:bodyPr>
          <a:lstStyle/>
          <a:p>
            <a:r>
              <a:rPr lang="zh-CN" altLang="en-US" sz="2400" dirty="0">
                <a:latin typeface="+mj-lt"/>
                <a:ea typeface="SimSun" panose="02010600030101010101" pitchFamily="2" charset="-122"/>
              </a:rPr>
              <a:t>石墨烯</a:t>
            </a:r>
            <a:r>
              <a:rPr lang="en-US" altLang="zh-CN" sz="2400" dirty="0">
                <a:latin typeface="+mj-lt"/>
                <a:ea typeface="SimSun" panose="02010600030101010101" pitchFamily="2" charset="-122"/>
              </a:rPr>
              <a:t>p</a:t>
            </a:r>
            <a:r>
              <a:rPr lang="en-US" altLang="en-US" sz="2400" dirty="0">
                <a:latin typeface="+mj-lt"/>
                <a:ea typeface="SimSun" panose="02010600030101010101" pitchFamily="2" charset="-122"/>
              </a:rPr>
              <a:t>-</a:t>
            </a:r>
            <a:r>
              <a:rPr lang="en-US" altLang="zh-CN" sz="2400" dirty="0">
                <a:latin typeface="+mj-lt"/>
                <a:ea typeface="SimSun" panose="02010600030101010101" pitchFamily="2" charset="-122"/>
              </a:rPr>
              <a:t>n</a:t>
            </a:r>
            <a:r>
              <a:rPr lang="zh-CN" altLang="en-US" sz="2400" dirty="0">
                <a:latin typeface="+mj-lt"/>
                <a:ea typeface="SimSun" panose="02010600030101010101" pitchFamily="2" charset="-122"/>
              </a:rPr>
              <a:t>结中无序诱导的输运增强</a:t>
            </a:r>
            <a:endParaRPr lang="zh-CN" altLang="en-US" sz="2400" dirty="0">
              <a:latin typeface="+mj-lt"/>
              <a:ea typeface="SimSun" panose="02010600030101010101" pitchFamily="2" charset="-122"/>
            </a:endParaRPr>
          </a:p>
        </p:txBody>
      </p:sp>
      <p:sp>
        <p:nvSpPr>
          <p:cNvPr id="12" name="Text Box 11"/>
          <p:cNvSpPr txBox="1"/>
          <p:nvPr/>
        </p:nvSpPr>
        <p:spPr>
          <a:xfrm>
            <a:off x="5349240" y="523875"/>
            <a:ext cx="2036445"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1"/>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1"/>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1"/>
          <p:nvPr/>
        </p:nvSpPr>
        <p:spPr>
          <a:xfrm>
            <a:off x="253365" y="799465"/>
            <a:ext cx="6825615" cy="7372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ea typeface="SimSun" panose="02010600030101010101" pitchFamily="2" charset="-122"/>
              </a:rPr>
              <a:t>用</a:t>
            </a:r>
            <a:r>
              <a:rPr lang="en-US" altLang="zh-CN" sz="1400" dirty="0">
                <a:ea typeface="SimSun" panose="02010600030101010101" pitchFamily="2" charset="-122"/>
              </a:rPr>
              <a:t>Landauer-Buttiker</a:t>
            </a:r>
            <a:r>
              <a:rPr lang="zh-CN" altLang="en-US" sz="1400" dirty="0">
                <a:ea typeface="SimSun" panose="02010600030101010101" pitchFamily="2" charset="-122"/>
              </a:rPr>
              <a:t>公式结合</a:t>
            </a:r>
            <a:r>
              <a:rPr lang="en-US" altLang="zh-CN" sz="1400" dirty="0">
                <a:ea typeface="SimSun" panose="02010600030101010101" pitchFamily="2" charset="-122"/>
              </a:rPr>
              <a:t>NEGF</a:t>
            </a:r>
            <a:r>
              <a:rPr lang="zh-CN" altLang="en-US" sz="1400" dirty="0">
                <a:ea typeface="SimSun" panose="02010600030101010101" pitchFamily="2" charset="-122"/>
              </a:rPr>
              <a:t>计算垂直磁场下石墨烯</a:t>
            </a:r>
            <a:r>
              <a:rPr lang="en-US" altLang="zh-CN" sz="1400" dirty="0">
                <a:ea typeface="SimSun" panose="02010600030101010101" pitchFamily="2" charset="-122"/>
              </a:rPr>
              <a:t>p-n</a:t>
            </a:r>
            <a:r>
              <a:rPr lang="zh-CN" altLang="en-US" sz="1400" dirty="0">
                <a:ea typeface="SimSun" panose="02010600030101010101" pitchFamily="2" charset="-122"/>
              </a:rPr>
              <a:t>结的电导。</a:t>
            </a:r>
            <a:endParaRPr lang="zh-CN" altLang="en-US" sz="1400" dirty="0">
              <a:ea typeface="SimSun" panose="02010600030101010101" pitchFamily="2" charset="-122"/>
            </a:endParaRPr>
          </a:p>
          <a:p>
            <a:pPr marL="285750" indent="-285750">
              <a:buFont typeface="Arial" panose="020B0604020202020204" pitchFamily="34" charset="0"/>
              <a:buChar char="•"/>
            </a:pPr>
            <a:r>
              <a:rPr lang="zh-CN" altLang="en-US" sz="1400" dirty="0">
                <a:ea typeface="SimSun" panose="02010600030101010101" pitchFamily="2" charset="-122"/>
              </a:rPr>
              <a:t>无序剧烈地增强了电导，并在无序强度的一定范围内表现出电导行为。</a:t>
            </a:r>
            <a:endParaRPr lang="zh-CN" altLang="en-US" sz="1400" dirty="0">
              <a:ea typeface="SimSun" panose="02010600030101010101" pitchFamily="2" charset="-122"/>
            </a:endParaRPr>
          </a:p>
          <a:p>
            <a:pPr marL="285750" indent="-285750">
              <a:buFont typeface="Arial" panose="020B0604020202020204" pitchFamily="34" charset="0"/>
              <a:buChar char="•"/>
            </a:pPr>
            <a:r>
              <a:rPr lang="zh-CN" altLang="en-US" sz="1400" dirty="0">
                <a:ea typeface="SimSun" panose="02010600030101010101" pitchFamily="2" charset="-122"/>
              </a:rPr>
              <a:t>结果与最近的实验吻合得很好</a:t>
            </a:r>
            <a:endParaRPr lang="zh-CN" altLang="en-US" sz="1400" dirty="0">
              <a:ea typeface="SimSun" panose="02010600030101010101" pitchFamily="2" charset="-122"/>
            </a:endParaRPr>
          </a:p>
        </p:txBody>
      </p:sp>
      <p:pic>
        <p:nvPicPr>
          <p:cNvPr id="5" name="Picture 4" descr="1"/>
          <p:cNvPicPr>
            <a:picLocks noChangeAspect="1"/>
          </p:cNvPicPr>
          <p:nvPr/>
        </p:nvPicPr>
        <p:blipFill>
          <a:blip r:embed="rId3"/>
          <a:stretch>
            <a:fillRect/>
          </a:stretch>
        </p:blipFill>
        <p:spPr>
          <a:xfrm>
            <a:off x="2355215" y="1568450"/>
            <a:ext cx="2027555" cy="243840"/>
          </a:xfrm>
          <a:prstGeom prst="rect">
            <a:avLst/>
          </a:prstGeom>
        </p:spPr>
      </p:pic>
      <p:sp>
        <p:nvSpPr>
          <p:cNvPr id="6" name="Text Box 5"/>
          <p:cNvSpPr txBox="1"/>
          <p:nvPr/>
        </p:nvSpPr>
        <p:spPr>
          <a:xfrm>
            <a:off x="253365" y="1536700"/>
            <a:ext cx="1812925" cy="275590"/>
          </a:xfrm>
          <a:prstGeom prst="rect">
            <a:avLst/>
          </a:prstGeom>
          <a:noFill/>
        </p:spPr>
        <p:txBody>
          <a:bodyPr wrap="square" rtlCol="0" anchor="t">
            <a:spAutoFit/>
          </a:bodyPr>
          <a:p>
            <a:r>
              <a:rPr lang="zh-CN" altLang="en-US" sz="1200">
                <a:ea typeface="SimSun" panose="02010600030101010101" pitchFamily="2" charset="-122"/>
              </a:rPr>
              <a:t>系统哈密顿量：</a:t>
            </a:r>
            <a:endParaRPr lang="zh-CN" altLang="en-US" sz="1200">
              <a:ea typeface="SimSun" panose="02010600030101010101" pitchFamily="2" charset="-122"/>
            </a:endParaRPr>
          </a:p>
        </p:txBody>
      </p:sp>
      <p:sp>
        <p:nvSpPr>
          <p:cNvPr id="7" name="Text Box 6"/>
          <p:cNvSpPr txBox="1"/>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1"/>
          <p:nvPr/>
        </p:nvSpPr>
        <p:spPr>
          <a:xfrm>
            <a:off x="253365" y="1830705"/>
            <a:ext cx="4701540" cy="460375"/>
          </a:xfrm>
          <a:prstGeom prst="rect">
            <a:avLst/>
          </a:prstGeom>
          <a:noFill/>
        </p:spPr>
        <p:txBody>
          <a:bodyPr wrap="square" rtlCol="0" anchor="t">
            <a:spAutoFit/>
          </a:bodyPr>
          <a:p>
            <a:r>
              <a:rPr lang="zh-CN" altLang="en-US" sz="1200">
                <a:ea typeface="SimSun" panose="02010600030101010101" pitchFamily="2" charset="-122"/>
              </a:rPr>
              <a:t>左右电极内的在位能</a:t>
            </a:r>
            <a:r>
              <a:rPr lang="en-US" altLang="zh-CN" sz="1200">
                <a:ea typeface="SimSun" panose="02010600030101010101" pitchFamily="2" charset="-122"/>
              </a:rPr>
              <a:t>E_i</a:t>
            </a:r>
            <a:r>
              <a:rPr lang="zh-CN" altLang="en-US" sz="1200">
                <a:ea typeface="SimSun" panose="02010600030101010101" pitchFamily="2" charset="-122"/>
              </a:rPr>
              <a:t>分别为</a:t>
            </a:r>
            <a:r>
              <a:rPr lang="en-US" altLang="zh-CN" sz="1200">
                <a:ea typeface="SimSun" panose="02010600030101010101" pitchFamily="2" charset="-122"/>
              </a:rPr>
              <a:t>E_L</a:t>
            </a:r>
            <a:r>
              <a:rPr lang="zh-CN" altLang="en-US" sz="1200">
                <a:ea typeface="SimSun" panose="02010600030101010101" pitchFamily="2" charset="-122"/>
              </a:rPr>
              <a:t>和</a:t>
            </a:r>
            <a:r>
              <a:rPr lang="en-US" altLang="zh-CN" sz="1200">
                <a:ea typeface="SimSun" panose="02010600030101010101" pitchFamily="2" charset="-122"/>
              </a:rPr>
              <a:t>E_R</a:t>
            </a:r>
            <a:r>
              <a:rPr lang="zh-CN" altLang="en-US" sz="1200">
                <a:ea typeface="SimSun" panose="02010600030101010101" pitchFamily="2" charset="-122"/>
              </a:rPr>
              <a:t>，并假设中间区域的无序强度也是线性变化的：</a:t>
            </a:r>
            <a:endParaRPr lang="zh-CN" altLang="en-US" sz="1200">
              <a:ea typeface="SimSun" panose="02010600030101010101" pitchFamily="2" charset="-122"/>
            </a:endParaRPr>
          </a:p>
        </p:txBody>
      </p:sp>
      <p:pic>
        <p:nvPicPr>
          <p:cNvPr id="10" name="Picture 9" descr="1"/>
          <p:cNvPicPr>
            <a:picLocks noChangeAspect="1"/>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1">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1"/>
          <p:nvPr/>
        </p:nvSpPr>
        <p:spPr>
          <a:xfrm>
            <a:off x="5833110" y="2291080"/>
            <a:ext cx="704850" cy="398780"/>
          </a:xfrm>
          <a:prstGeom prst="rect">
            <a:avLst/>
          </a:prstGeom>
          <a:noFill/>
        </p:spPr>
        <p:txBody>
          <a:bodyPr wrap="square" rtlCol="0">
            <a:spAutoFit/>
          </a:bodyPr>
          <a:p>
            <a:r>
              <a:rPr lang="zh-CN" altLang="en-US" sz="1000">
                <a:ea typeface="SimSun" panose="02010600030101010101" pitchFamily="2" charset="-122"/>
              </a:rPr>
              <a:t>在位能线性变化</a:t>
            </a:r>
            <a:endParaRPr lang="zh-CN" altLang="en-US" sz="1000">
              <a:ea typeface="SimSun" panose="02010600030101010101" pitchFamily="2" charset="-122"/>
            </a:endParaRPr>
          </a:p>
        </p:txBody>
      </p:sp>
      <p:sp>
        <p:nvSpPr>
          <p:cNvPr id="16" name="Text Box 15"/>
          <p:cNvSpPr txBox="1"/>
          <p:nvPr/>
        </p:nvSpPr>
        <p:spPr>
          <a:xfrm>
            <a:off x="253365" y="2369820"/>
            <a:ext cx="4701540" cy="275590"/>
          </a:xfrm>
          <a:prstGeom prst="rect">
            <a:avLst/>
          </a:prstGeom>
          <a:noFill/>
        </p:spPr>
        <p:txBody>
          <a:bodyPr wrap="square" rtlCol="0" anchor="t">
            <a:spAutoFit/>
          </a:bodyPr>
          <a:p>
            <a:r>
              <a:rPr lang="zh-CN" sz="1200">
                <a:ea typeface="SimSun" panose="02010600030101010101" pitchFamily="2" charset="-122"/>
              </a:rPr>
              <a:t>垂直磁场的影响：跳跃项引入一个相位</a:t>
            </a:r>
            <a:r>
              <a:rPr lang="en-US" altLang="zh-CN" sz="1200">
                <a:ea typeface="SimSun" panose="02010600030101010101" pitchFamily="2" charset="-122"/>
              </a:rPr>
              <a:t>p</a:t>
            </a:r>
            <a:r>
              <a:rPr lang="en-US" altLang="en-US" sz="1200">
                <a:ea typeface="SimSun" panose="02010600030101010101" pitchFamily="2" charset="-122"/>
              </a:rPr>
              <a:t>hi, phi</a:t>
            </a:r>
            <a:r>
              <a:rPr lang="zh-CN" altLang="en-US" sz="1200">
                <a:ea typeface="SimSun" panose="02010600030101010101" pitchFamily="2" charset="-122"/>
              </a:rPr>
              <a:t>等于矢势的积分。</a:t>
            </a:r>
            <a:endParaRPr lang="zh-CN" altLang="en-US" sz="1200">
              <a:ea typeface="SimSun" panose="02010600030101010101" pitchFamily="2" charset="-122"/>
            </a:endParaRPr>
          </a:p>
        </p:txBody>
      </p:sp>
      <p:pic>
        <p:nvPicPr>
          <p:cNvPr id="17" name="Picture 16" descr="1"/>
          <p:cNvPicPr>
            <a:picLocks noChangeAspect="1"/>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1"/>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1"/>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1"/>
          </p:cNvPicPr>
          <p:nvPr/>
        </p:nvPicPr>
        <p:blipFill>
          <a:blip r:embed="rId8"/>
          <a:stretch>
            <a:fillRect/>
          </a:stretch>
        </p:blipFill>
        <p:spPr>
          <a:xfrm>
            <a:off x="1204595" y="3813175"/>
            <a:ext cx="1316990" cy="221615"/>
          </a:xfrm>
          <a:prstGeom prst="rect">
            <a:avLst/>
          </a:prstGeom>
        </p:spPr>
      </p:pic>
      <p:sp>
        <p:nvSpPr>
          <p:cNvPr id="27" name="Text Box 26"/>
          <p:cNvSpPr txBox="1"/>
          <p:nvPr/>
        </p:nvSpPr>
        <p:spPr>
          <a:xfrm>
            <a:off x="253365" y="3483610"/>
            <a:ext cx="734695" cy="275590"/>
          </a:xfrm>
          <a:prstGeom prst="rect">
            <a:avLst/>
          </a:prstGeom>
          <a:noFill/>
        </p:spPr>
        <p:txBody>
          <a:bodyPr wrap="square" rtlCol="0">
            <a:spAutoFit/>
          </a:bodyPr>
          <a:p>
            <a:r>
              <a:rPr lang="zh-CN" altLang="en-US" sz="1200">
                <a:ea typeface="SimSun" panose="02010600030101010101" pitchFamily="2" charset="-122"/>
              </a:rPr>
              <a:t>电流：</a:t>
            </a:r>
            <a:endParaRPr lang="zh-CN" altLang="en-US" sz="1200">
              <a:ea typeface="SimSun" panose="02010600030101010101" pitchFamily="2" charset="-122"/>
            </a:endParaRPr>
          </a:p>
        </p:txBody>
      </p:sp>
      <p:sp>
        <p:nvSpPr>
          <p:cNvPr id="28" name="Text Box 27"/>
          <p:cNvSpPr txBox="1"/>
          <p:nvPr/>
        </p:nvSpPr>
        <p:spPr>
          <a:xfrm>
            <a:off x="253365" y="3759200"/>
            <a:ext cx="1026160" cy="275590"/>
          </a:xfrm>
          <a:prstGeom prst="rect">
            <a:avLst/>
          </a:prstGeom>
          <a:noFill/>
        </p:spPr>
        <p:txBody>
          <a:bodyPr wrap="square" rtlCol="0">
            <a:spAutoFit/>
          </a:bodyPr>
          <a:p>
            <a:r>
              <a:rPr lang="zh-CN" altLang="en-US" sz="1200">
                <a:ea typeface="SimSun" panose="02010600030101010101" pitchFamily="2" charset="-122"/>
              </a:rPr>
              <a:t>线性电导：</a:t>
            </a:r>
            <a:endParaRPr lang="zh-CN" altLang="en-US" sz="1200">
              <a:ea typeface="SimSun" panose="02010600030101010101" pitchFamily="2" charset="-122"/>
            </a:endParaRPr>
          </a:p>
        </p:txBody>
      </p:sp>
      <p:sp>
        <p:nvSpPr>
          <p:cNvPr id="29" name="Text Box 28"/>
          <p:cNvSpPr txBox="1"/>
          <p:nvPr/>
        </p:nvSpPr>
        <p:spPr>
          <a:xfrm>
            <a:off x="253365" y="4084955"/>
            <a:ext cx="2016760" cy="645160"/>
          </a:xfrm>
          <a:prstGeom prst="rect">
            <a:avLst/>
          </a:prstGeom>
          <a:noFill/>
        </p:spPr>
        <p:txBody>
          <a:bodyPr wrap="square" rtlCol="0">
            <a:spAutoFit/>
          </a:bodyPr>
          <a:p>
            <a:r>
              <a:rPr lang="en-US" altLang="zh-CN" sz="1200">
                <a:ea typeface="SimSun" panose="02010600030101010101" pitchFamily="2" charset="-122"/>
              </a:rPr>
              <a:t>p-n</a:t>
            </a:r>
            <a:r>
              <a:rPr lang="zh-CN" altLang="en-US" sz="1200">
                <a:ea typeface="SimSun" panose="02010600030101010101" pitchFamily="2" charset="-122"/>
              </a:rPr>
              <a:t>结：</a:t>
            </a:r>
            <a:r>
              <a:rPr lang="en-US" altLang="zh-CN" sz="1200">
                <a:ea typeface="SimSun" panose="02010600030101010101" pitchFamily="2" charset="-122"/>
              </a:rPr>
              <a:t>E_L &gt; 0, E_R &lt; 0</a:t>
            </a:r>
            <a:endParaRPr lang="en-US" altLang="zh-CN" sz="1200">
              <a:ea typeface="SimSun" panose="02010600030101010101" pitchFamily="2" charset="-122"/>
            </a:endParaRPr>
          </a:p>
          <a:p>
            <a:r>
              <a:rPr lang="en-US" altLang="en-US" sz="1200">
                <a:ea typeface="SimSun" panose="02010600030101010101" pitchFamily="2" charset="-122"/>
                <a:sym typeface="+mn-ea"/>
              </a:rPr>
              <a:t>n</a:t>
            </a:r>
            <a:r>
              <a:rPr lang="en-US" altLang="zh-CN" sz="1200">
                <a:ea typeface="SimSun" panose="02010600030101010101" pitchFamily="2" charset="-122"/>
                <a:sym typeface="+mn-ea"/>
              </a:rPr>
              <a:t>-n</a:t>
            </a:r>
            <a:r>
              <a:rPr lang="zh-CN" altLang="en-US" sz="1200">
                <a:ea typeface="SimSun" panose="02010600030101010101" pitchFamily="2" charset="-122"/>
                <a:sym typeface="+mn-ea"/>
              </a:rPr>
              <a:t>结：</a:t>
            </a:r>
            <a:r>
              <a:rPr lang="en-US" altLang="zh-CN" sz="1200">
                <a:ea typeface="SimSun" panose="02010600030101010101" pitchFamily="2" charset="-122"/>
                <a:sym typeface="+mn-ea"/>
              </a:rPr>
              <a:t>E_L </a:t>
            </a:r>
            <a:r>
              <a:rPr lang="en-US" altLang="en-US" sz="1200">
                <a:ea typeface="SimSun" panose="02010600030101010101" pitchFamily="2" charset="-122"/>
                <a:sym typeface="+mn-ea"/>
              </a:rPr>
              <a:t>&lt;</a:t>
            </a:r>
            <a:r>
              <a:rPr lang="en-US" altLang="zh-CN" sz="1200">
                <a:ea typeface="SimSun" panose="02010600030101010101" pitchFamily="2" charset="-122"/>
                <a:sym typeface="+mn-ea"/>
              </a:rPr>
              <a:t> 0, E_R &lt; 0</a:t>
            </a:r>
            <a:endParaRPr lang="en-US" altLang="zh-CN" sz="1200">
              <a:ea typeface="SimSun" panose="02010600030101010101" pitchFamily="2" charset="-122"/>
            </a:endParaRPr>
          </a:p>
          <a:p>
            <a:r>
              <a:rPr lang="en-US" altLang="zh-CN" sz="1200">
                <a:ea typeface="SimSun" panose="02010600030101010101" pitchFamily="2" charset="-122"/>
                <a:sym typeface="+mn-ea"/>
              </a:rPr>
              <a:t>p-</a:t>
            </a:r>
            <a:r>
              <a:rPr lang="en-US" altLang="en-US" sz="1200">
                <a:ea typeface="SimSun" panose="02010600030101010101" pitchFamily="2" charset="-122"/>
                <a:sym typeface="+mn-ea"/>
              </a:rPr>
              <a:t>p</a:t>
            </a:r>
            <a:r>
              <a:rPr lang="zh-CN" altLang="en-US" sz="1200">
                <a:ea typeface="SimSun" panose="02010600030101010101" pitchFamily="2" charset="-122"/>
                <a:sym typeface="+mn-ea"/>
              </a:rPr>
              <a:t>结：</a:t>
            </a:r>
            <a:r>
              <a:rPr lang="en-US" altLang="zh-CN" sz="1200">
                <a:ea typeface="SimSun" panose="02010600030101010101" pitchFamily="2" charset="-122"/>
                <a:sym typeface="+mn-ea"/>
              </a:rPr>
              <a:t>E_L &gt; 0, E_R </a:t>
            </a:r>
            <a:r>
              <a:rPr lang="en-US" altLang="en-US" sz="1200">
                <a:ea typeface="SimSun" panose="02010600030101010101" pitchFamily="2" charset="-122"/>
                <a:sym typeface="+mn-ea"/>
              </a:rPr>
              <a:t>&gt;</a:t>
            </a:r>
            <a:r>
              <a:rPr lang="en-US" altLang="zh-CN" sz="1200">
                <a:ea typeface="SimSun" panose="02010600030101010101" pitchFamily="2" charset="-122"/>
                <a:sym typeface="+mn-ea"/>
              </a:rPr>
              <a:t> 0</a:t>
            </a:r>
            <a:endParaRPr lang="en-US" altLang="zh-CN" sz="1200">
              <a:ea typeface="SimSun" panose="02010600030101010101" pitchFamily="2" charset="-122"/>
            </a:endParaRPr>
          </a:p>
        </p:txBody>
      </p:sp>
      <p:sp>
        <p:nvSpPr>
          <p:cNvPr id="31" name="Text Box 30"/>
          <p:cNvSpPr txBox="1"/>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1"/>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1"/>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1"/>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SimSun" panose="02010600030101010101" pitchFamily="2" charset="-122"/>
              </a:rPr>
              <a:t>纯净系统</a:t>
            </a:r>
            <a:endParaRPr lang="zh-CN" altLang="en-US" sz="1600">
              <a:solidFill>
                <a:srgbClr val="FF0000"/>
              </a:solidFill>
              <a:ea typeface="SimSun" panose="02010600030101010101" pitchFamily="2" charset="-122"/>
            </a:endParaRPr>
          </a:p>
        </p:txBody>
      </p:sp>
      <p:sp>
        <p:nvSpPr>
          <p:cNvPr id="35" name="Text Box 34"/>
          <p:cNvSpPr txBox="1"/>
          <p:nvPr/>
        </p:nvSpPr>
        <p:spPr>
          <a:xfrm>
            <a:off x="253365" y="4899025"/>
            <a:ext cx="3176905" cy="275590"/>
          </a:xfrm>
          <a:prstGeom prst="rect">
            <a:avLst/>
          </a:prstGeom>
          <a:noFill/>
        </p:spPr>
        <p:txBody>
          <a:bodyPr wrap="square" rtlCol="0">
            <a:spAutoFit/>
          </a:bodyPr>
          <a:p>
            <a:r>
              <a:rPr lang="en-US" altLang="zh-CN" sz="1200">
                <a:ea typeface="SimSun" panose="02010600030101010101" pitchFamily="2" charset="-122"/>
              </a:rPr>
              <a:t>t=2.75eV ~ 10000K, </a:t>
            </a:r>
            <a:r>
              <a:rPr lang="zh-CN" altLang="en-US" sz="1200">
                <a:ea typeface="SimSun" panose="02010600030101010101" pitchFamily="2" charset="-122"/>
              </a:rPr>
              <a:t>所以</a:t>
            </a:r>
            <a:r>
              <a:rPr lang="zh-CN" altLang="en-US" sz="1200" b="1">
                <a:solidFill>
                  <a:srgbClr val="FF0000"/>
                </a:solidFill>
                <a:ea typeface="SimSun" panose="02010600030101010101" pitchFamily="2" charset="-122"/>
              </a:rPr>
              <a:t>温度可以取为</a:t>
            </a:r>
            <a:r>
              <a:rPr lang="en-US" altLang="zh-CN" sz="1200" b="1">
                <a:solidFill>
                  <a:srgbClr val="FF0000"/>
                </a:solidFill>
                <a:ea typeface="SimSun" panose="02010600030101010101" pitchFamily="2" charset="-122"/>
              </a:rPr>
              <a:t>0</a:t>
            </a:r>
            <a:endParaRPr lang="en-US" altLang="zh-CN" sz="1200" b="1">
              <a:solidFill>
                <a:srgbClr val="FF0000"/>
              </a:solidFill>
              <a:ea typeface="SimSun"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59612" y="27506"/>
            <a:ext cx="6346825" cy="460375"/>
          </a:xfrm>
          <a:prstGeom prst="rect">
            <a:avLst/>
          </a:prstGeom>
          <a:noFill/>
        </p:spPr>
        <p:txBody>
          <a:bodyPr wrap="none" rtlCol="0">
            <a:spAutoFit/>
          </a:bodyPr>
          <a:p>
            <a:pPr algn="l"/>
            <a:r>
              <a:rPr lang="zh-CN" altLang="en-US" sz="2400" dirty="0">
                <a:latin typeface="+mj-lt"/>
                <a:ea typeface="SimSun" panose="02010600030101010101" pitchFamily="2" charset="-122"/>
              </a:rPr>
              <a:t>自旋</a:t>
            </a:r>
            <a:r>
              <a:rPr lang="en-US" altLang="zh-CN" sz="2400" dirty="0">
                <a:latin typeface="+mj-lt"/>
                <a:ea typeface="SimSun" panose="02010600030101010101" pitchFamily="2" charset="-122"/>
              </a:rPr>
              <a:t>-</a:t>
            </a:r>
            <a:r>
              <a:rPr lang="zh-CN" altLang="en-US" sz="2400" dirty="0">
                <a:latin typeface="+mj-lt"/>
                <a:ea typeface="SimSun" panose="02010600030101010101" pitchFamily="2" charset="-122"/>
              </a:rPr>
              <a:t>晶格耦合对</a:t>
            </a:r>
            <a:r>
              <a:rPr lang="en-US" sz="2400" dirty="0">
                <a:latin typeface="+mj-lt"/>
                <a:ea typeface="SimSun" panose="02010600030101010101" pitchFamily="2" charset="-122"/>
              </a:rPr>
              <a:t>sk</a:t>
            </a:r>
            <a:r>
              <a:rPr lang="zh-CN" altLang="en-US" sz="2400" dirty="0">
                <a:latin typeface="+mj-lt"/>
                <a:ea typeface="SimSun" panose="02010600030101010101" pitchFamily="2" charset="-122"/>
              </a:rPr>
              <a:t>输运的</a:t>
            </a:r>
            <a:r>
              <a:rPr lang="zh-CN" altLang="en-US" sz="2400" dirty="0">
                <a:latin typeface="+mj-lt"/>
                <a:ea typeface="SimSun" panose="02010600030101010101" pitchFamily="2" charset="-122"/>
                <a:sym typeface="+mn-ea"/>
              </a:rPr>
              <a:t>效果</a:t>
            </a:r>
            <a:r>
              <a:rPr lang="zh-CN" altLang="en-US" sz="2400" dirty="0">
                <a:latin typeface="+mj-lt"/>
                <a:ea typeface="SimSun" panose="02010600030101010101" pitchFamily="2" charset="-122"/>
              </a:rPr>
              <a:t>的微动力学研究</a:t>
            </a:r>
            <a:endParaRPr lang="zh-CN" altLang="en-US" sz="2400" dirty="0">
              <a:latin typeface="+mj-lt"/>
              <a:ea typeface="SimSun" panose="02010600030101010101" pitchFamily="2" charset="-122"/>
            </a:endParaRPr>
          </a:p>
        </p:txBody>
      </p:sp>
      <p:sp>
        <p:nvSpPr>
          <p:cNvPr id="3" name="Text Box 2"/>
          <p:cNvSpPr txBox="1"/>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1"/>
          <p:nvPr/>
        </p:nvSpPr>
        <p:spPr>
          <a:xfrm>
            <a:off x="66040" y="83185"/>
            <a:ext cx="594995" cy="521970"/>
          </a:xfrm>
          <a:prstGeom prst="rect">
            <a:avLst/>
          </a:prstGeom>
          <a:noFill/>
        </p:spPr>
        <p:txBody>
          <a:bodyPr wrap="square" rtlCol="0">
            <a:spAutoFit/>
          </a:bodyPr>
          <a:p>
            <a:r>
              <a:rPr lang="zh-CN" altLang="en-US" sz="1400">
                <a:solidFill>
                  <a:srgbClr val="FF0000"/>
                </a:solidFill>
                <a:ea typeface="SimSun" panose="02010600030101010101" pitchFamily="2" charset="-122"/>
              </a:rPr>
              <a:t>数值模拟</a:t>
            </a:r>
            <a:endParaRPr lang="zh-CN" altLang="en-US" sz="1400">
              <a:solidFill>
                <a:srgbClr val="FF0000"/>
              </a:solidFill>
              <a:ea typeface="SimSun" panose="02010600030101010101" pitchFamily="2" charset="-122"/>
            </a:endParaRPr>
          </a:p>
        </p:txBody>
      </p:sp>
      <p:pic>
        <p:nvPicPr>
          <p:cNvPr id="16" name="Picture 15" descr="/home/ligy/Pictures/1.png1"/>
          <p:cNvPicPr>
            <a:picLocks noChangeAspect="1"/>
          </p:cNvPicPr>
          <p:nvPr/>
        </p:nvPicPr>
        <p:blipFill>
          <a:blip r:embed="rId1"/>
          <a:srcRect/>
          <a:stretch>
            <a:fillRect/>
          </a:stretch>
        </p:blipFill>
        <p:spPr>
          <a:xfrm>
            <a:off x="281623" y="605155"/>
            <a:ext cx="2769870" cy="1520825"/>
          </a:xfrm>
          <a:prstGeom prst="rect">
            <a:avLst/>
          </a:prstGeom>
        </p:spPr>
      </p:pic>
      <p:sp>
        <p:nvSpPr>
          <p:cNvPr id="17" name="Text Box 16"/>
          <p:cNvSpPr txBox="1"/>
          <p:nvPr/>
        </p:nvSpPr>
        <p:spPr>
          <a:xfrm>
            <a:off x="3241040" y="864235"/>
            <a:ext cx="3984625" cy="645160"/>
          </a:xfrm>
          <a:prstGeom prst="rect">
            <a:avLst/>
          </a:prstGeom>
          <a:noFill/>
        </p:spPr>
        <p:txBody>
          <a:bodyPr wrap="square" rtlCol="0">
            <a:spAutoFit/>
          </a:bodyPr>
          <a:p>
            <a:pPr marL="171450" indent="-171450">
              <a:buFont typeface="Arial" panose="020B0604020202020204" pitchFamily="34" charset="0"/>
              <a:buChar char="•"/>
            </a:pPr>
            <a:r>
              <a:rPr lang="zh-CN" altLang="en-US" sz="1200">
                <a:solidFill>
                  <a:schemeClr val="tx1"/>
                </a:solidFill>
                <a:ea typeface="SimSun" panose="02010600030101010101" pitchFamily="2" charset="-122"/>
                <a:sym typeface="+mn-ea"/>
              </a:rPr>
              <a:t>升高温度可以消除外加驱动下</a:t>
            </a:r>
            <a:r>
              <a:rPr lang="en-US" altLang="zh-CN" sz="1200">
                <a:solidFill>
                  <a:schemeClr val="tx1"/>
                </a:solidFill>
                <a:ea typeface="SimSun" panose="02010600030101010101" pitchFamily="2" charset="-122"/>
                <a:sym typeface="+mn-ea"/>
              </a:rPr>
              <a:t>sk</a:t>
            </a:r>
            <a:r>
              <a:rPr lang="zh-CN" altLang="en-US" sz="1200">
                <a:solidFill>
                  <a:schemeClr val="tx1"/>
                </a:solidFill>
                <a:ea typeface="SimSun" panose="02010600030101010101" pitchFamily="2" charset="-122"/>
                <a:sym typeface="+mn-ea"/>
              </a:rPr>
              <a:t>的迁移势垒</a:t>
            </a:r>
            <a:endParaRPr lang="zh-CN" altLang="en-US" sz="1200">
              <a:solidFill>
                <a:schemeClr val="tx1"/>
              </a:solidFill>
              <a:ea typeface="SimSun" panose="02010600030101010101" pitchFamily="2" charset="-122"/>
              <a:sym typeface="+mn-ea"/>
            </a:endParaRPr>
          </a:p>
          <a:p>
            <a:pPr marL="171450" indent="-171450">
              <a:buFont typeface="Arial" panose="020B0604020202020204" pitchFamily="34" charset="0"/>
              <a:buChar char="•"/>
            </a:pPr>
            <a:r>
              <a:rPr lang="zh-CN" altLang="en-US" sz="1200">
                <a:solidFill>
                  <a:schemeClr val="tx1"/>
                </a:solidFill>
                <a:ea typeface="SimSun" panose="02010600030101010101" pitchFamily="2" charset="-122"/>
                <a:sym typeface="+mn-ea"/>
              </a:rPr>
              <a:t>自由扩散与外力下的定向扩散的物理图像与金属中溶质扩散相同</a:t>
            </a:r>
            <a:endParaRPr lang="zh-CN" altLang="en-US" sz="1200">
              <a:solidFill>
                <a:schemeClr val="tx1"/>
              </a:solidFill>
              <a:ea typeface="SimSun" panose="02010600030101010101" pitchFamily="2" charset="-122"/>
              <a:sym typeface="+mn-ea"/>
            </a:endParaRPr>
          </a:p>
        </p:txBody>
      </p:sp>
      <p:sp>
        <p:nvSpPr>
          <p:cNvPr id="18" name="Text Box 17"/>
          <p:cNvSpPr txBox="1"/>
          <p:nvPr/>
        </p:nvSpPr>
        <p:spPr>
          <a:xfrm>
            <a:off x="1640840" y="472440"/>
            <a:ext cx="1253490" cy="306705"/>
          </a:xfrm>
          <a:prstGeom prst="rect">
            <a:avLst/>
          </a:prstGeom>
          <a:noFill/>
        </p:spPr>
        <p:txBody>
          <a:bodyPr wrap="none" rtlCol="0">
            <a:spAutoFit/>
          </a:bodyPr>
          <a:p>
            <a:r>
              <a:rPr lang="zh-CN" sz="1400" b="1">
                <a:solidFill>
                  <a:srgbClr val="FF0000"/>
                </a:solidFill>
                <a:ea typeface="SimSun" panose="02010600030101010101" pitchFamily="2" charset="-122"/>
              </a:rPr>
              <a:t>施加磁场梯度</a:t>
            </a:r>
            <a:endParaRPr lang="zh-CN" sz="1400">
              <a:ea typeface="SimSun" panose="02010600030101010101" pitchFamily="2" charset="-122"/>
            </a:endParaRPr>
          </a:p>
        </p:txBody>
      </p:sp>
      <p:sp>
        <p:nvSpPr>
          <p:cNvPr id="6" name="Text Box 5"/>
          <p:cNvSpPr txBox="1"/>
          <p:nvPr/>
        </p:nvSpPr>
        <p:spPr>
          <a:xfrm>
            <a:off x="66040" y="2084070"/>
            <a:ext cx="7274560" cy="521970"/>
          </a:xfrm>
          <a:prstGeom prst="rect">
            <a:avLst/>
          </a:prstGeom>
          <a:noFill/>
        </p:spPr>
        <p:txBody>
          <a:bodyPr wrap="none" rtlCol="0">
            <a:spAutoFit/>
          </a:bodyPr>
          <a:p>
            <a:pPr marL="285750" indent="-285750">
              <a:buFont typeface="Arial" panose="020B0604020202020204" pitchFamily="34" charset="0"/>
              <a:buChar char="•"/>
            </a:pPr>
            <a:r>
              <a:rPr lang="zh-CN" sz="1400" b="1">
                <a:solidFill>
                  <a:srgbClr val="FF0000"/>
                </a:solidFill>
                <a:ea typeface="SimSun" panose="02010600030101010101" pitchFamily="2" charset="-122"/>
              </a:rPr>
              <a:t>人为设定一个</a:t>
            </a:r>
            <a:r>
              <a:rPr lang="en-US" altLang="zh-CN" sz="1400" b="1">
                <a:solidFill>
                  <a:srgbClr val="FF0000"/>
                </a:solidFill>
                <a:ea typeface="SimSun" panose="02010600030101010101" pitchFamily="2" charset="-122"/>
              </a:rPr>
              <a:t>LLDF</a:t>
            </a:r>
            <a:r>
              <a:rPr lang="zh-CN" altLang="en-US" sz="1400" b="1">
                <a:solidFill>
                  <a:srgbClr val="FF0000"/>
                </a:solidFill>
                <a:ea typeface="SimSun" panose="02010600030101010101" pitchFamily="2" charset="-122"/>
              </a:rPr>
              <a:t>，移动此</a:t>
            </a:r>
            <a:r>
              <a:rPr lang="en-US" altLang="zh-CN" sz="1400" b="1">
                <a:solidFill>
                  <a:srgbClr val="FF0000"/>
                </a:solidFill>
                <a:ea typeface="SimSun" panose="02010600030101010101" pitchFamily="2" charset="-122"/>
              </a:rPr>
              <a:t>LLDF</a:t>
            </a:r>
            <a:r>
              <a:rPr lang="zh-CN" altLang="en-US" sz="1400" b="1">
                <a:solidFill>
                  <a:srgbClr val="FF0000"/>
                </a:solidFill>
                <a:ea typeface="SimSun" panose="02010600030101010101" pitchFamily="2" charset="-122"/>
              </a:rPr>
              <a:t>来通过</a:t>
            </a:r>
            <a:r>
              <a:rPr lang="en-US" altLang="zh-CN" sz="1400" b="1">
                <a:solidFill>
                  <a:srgbClr val="FF0000"/>
                </a:solidFill>
                <a:ea typeface="SimSun" panose="02010600030101010101" pitchFamily="2" charset="-122"/>
              </a:rPr>
              <a:t>SLC</a:t>
            </a:r>
            <a:r>
              <a:rPr lang="zh-CN" altLang="en-US" sz="1400" b="1">
                <a:solidFill>
                  <a:srgbClr val="FF0000"/>
                </a:solidFill>
                <a:ea typeface="SimSun" panose="02010600030101010101" pitchFamily="2" charset="-122"/>
              </a:rPr>
              <a:t>牵引</a:t>
            </a:r>
            <a:r>
              <a:rPr lang="en-US" altLang="zh-CN" sz="1400" b="1">
                <a:solidFill>
                  <a:srgbClr val="FF0000"/>
                </a:solidFill>
                <a:ea typeface="SimSun" panose="02010600030101010101" pitchFamily="2" charset="-122"/>
              </a:rPr>
              <a:t>sk</a:t>
            </a:r>
            <a:r>
              <a:rPr lang="zh-CN" altLang="en-US" sz="1400" b="1">
                <a:solidFill>
                  <a:srgbClr val="FF0000"/>
                </a:solidFill>
                <a:ea typeface="SimSun" panose="02010600030101010101" pitchFamily="2" charset="-122"/>
              </a:rPr>
              <a:t>运动</a:t>
            </a:r>
            <a:endParaRPr lang="zh-CN" altLang="en-US" sz="1400">
              <a:ea typeface="SimSun" panose="02010600030101010101" pitchFamily="2" charset="-122"/>
            </a:endParaRPr>
          </a:p>
          <a:p>
            <a:pPr marL="285750" indent="-285750">
              <a:buFont typeface="Arial" panose="020B0604020202020204" pitchFamily="34" charset="0"/>
              <a:buChar char="•"/>
            </a:pPr>
            <a:r>
              <a:rPr lang="zh-CN" altLang="en-US" sz="1400">
                <a:ea typeface="SimSun" panose="02010600030101010101" pitchFamily="2" charset="-122"/>
              </a:rPr>
              <a:t>发现</a:t>
            </a:r>
            <a:r>
              <a:rPr lang="en-US" altLang="zh-CN" sz="1400">
                <a:ea typeface="SimSun" panose="02010600030101010101" pitchFamily="2" charset="-122"/>
              </a:rPr>
              <a:t>sk</a:t>
            </a:r>
            <a:r>
              <a:rPr lang="zh-CN" altLang="en-US" sz="1400">
                <a:ea typeface="SimSun" panose="02010600030101010101" pitchFamily="2" charset="-122"/>
              </a:rPr>
              <a:t>运动时有回旋，当</a:t>
            </a:r>
            <a:r>
              <a:rPr lang="en-US" altLang="zh-CN" sz="1400">
                <a:ea typeface="SimSun" panose="02010600030101010101" pitchFamily="2" charset="-122"/>
              </a:rPr>
              <a:t>LLDF</a:t>
            </a:r>
            <a:r>
              <a:rPr lang="zh-CN" altLang="en-US" sz="1400">
                <a:ea typeface="SimSun" panose="02010600030101010101" pitchFamily="2" charset="-122"/>
              </a:rPr>
              <a:t>停止时，</a:t>
            </a:r>
            <a:r>
              <a:rPr lang="en-US" altLang="zh-CN" sz="1400">
                <a:ea typeface="SimSun" panose="02010600030101010101" pitchFamily="2" charset="-122"/>
              </a:rPr>
              <a:t>sk</a:t>
            </a:r>
            <a:r>
              <a:rPr lang="zh-CN" altLang="en-US" sz="1400">
                <a:ea typeface="SimSun" panose="02010600030101010101" pitchFamily="2" charset="-122"/>
              </a:rPr>
              <a:t>会绕</a:t>
            </a:r>
            <a:r>
              <a:rPr lang="en-US" altLang="zh-CN" sz="1400">
                <a:ea typeface="SimSun" panose="02010600030101010101" pitchFamily="2" charset="-122"/>
              </a:rPr>
              <a:t>LLDF</a:t>
            </a:r>
            <a:r>
              <a:rPr lang="zh-CN" altLang="en-US" sz="1400">
                <a:ea typeface="SimSun" panose="02010600030101010101" pitchFamily="2" charset="-122"/>
              </a:rPr>
              <a:t>旋转直到能量耗尽，停到</a:t>
            </a:r>
            <a:r>
              <a:rPr lang="en-US" altLang="zh-CN" sz="1400">
                <a:ea typeface="SimSun" panose="02010600030101010101" pitchFamily="2" charset="-122"/>
              </a:rPr>
              <a:t>LLDF</a:t>
            </a:r>
            <a:r>
              <a:rPr lang="zh-CN" altLang="en-US" sz="1400">
                <a:ea typeface="SimSun" panose="02010600030101010101" pitchFamily="2" charset="-122"/>
              </a:rPr>
              <a:t>附近</a:t>
            </a:r>
            <a:endParaRPr lang="zh-CN" altLang="en-US" sz="1400">
              <a:ea typeface="SimSun" panose="02010600030101010101" pitchFamily="2" charset="-122"/>
            </a:endParaRPr>
          </a:p>
        </p:txBody>
      </p:sp>
      <p:sp>
        <p:nvSpPr>
          <p:cNvPr id="19" name="Text Box 18"/>
          <p:cNvSpPr txBox="1"/>
          <p:nvPr/>
        </p:nvSpPr>
        <p:spPr>
          <a:xfrm>
            <a:off x="147320" y="4377690"/>
            <a:ext cx="1871980" cy="1045210"/>
          </a:xfrm>
          <a:prstGeom prst="rect">
            <a:avLst/>
          </a:prstGeom>
          <a:noFill/>
        </p:spPr>
        <p:txBody>
          <a:bodyPr wrap="none" rtlCol="0" anchor="t">
            <a:spAutoFit/>
          </a:bodyPr>
          <a:p>
            <a:pPr marL="285750" indent="-285750">
              <a:buFont typeface="Arial" panose="020B0604020202020204" pitchFamily="34" charset="0"/>
              <a:buChar char="•"/>
            </a:pPr>
            <a:r>
              <a:rPr lang="zh-CN" sz="1400">
                <a:ea typeface="SimSun" panose="02010600030101010101" pitchFamily="2" charset="-122"/>
                <a:sym typeface="+mn-ea"/>
              </a:rPr>
              <a:t>驱动</a:t>
            </a:r>
            <a:r>
              <a:rPr lang="en-US" altLang="zh-CN" sz="1400">
                <a:ea typeface="SimSun" panose="02010600030101010101" pitchFamily="2" charset="-122"/>
                <a:sym typeface="+mn-ea"/>
              </a:rPr>
              <a:t>sk</a:t>
            </a:r>
            <a:r>
              <a:rPr lang="zh-CN" altLang="en-US" sz="1400">
                <a:ea typeface="SimSun" panose="02010600030101010101" pitchFamily="2" charset="-122"/>
                <a:sym typeface="+mn-ea"/>
              </a:rPr>
              <a:t>的方法：</a:t>
            </a:r>
            <a:r>
              <a:rPr lang="zh-CN" altLang="en-US" sz="1400" b="1">
                <a:solidFill>
                  <a:srgbClr val="FF0000"/>
                </a:solidFill>
                <a:ea typeface="SimSun" panose="02010600030101010101" pitchFamily="2" charset="-122"/>
                <a:sym typeface="+mn-ea"/>
              </a:rPr>
              <a:t>？</a:t>
            </a:r>
            <a:endParaRPr lang="zh-CN" altLang="en-US" sz="1400" b="1">
              <a:solidFill>
                <a:srgbClr val="FF0000"/>
              </a:solidFill>
              <a:ea typeface="SimSun" panose="02010600030101010101" pitchFamily="2" charset="-122"/>
              <a:sym typeface="+mn-ea"/>
            </a:endParaRPr>
          </a:p>
          <a:p>
            <a:pPr lvl="0" indent="0">
              <a:buFont typeface="Arial" panose="020B0604020202020204" pitchFamily="34" charset="0"/>
              <a:buNone/>
            </a:pPr>
            <a:r>
              <a:rPr lang="en-US" sz="1200"/>
              <a:t>1. </a:t>
            </a:r>
            <a:r>
              <a:rPr lang="zh-CN" altLang="en-US" sz="1200">
                <a:ea typeface="SimSun" panose="02010600030101010101" pitchFamily="2" charset="-122"/>
              </a:rPr>
              <a:t>电流</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2. </a:t>
            </a:r>
            <a:r>
              <a:rPr lang="zh-CN" altLang="en-US" sz="1200">
                <a:ea typeface="SimSun" panose="02010600030101010101" pitchFamily="2" charset="-122"/>
              </a:rPr>
              <a:t>磁场梯度</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3. </a:t>
            </a:r>
            <a:r>
              <a:rPr lang="zh-CN" altLang="en-US" sz="1200">
                <a:ea typeface="SimSun" panose="02010600030101010101" pitchFamily="2" charset="-122"/>
              </a:rPr>
              <a:t>温度梯度</a:t>
            </a:r>
            <a:endParaRPr lang="zh-CN" altLang="en-US" sz="1200">
              <a:ea typeface="SimSun" panose="02010600030101010101" pitchFamily="2" charset="-122"/>
            </a:endParaRPr>
          </a:p>
          <a:p>
            <a:pPr lvl="0" indent="0">
              <a:buFont typeface="Arial" panose="020B0604020202020204" pitchFamily="34" charset="0"/>
              <a:buNone/>
            </a:pPr>
            <a:r>
              <a:rPr lang="en-US" altLang="zh-CN" sz="1200">
                <a:ea typeface="SimSun" panose="02010600030101010101" pitchFamily="2" charset="-122"/>
              </a:rPr>
              <a:t>4. </a:t>
            </a:r>
            <a:r>
              <a:rPr lang="en-US" altLang="en-US" sz="1200">
                <a:ea typeface="SimSun" panose="02010600030101010101" pitchFamily="2" charset="-122"/>
              </a:rPr>
              <a:t>LLDF</a:t>
            </a:r>
            <a:endParaRPr lang="en-US" altLang="en-US" sz="1200">
              <a:ea typeface="SimSun" panose="02010600030101010101" pitchFamily="2" charset="-122"/>
            </a:endParaRPr>
          </a:p>
        </p:txBody>
      </p:sp>
      <p:pic>
        <p:nvPicPr>
          <p:cNvPr id="20" name="Picture 19" descr="/home/ligy/Downloads/1.gif1"/>
          <p:cNvPicPr>
            <a:picLocks noChangeAspect="1"/>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1"/>
          </p:cNvPicPr>
          <p:nvPr/>
        </p:nvPicPr>
        <p:blipFill>
          <a:blip r:embed="rId3"/>
          <a:srcRect/>
          <a:stretch>
            <a:fillRect/>
          </a:stretch>
        </p:blipFill>
        <p:spPr>
          <a:xfrm>
            <a:off x="3300730" y="2606040"/>
            <a:ext cx="3544570" cy="2724785"/>
          </a:xfrm>
          <a:prstGeom prst="rect">
            <a:avLst/>
          </a:prstGeom>
        </p:spPr>
      </p:pic>
      <p:sp>
        <p:nvSpPr>
          <p:cNvPr id="22" name="Text Box 21"/>
          <p:cNvSpPr txBox="1"/>
          <p:nvPr/>
        </p:nvSpPr>
        <p:spPr>
          <a:xfrm>
            <a:off x="4189095" y="4962525"/>
            <a:ext cx="641350" cy="368300"/>
          </a:xfrm>
          <a:prstGeom prst="rect">
            <a:avLst/>
          </a:prstGeom>
          <a:noFill/>
        </p:spPr>
        <p:txBody>
          <a:bodyPr wrap="none" rtlCol="0" anchor="t">
            <a:spAutoFit/>
          </a:bodyPr>
          <a:p>
            <a:pPr indent="0">
              <a:buFont typeface="Arial" panose="020B0604020202020204" pitchFamily="34" charset="0"/>
              <a:buNone/>
            </a:pPr>
            <a:r>
              <a:rPr lang="zh-CN" b="1">
                <a:solidFill>
                  <a:srgbClr val="FF0000"/>
                </a:solidFill>
              </a:rPr>
              <a:t>牵引</a:t>
            </a:r>
            <a:endParaRPr lang="zh-CN" b="1">
              <a:solidFill>
                <a:srgbClr val="FF0000"/>
              </a:solidFill>
            </a:endParaRPr>
          </a:p>
        </p:txBody>
      </p:sp>
      <p:sp>
        <p:nvSpPr>
          <p:cNvPr id="23" name="Text Box 22"/>
          <p:cNvSpPr txBox="1"/>
          <p:nvPr/>
        </p:nvSpPr>
        <p:spPr>
          <a:xfrm>
            <a:off x="5762625" y="5102225"/>
            <a:ext cx="641350" cy="368300"/>
          </a:xfrm>
          <a:prstGeom prst="rect">
            <a:avLst/>
          </a:prstGeom>
          <a:noFill/>
        </p:spPr>
        <p:txBody>
          <a:bodyPr wrap="none" rtlCol="0" anchor="t">
            <a:spAutoFit/>
          </a:bodyPr>
          <a:p>
            <a:pPr indent="0">
              <a:buFont typeface="Arial" panose="020B0604020202020204" pitchFamily="34" charset="0"/>
              <a:buNone/>
            </a:pPr>
            <a:r>
              <a:rPr lang="zh-CN" b="1">
                <a:solidFill>
                  <a:srgbClr val="FF0000"/>
                </a:solidFill>
              </a:rPr>
              <a:t>回旋</a:t>
            </a:r>
            <a:endParaRPr lang="zh-CN" b="1">
              <a:solidFill>
                <a:srgbClr val="FF0000"/>
              </a:solidFill>
            </a:endParaRPr>
          </a:p>
        </p:txBody>
      </p:sp>
      <p:sp>
        <p:nvSpPr>
          <p:cNvPr id="24" name="Text Box 23"/>
          <p:cNvSpPr txBox="1"/>
          <p:nvPr/>
        </p:nvSpPr>
        <p:spPr>
          <a:xfrm>
            <a:off x="147320" y="5330825"/>
            <a:ext cx="4558030" cy="306705"/>
          </a:xfrm>
          <a:prstGeom prst="rect">
            <a:avLst/>
          </a:prstGeom>
          <a:noFill/>
        </p:spPr>
        <p:txBody>
          <a:bodyPr wrap="none" rtlCol="0">
            <a:spAutoFit/>
          </a:bodyPr>
          <a:p>
            <a:pPr marL="285750" indent="-285750">
              <a:buFont typeface="Arial" panose="020B0604020202020204" pitchFamily="34" charset="0"/>
              <a:buChar char="•"/>
            </a:pPr>
            <a:r>
              <a:rPr lang="zh-CN" sz="1400">
                <a:solidFill>
                  <a:schemeClr val="tx1"/>
                </a:solidFill>
                <a:ea typeface="SimSun" panose="02010600030101010101" pitchFamily="2" charset="-122"/>
              </a:rPr>
              <a:t>模拟细节：三角晶格，</a:t>
            </a:r>
            <a:r>
              <a:rPr lang="en-US" altLang="zh-CN" sz="1400">
                <a:solidFill>
                  <a:schemeClr val="tx1"/>
                </a:solidFill>
                <a:ea typeface="SimSun" panose="02010600030101010101" pitchFamily="2" charset="-122"/>
              </a:rPr>
              <a:t>100</a:t>
            </a:r>
            <a:r>
              <a:rPr lang="en-US" altLang="en-US" sz="1400">
                <a:solidFill>
                  <a:schemeClr val="tx1"/>
                </a:solidFill>
                <a:ea typeface="SimSun" panose="02010600030101010101" pitchFamily="2" charset="-122"/>
              </a:rPr>
              <a:t>x60</a:t>
            </a:r>
            <a:r>
              <a:rPr lang="zh-CN" altLang="en-US" sz="1400">
                <a:solidFill>
                  <a:schemeClr val="tx1"/>
                </a:solidFill>
                <a:ea typeface="SimSun" panose="02010600030101010101" pitchFamily="2" charset="-122"/>
              </a:rPr>
              <a:t>个元胞，周期边界条件</a:t>
            </a:r>
            <a:endParaRPr lang="zh-CN" altLang="en-US" sz="1400">
              <a:solidFill>
                <a:schemeClr val="tx1"/>
              </a:solidFill>
              <a:ea typeface="SimSun"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SimSun" panose="02010600030101010101" pitchFamily="2" charset="-122"/>
              </a:rPr>
              <a:t>反铁磁</a:t>
            </a:r>
            <a:r>
              <a:rPr lang="zh-CN" sz="2000" dirty="0">
                <a:latin typeface="+mj-lt"/>
                <a:ea typeface="SimSun" panose="02010600030101010101" pitchFamily="2" charset="-122"/>
              </a:rPr>
              <a:t>和重金属异质结中的电子</a:t>
            </a:r>
            <a:r>
              <a:rPr lang="en-US" altLang="zh-CN" sz="2000" dirty="0">
                <a:latin typeface="+mj-lt"/>
                <a:ea typeface="SimSun" panose="02010600030101010101" pitchFamily="2" charset="-122"/>
              </a:rPr>
              <a:t>magnon</a:t>
            </a:r>
            <a:r>
              <a:rPr lang="zh-CN" altLang="en-US" sz="2000" dirty="0">
                <a:latin typeface="+mj-lt"/>
                <a:ea typeface="SimSun" panose="02010600030101010101" pitchFamily="2" charset="-122"/>
              </a:rPr>
              <a:t>转换与</a:t>
            </a:r>
            <a:r>
              <a:rPr lang="en-US" altLang="zh-CN" sz="2000" dirty="0">
                <a:latin typeface="+mj-lt"/>
                <a:ea typeface="SimSun" panose="02010600030101010101" pitchFamily="2" charset="-122"/>
              </a:rPr>
              <a:t>magnonic SP</a:t>
            </a:r>
            <a:endParaRPr lang="en-US" altLang="zh-CN" sz="2000" dirty="0">
              <a:latin typeface="+mj-lt"/>
              <a:ea typeface="SimSun" panose="02010600030101010101" pitchFamily="2" charset="-122"/>
            </a:endParaRPr>
          </a:p>
        </p:txBody>
      </p:sp>
      <p:sp>
        <p:nvSpPr>
          <p:cNvPr id="3" name="Text Box 2"/>
          <p:cNvSpPr txBox="1"/>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66040" y="534035"/>
            <a:ext cx="7306945" cy="353822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本文研究</a:t>
            </a:r>
            <a:r>
              <a:rPr lang="zh-CN" altLang="en-US" sz="1400">
                <a:solidFill>
                  <a:srgbClr val="FF0000"/>
                </a:solidFill>
                <a:ea typeface="SimSun" panose="02010600030101010101" pitchFamily="2" charset="-122"/>
              </a:rPr>
              <a:t>有限温度下</a:t>
            </a:r>
            <a:r>
              <a:rPr lang="en-US" altLang="zh-CN" sz="1400">
                <a:solidFill>
                  <a:schemeClr val="tx1"/>
                </a:solidFill>
                <a:ea typeface="SimSun" panose="02010600030101010101" pitchFamily="2" charset="-122"/>
              </a:rPr>
              <a:t>AF/HM</a:t>
            </a:r>
            <a:r>
              <a:rPr lang="zh-CN" altLang="en-US" sz="1400">
                <a:solidFill>
                  <a:schemeClr val="tx1"/>
                </a:solidFill>
                <a:ea typeface="SimSun" panose="02010600030101010101" pitchFamily="2" charset="-122"/>
              </a:rPr>
              <a:t>界面处电子与</a:t>
            </a:r>
            <a:r>
              <a:rPr lang="en-US" altLang="zh-CN" sz="1400">
                <a:solidFill>
                  <a:schemeClr val="tx1"/>
                </a:solidFill>
                <a:ea typeface="SimSun" panose="02010600030101010101" pitchFamily="2" charset="-122"/>
              </a:rPr>
              <a:t>m</a:t>
            </a:r>
            <a:r>
              <a:rPr lang="en-US" altLang="en-US" sz="1400">
                <a:solidFill>
                  <a:schemeClr val="tx1"/>
                </a:solidFill>
                <a:ea typeface="SimSun" panose="02010600030101010101" pitchFamily="2" charset="-122"/>
              </a:rPr>
              <a:t>agnon</a:t>
            </a:r>
            <a:r>
              <a:rPr lang="zh-CN" altLang="en-US" sz="1400">
                <a:solidFill>
                  <a:schemeClr val="tx1"/>
                </a:solidFill>
                <a:ea typeface="SimSun" panose="02010600030101010101" pitchFamily="2" charset="-122"/>
              </a:rPr>
              <a:t>的自旋交换</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物理机制：与左右手性的热</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的产生湮灭相联系的自旋力矩</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产生与湮灭强烈地依赖电子极化方向与</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自旋方向的相对朝向</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产生电子自旋流：非磁金属中的</a:t>
            </a:r>
            <a:r>
              <a:rPr lang="en-US" altLang="zh-CN" sz="1400">
                <a:solidFill>
                  <a:schemeClr val="tx1"/>
                </a:solidFill>
                <a:ea typeface="SimSun" panose="02010600030101010101" pitchFamily="2" charset="-122"/>
              </a:rPr>
              <a:t>SHE</a:t>
            </a:r>
            <a:r>
              <a:rPr lang="zh-CN" altLang="en-US" sz="1400">
                <a:solidFill>
                  <a:schemeClr val="tx1"/>
                </a:solidFill>
                <a:ea typeface="SimSun" panose="02010600030101010101" pitchFamily="2" charset="-122"/>
              </a:rPr>
              <a:t>，铁磁层中的</a:t>
            </a:r>
            <a:r>
              <a:rPr lang="en-US" altLang="zh-CN" sz="1400">
                <a:solidFill>
                  <a:schemeClr val="tx1"/>
                </a:solidFill>
                <a:ea typeface="SimSun" panose="02010600030101010101" pitchFamily="2" charset="-122"/>
              </a:rPr>
              <a:t>SP</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产生</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自旋流：通过施加温度梯度，微波场，电子的自旋转移力矩</a:t>
            </a:r>
            <a:r>
              <a:rPr lang="en-US" altLang="zh-CN" sz="1400">
                <a:solidFill>
                  <a:schemeClr val="tx1"/>
                </a:solidFill>
                <a:ea typeface="SimSun" panose="02010600030101010101" pitchFamily="2" charset="-122"/>
              </a:rPr>
              <a:t>STT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反铁磁中也发现了各种效应：</a:t>
            </a:r>
            <a:r>
              <a:rPr lang="en-US" altLang="zh-CN" sz="1400">
                <a:solidFill>
                  <a:schemeClr val="tx1"/>
                </a:solidFill>
                <a:ea typeface="SimSun" panose="02010600030101010101" pitchFamily="2" charset="-122"/>
              </a:rPr>
              <a:t>[20-30]</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rgbClr val="FF0000"/>
                </a:solidFill>
                <a:ea typeface="SimSun" panose="02010600030101010101" pitchFamily="2" charset="-122"/>
              </a:rPr>
              <a:t>反铁磁中有两套角动量方向相反的简并</a:t>
            </a:r>
            <a:r>
              <a:rPr lang="en-US" altLang="zh-CN" sz="1400">
                <a:solidFill>
                  <a:srgbClr val="FF0000"/>
                </a:solidFill>
                <a:ea typeface="SimSun" panose="02010600030101010101" pitchFamily="2" charset="-122"/>
              </a:rPr>
              <a:t>magnon</a:t>
            </a:r>
            <a:r>
              <a:rPr lang="zh-CN" altLang="en-US" sz="1400">
                <a:solidFill>
                  <a:srgbClr val="FF0000"/>
                </a:solidFill>
                <a:ea typeface="SimSun" panose="02010600030101010101" pitchFamily="2" charset="-122"/>
              </a:rPr>
              <a:t>模式，要产生</a:t>
            </a:r>
            <a:r>
              <a:rPr lang="en-US" altLang="zh-CN" sz="1400">
                <a:solidFill>
                  <a:srgbClr val="FF0000"/>
                </a:solidFill>
                <a:ea typeface="SimSun" panose="02010600030101010101" pitchFamily="2" charset="-122"/>
              </a:rPr>
              <a:t>magnonic</a:t>
            </a:r>
            <a:r>
              <a:rPr lang="zh-CN" altLang="en-US" sz="1400">
                <a:solidFill>
                  <a:srgbClr val="FF0000"/>
                </a:solidFill>
                <a:ea typeface="SimSun" panose="02010600030101010101" pitchFamily="2" charset="-122"/>
              </a:rPr>
              <a:t>自旋流意味着两个模式的对称性破缺</a:t>
            </a:r>
            <a:r>
              <a:rPr lang="en-US" altLang="zh-CN" sz="1400">
                <a:solidFill>
                  <a:schemeClr val="tx1"/>
                </a:solidFill>
                <a:ea typeface="SimSun" panose="02010600030101010101" pitchFamily="2" charset="-122"/>
              </a:rPr>
              <a:t>[22,27,38]</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破除简并的方法：外加磁场，与邻近</a:t>
            </a:r>
            <a:r>
              <a:rPr lang="en-US" altLang="zh-CN" sz="1400">
                <a:solidFill>
                  <a:schemeClr val="tx1"/>
                </a:solidFill>
                <a:ea typeface="SimSun" panose="02010600030101010101" pitchFamily="2" charset="-122"/>
              </a:rPr>
              <a:t>FM</a:t>
            </a:r>
            <a:r>
              <a:rPr lang="zh-CN" altLang="en-US" sz="1400">
                <a:solidFill>
                  <a:schemeClr val="tx1"/>
                </a:solidFill>
                <a:ea typeface="SimSun" panose="02010600030101010101" pitchFamily="2" charset="-122"/>
              </a:rPr>
              <a:t>层的层间交换作用</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近期实验发现</a:t>
            </a:r>
            <a:r>
              <a:rPr lang="en-US" altLang="zh-CN" sz="1400">
                <a:solidFill>
                  <a:schemeClr val="tx1"/>
                </a:solidFill>
                <a:ea typeface="SimSun" panose="02010600030101010101" pitchFamily="2" charset="-122"/>
              </a:rPr>
              <a:t>NM</a:t>
            </a:r>
            <a:r>
              <a:rPr lang="en-US" altLang="en-US"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界面的</a:t>
            </a:r>
            <a:r>
              <a:rPr lang="zh-CN" altLang="en-US" sz="1400">
                <a:solidFill>
                  <a:srgbClr val="FF0000"/>
                </a:solidFill>
                <a:ea typeface="SimSun" panose="02010600030101010101" pitchFamily="2" charset="-122"/>
              </a:rPr>
              <a:t>自旋积累会打破</a:t>
            </a:r>
            <a:r>
              <a:rPr lang="en-US" altLang="zh-CN" sz="1400">
                <a:solidFill>
                  <a:srgbClr val="FF0000"/>
                </a:solidFill>
                <a:ea typeface="SimSun" panose="02010600030101010101" pitchFamily="2" charset="-122"/>
              </a:rPr>
              <a:t>m</a:t>
            </a:r>
            <a:r>
              <a:rPr lang="en-US" altLang="en-US" sz="1400">
                <a:solidFill>
                  <a:srgbClr val="FF0000"/>
                </a:solidFill>
                <a:ea typeface="SimSun" panose="02010600030101010101" pitchFamily="2" charset="-122"/>
              </a:rPr>
              <a:t>agnon</a:t>
            </a:r>
            <a:r>
              <a:rPr lang="zh-CN" altLang="en-US" sz="1400">
                <a:solidFill>
                  <a:srgbClr val="FF0000"/>
                </a:solidFill>
                <a:ea typeface="SimSun" panose="02010600030101010101" pitchFamily="2" charset="-122"/>
              </a:rPr>
              <a:t>简并模式</a:t>
            </a:r>
            <a:r>
              <a:rPr lang="en-US" altLang="zh-CN" sz="1400">
                <a:solidFill>
                  <a:schemeClr val="tx1"/>
                </a:solidFill>
                <a:ea typeface="SimSun" panose="02010600030101010101" pitchFamily="2" charset="-122"/>
              </a:rPr>
              <a:t>[36,41]</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rgbClr val="FF0000"/>
                </a:solidFill>
                <a:ea typeface="SimSun" panose="02010600030101010101" pitchFamily="2" charset="-122"/>
              </a:rPr>
              <a:t>物理图像</a:t>
            </a:r>
            <a:r>
              <a:rPr lang="zh-CN" altLang="en-US" sz="1400">
                <a:solidFill>
                  <a:schemeClr val="tx1"/>
                </a:solidFill>
                <a:ea typeface="SimSun" panose="02010600030101010101" pitchFamily="2" charset="-122"/>
              </a:rPr>
              <a:t>：下面</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通电流，由于</a:t>
            </a:r>
            <a:r>
              <a:rPr lang="en-US" altLang="zh-CN" sz="1400">
                <a:solidFill>
                  <a:schemeClr val="tx1"/>
                </a:solidFill>
                <a:ea typeface="SimSun" panose="02010600030101010101" pitchFamily="2" charset="-122"/>
              </a:rPr>
              <a:t>SHE</a:t>
            </a:r>
            <a:r>
              <a:rPr lang="zh-CN" altLang="en-US" sz="1400">
                <a:solidFill>
                  <a:schemeClr val="tx1"/>
                </a:solidFill>
                <a:ea typeface="SimSun" panose="02010600030101010101" pitchFamily="2" charset="-122"/>
              </a:rPr>
              <a:t>在</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中产生向上的纯电子自旋流，中间</a:t>
            </a:r>
            <a:r>
              <a:rPr lang="en-US" altLang="zh-CN"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层是绝缘体，所以在下界面产生自旋积累，打破</a:t>
            </a:r>
            <a:r>
              <a:rPr lang="en-US" altLang="zh-CN" sz="1400">
                <a:solidFill>
                  <a:schemeClr val="tx1"/>
                </a:solidFill>
                <a:ea typeface="SimSun" panose="02010600030101010101" pitchFamily="2" charset="-122"/>
              </a:rPr>
              <a:t>AFM</a:t>
            </a:r>
            <a:r>
              <a:rPr lang="zh-CN" altLang="en-US" sz="1400">
                <a:solidFill>
                  <a:schemeClr val="tx1"/>
                </a:solidFill>
                <a:ea typeface="SimSun" panose="02010600030101010101" pitchFamily="2" charset="-122"/>
              </a:rPr>
              <a:t>中的</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简并，在其中产生</a:t>
            </a:r>
            <a:r>
              <a:rPr lang="en-US" altLang="zh-CN" sz="1400">
                <a:solidFill>
                  <a:schemeClr val="tx1"/>
                </a:solidFill>
                <a:ea typeface="SimSun" panose="02010600030101010101" pitchFamily="2" charset="-122"/>
              </a:rPr>
              <a:t>magnon</a:t>
            </a:r>
            <a:r>
              <a:rPr lang="zh-CN" altLang="en-US" sz="1400">
                <a:solidFill>
                  <a:schemeClr val="tx1"/>
                </a:solidFill>
                <a:ea typeface="SimSun" panose="02010600030101010101" pitchFamily="2" charset="-122"/>
              </a:rPr>
              <a:t>自旋流</a:t>
            </a:r>
            <a:r>
              <a:rPr lang="en-US" altLang="zh-CN" sz="1400">
                <a:solidFill>
                  <a:schemeClr val="tx1"/>
                </a:solidFill>
                <a:ea typeface="SimSun" panose="02010600030101010101" pitchFamily="2" charset="-122"/>
              </a:rPr>
              <a:t>(SHE-based STT[30,42])</a:t>
            </a:r>
            <a:r>
              <a:rPr lang="zh-CN" altLang="en-US" sz="1400">
                <a:solidFill>
                  <a:schemeClr val="tx1"/>
                </a:solidFill>
                <a:ea typeface="SimSun" panose="02010600030101010101" pitchFamily="2" charset="-122"/>
              </a:rPr>
              <a:t>，在上界面处通过</a:t>
            </a:r>
            <a:r>
              <a:rPr lang="en-US" altLang="zh-CN" sz="1400">
                <a:solidFill>
                  <a:schemeClr val="tx1"/>
                </a:solidFill>
                <a:ea typeface="SimSun" panose="02010600030101010101" pitchFamily="2" charset="-122"/>
              </a:rPr>
              <a:t>SP</a:t>
            </a:r>
            <a:r>
              <a:rPr lang="zh-CN" altLang="en-US" sz="1400">
                <a:solidFill>
                  <a:schemeClr val="tx1"/>
                </a:solidFill>
                <a:ea typeface="SimSun" panose="02010600030101010101" pitchFamily="2" charset="-122"/>
              </a:rPr>
              <a:t>注入电子自旋流到上</a:t>
            </a:r>
            <a:r>
              <a:rPr lang="en-US" altLang="zh-CN" sz="1400">
                <a:solidFill>
                  <a:schemeClr val="tx1"/>
                </a:solidFill>
                <a:ea typeface="SimSun" panose="02010600030101010101" pitchFamily="2" charset="-122"/>
              </a:rPr>
              <a:t>HM</a:t>
            </a:r>
            <a:r>
              <a:rPr lang="zh-CN" altLang="en-US" sz="1400">
                <a:solidFill>
                  <a:schemeClr val="tx1"/>
                </a:solidFill>
                <a:ea typeface="SimSun" panose="02010600030101010101" pitchFamily="2" charset="-122"/>
              </a:rPr>
              <a:t>中</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rgbClr val="FF0000"/>
                </a:solidFill>
                <a:ea typeface="SimSun" panose="02010600030101010101" pitchFamily="2" charset="-122"/>
              </a:rPr>
              <a:t>AFM</a:t>
            </a:r>
            <a:r>
              <a:rPr lang="zh-CN" altLang="en-US" sz="1400">
                <a:solidFill>
                  <a:srgbClr val="FF0000"/>
                </a:solidFill>
                <a:ea typeface="SimSun" panose="02010600030101010101" pitchFamily="2" charset="-122"/>
              </a:rPr>
              <a:t>中的磁化动力学描述</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       1. </a:t>
            </a:r>
            <a:r>
              <a:rPr lang="zh-CN" altLang="en-US" sz="1400">
                <a:solidFill>
                  <a:schemeClr val="tx1"/>
                </a:solidFill>
                <a:ea typeface="SimSun" panose="02010600030101010101" pitchFamily="2" charset="-122"/>
              </a:rPr>
              <a:t>定义平均磁化矢量</a:t>
            </a:r>
            <a:r>
              <a:rPr lang="en-US" altLang="zh-CN" sz="1400">
                <a:solidFill>
                  <a:schemeClr val="tx1"/>
                </a:solidFill>
                <a:ea typeface="SimSun" panose="02010600030101010101" pitchFamily="2" charset="-122"/>
              </a:rPr>
              <a:t>m</a:t>
            </a:r>
            <a:r>
              <a:rPr lang="zh-CN" altLang="en-US" sz="1400">
                <a:solidFill>
                  <a:schemeClr val="tx1"/>
                </a:solidFill>
                <a:ea typeface="SimSun" panose="02010600030101010101" pitchFamily="2" charset="-122"/>
              </a:rPr>
              <a:t>和</a:t>
            </a:r>
            <a:r>
              <a:rPr lang="en-US" altLang="zh-CN" sz="1400">
                <a:solidFill>
                  <a:schemeClr val="tx1"/>
                </a:solidFill>
                <a:ea typeface="SimSun" panose="02010600030101010101" pitchFamily="2" charset="-122"/>
              </a:rPr>
              <a:t>Neel</a:t>
            </a:r>
            <a:r>
              <a:rPr lang="zh-CN" altLang="en-US" sz="1400">
                <a:solidFill>
                  <a:schemeClr val="tx1"/>
                </a:solidFill>
                <a:ea typeface="SimSun" panose="02010600030101010101" pitchFamily="2" charset="-122"/>
              </a:rPr>
              <a:t>矢量</a:t>
            </a:r>
            <a:r>
              <a:rPr lang="en-US" altLang="zh-CN" sz="1400">
                <a:solidFill>
                  <a:schemeClr val="tx1"/>
                </a:solidFill>
                <a:ea typeface="SimSun" panose="02010600030101010101" pitchFamily="2" charset="-122"/>
              </a:rPr>
              <a:t>n</a:t>
            </a:r>
            <a:endParaRPr lang="en-US" altLang="zh-CN"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        2. </a:t>
            </a:r>
            <a:r>
              <a:rPr lang="en-US" altLang="en-US" sz="1400">
                <a:solidFill>
                  <a:schemeClr val="tx1"/>
                </a:solidFill>
                <a:ea typeface="SimSun" panose="02010600030101010101" pitchFamily="2" charset="-122"/>
              </a:rPr>
              <a:t>m,n</a:t>
            </a:r>
            <a:r>
              <a:rPr lang="zh-CN" altLang="en-US" sz="1400">
                <a:solidFill>
                  <a:schemeClr val="tx1"/>
                </a:solidFill>
                <a:ea typeface="SimSun" panose="02010600030101010101" pitchFamily="2" charset="-122"/>
              </a:rPr>
              <a:t>由随机</a:t>
            </a:r>
            <a:r>
              <a:rPr lang="en-US" altLang="zh-CN" sz="1400">
                <a:solidFill>
                  <a:schemeClr val="tx1"/>
                </a:solidFill>
                <a:ea typeface="SimSun" panose="02010600030101010101" pitchFamily="2" charset="-122"/>
              </a:rPr>
              <a:t>LLG</a:t>
            </a:r>
            <a:r>
              <a:rPr lang="zh-CN" altLang="en-US" sz="1400">
                <a:solidFill>
                  <a:schemeClr val="tx1"/>
                </a:solidFill>
                <a:ea typeface="SimSun" panose="02010600030101010101" pitchFamily="2" charset="-122"/>
              </a:rPr>
              <a:t>方程加</a:t>
            </a:r>
            <a:r>
              <a:rPr lang="en-US" altLang="zh-CN" sz="1400">
                <a:solidFill>
                  <a:schemeClr val="tx1"/>
                </a:solidFill>
                <a:ea typeface="SimSun" panose="02010600030101010101" pitchFamily="2" charset="-122"/>
              </a:rPr>
              <a:t>STT</a:t>
            </a:r>
            <a:r>
              <a:rPr lang="zh-CN" altLang="en-US" sz="1400">
                <a:solidFill>
                  <a:schemeClr val="tx1"/>
                </a:solidFill>
                <a:ea typeface="SimSun" panose="02010600030101010101" pitchFamily="2" charset="-122"/>
              </a:rPr>
              <a:t>项决定</a:t>
            </a:r>
            <a:endParaRPr lang="zh-CN" altLang="en-US" sz="1400">
              <a:solidFill>
                <a:schemeClr val="tx1"/>
              </a:solidFill>
              <a:ea typeface="SimSun" panose="02010600030101010101" pitchFamily="2" charset="-122"/>
            </a:endParaRPr>
          </a:p>
        </p:txBody>
      </p:sp>
      <p:sp>
        <p:nvSpPr>
          <p:cNvPr id="25" name="Text Box 24"/>
          <p:cNvSpPr txBox="1"/>
          <p:nvPr/>
        </p:nvSpPr>
        <p:spPr>
          <a:xfrm>
            <a:off x="3719195" y="4203700"/>
            <a:ext cx="1030605" cy="460375"/>
          </a:xfrm>
          <a:prstGeom prst="rect">
            <a:avLst/>
          </a:prstGeom>
          <a:noFill/>
        </p:spPr>
        <p:txBody>
          <a:bodyPr wrap="square" rtlCol="0">
            <a:spAutoFit/>
          </a:bodyPr>
          <a:p>
            <a:r>
              <a:rPr lang="en-US" altLang="zh-CN" sz="1200" b="1">
                <a:solidFill>
                  <a:srgbClr val="FF0000"/>
                </a:solidFill>
                <a:ea typeface="SimSun" panose="02010600030101010101" pitchFamily="2" charset="-122"/>
                <a:sym typeface="+mn-ea"/>
              </a:rPr>
              <a:t>3</a:t>
            </a:r>
            <a:r>
              <a:rPr lang="en-US" altLang="zh-CN" sz="1200">
                <a:ea typeface="SimSun" panose="02010600030101010101" pitchFamily="2" charset="-122"/>
                <a:sym typeface="+mn-ea"/>
              </a:rPr>
              <a:t>.SHE-based STT</a:t>
            </a:r>
            <a:endParaRPr lang="zh-CN" altLang="en-US" sz="1200" b="1">
              <a:solidFill>
                <a:srgbClr val="FF0000"/>
              </a:solidFill>
              <a:ea typeface="SimSun" panose="02010600030101010101" pitchFamily="2" charset="-122"/>
            </a:endParaRPr>
          </a:p>
        </p:txBody>
      </p:sp>
      <p:sp>
        <p:nvSpPr>
          <p:cNvPr id="26" name="Text Box 25"/>
          <p:cNvSpPr txBox="1"/>
          <p:nvPr/>
        </p:nvSpPr>
        <p:spPr>
          <a:xfrm>
            <a:off x="73025" y="4638040"/>
            <a:ext cx="980440" cy="460375"/>
          </a:xfrm>
          <a:prstGeom prst="rect">
            <a:avLst/>
          </a:prstGeom>
          <a:noFill/>
        </p:spPr>
        <p:txBody>
          <a:bodyPr wrap="square" rtlCol="0">
            <a:spAutoFit/>
          </a:bodyPr>
          <a:p>
            <a:r>
              <a:rPr lang="en-US" altLang="zh-CN" sz="1200" b="1">
                <a:solidFill>
                  <a:srgbClr val="FF0000"/>
                </a:solidFill>
                <a:ea typeface="SimSun" panose="02010600030101010101" pitchFamily="2" charset="-122"/>
              </a:rPr>
              <a:t>1</a:t>
            </a:r>
            <a:r>
              <a:rPr lang="en-US" altLang="zh-CN" sz="1200">
                <a:solidFill>
                  <a:schemeClr val="tx1"/>
                </a:solidFill>
                <a:ea typeface="SimSun" panose="02010600030101010101" pitchFamily="2" charset="-122"/>
              </a:rPr>
              <a:t>.</a:t>
            </a:r>
            <a:r>
              <a:rPr lang="zh-CN" altLang="en-US" sz="1200">
                <a:solidFill>
                  <a:schemeClr val="tx1"/>
                </a:solidFill>
                <a:ea typeface="SimSun" panose="02010600030101010101" pitchFamily="2" charset="-122"/>
              </a:rPr>
              <a:t>有限温度导致的热场</a:t>
            </a:r>
            <a:endParaRPr lang="zh-CN" altLang="en-US" sz="1200">
              <a:solidFill>
                <a:schemeClr val="tx1"/>
              </a:solidFill>
              <a:ea typeface="SimSun" panose="02010600030101010101" pitchFamily="2" charset="-122"/>
            </a:endParaRPr>
          </a:p>
        </p:txBody>
      </p:sp>
      <p:pic>
        <p:nvPicPr>
          <p:cNvPr id="2" name="Picture 1" descr="1"/>
          <p:cNvPicPr>
            <a:picLocks noChangeAspect="1"/>
          </p:cNvPicPr>
          <p:nvPr/>
        </p:nvPicPr>
        <p:blipFill>
          <a:blip r:embed="rId1"/>
          <a:stretch>
            <a:fillRect/>
          </a:stretch>
        </p:blipFill>
        <p:spPr>
          <a:xfrm>
            <a:off x="4246880" y="3387725"/>
            <a:ext cx="2854960" cy="858520"/>
          </a:xfrm>
          <a:prstGeom prst="rect">
            <a:avLst/>
          </a:prstGeom>
        </p:spPr>
      </p:pic>
      <p:pic>
        <p:nvPicPr>
          <p:cNvPr id="7" name="Picture 6" descr="/home/ligy/Pictures/1.png1"/>
          <p:cNvPicPr>
            <a:picLocks noChangeAspect="1"/>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1"/>
          </p:cNvPicPr>
          <p:nvPr/>
        </p:nvPicPr>
        <p:blipFill>
          <a:blip r:embed="rId3"/>
          <a:srcRect/>
          <a:stretch>
            <a:fillRect/>
          </a:stretch>
        </p:blipFill>
        <p:spPr>
          <a:xfrm>
            <a:off x="1053465" y="4638040"/>
            <a:ext cx="1419225" cy="448310"/>
          </a:xfrm>
          <a:prstGeom prst="rect">
            <a:avLst/>
          </a:prstGeom>
        </p:spPr>
      </p:pic>
      <p:pic>
        <p:nvPicPr>
          <p:cNvPr id="9" name="Picture 8" descr="/home/ligy/Pictures/1.png1"/>
          <p:cNvPicPr>
            <a:picLocks noChangeAspect="1"/>
          </p:cNvPicPr>
          <p:nvPr/>
        </p:nvPicPr>
        <p:blipFill>
          <a:blip r:embed="rId4"/>
          <a:srcRect/>
          <a:stretch>
            <a:fillRect/>
          </a:stretch>
        </p:blipFill>
        <p:spPr>
          <a:xfrm>
            <a:off x="1053465" y="5086350"/>
            <a:ext cx="1759585" cy="445135"/>
          </a:xfrm>
          <a:prstGeom prst="rect">
            <a:avLst/>
          </a:prstGeom>
        </p:spPr>
      </p:pic>
      <p:pic>
        <p:nvPicPr>
          <p:cNvPr id="10" name="Picture 9" descr="/home/ligy/Pictures/1.png1"/>
          <p:cNvPicPr>
            <a:picLocks noChangeAspect="1"/>
          </p:cNvPicPr>
          <p:nvPr/>
        </p:nvPicPr>
        <p:blipFill>
          <a:blip r:embed="rId5"/>
          <a:srcRect/>
          <a:stretch>
            <a:fillRect/>
          </a:stretch>
        </p:blipFill>
        <p:spPr>
          <a:xfrm>
            <a:off x="4678045" y="4187190"/>
            <a:ext cx="2338705" cy="476885"/>
          </a:xfrm>
          <a:prstGeom prst="rect">
            <a:avLst/>
          </a:prstGeom>
        </p:spPr>
      </p:pic>
      <p:sp>
        <p:nvSpPr>
          <p:cNvPr id="13" name="Text Box 12"/>
          <p:cNvSpPr txBox="1"/>
          <p:nvPr/>
        </p:nvSpPr>
        <p:spPr>
          <a:xfrm>
            <a:off x="15240" y="5170805"/>
            <a:ext cx="1061085" cy="275590"/>
          </a:xfrm>
          <a:prstGeom prst="rect">
            <a:avLst/>
          </a:prstGeom>
          <a:noFill/>
        </p:spPr>
        <p:txBody>
          <a:bodyPr wrap="square" rtlCol="0">
            <a:spAutoFit/>
          </a:bodyPr>
          <a:p>
            <a:r>
              <a:rPr lang="en-US" altLang="en-US" sz="1200" b="1">
                <a:solidFill>
                  <a:srgbClr val="FF0000"/>
                </a:solidFill>
                <a:ea typeface="SimSun" panose="02010600030101010101" pitchFamily="2" charset="-122"/>
              </a:rPr>
              <a:t>2</a:t>
            </a:r>
            <a:r>
              <a:rPr lang="en-US" altLang="en-US" sz="1200">
                <a:solidFill>
                  <a:schemeClr val="tx1"/>
                </a:solidFill>
                <a:ea typeface="SimSun" panose="02010600030101010101" pitchFamily="2" charset="-122"/>
              </a:rPr>
              <a:t>.</a:t>
            </a:r>
            <a:r>
              <a:rPr lang="en-US" altLang="zh-CN" sz="1200">
                <a:solidFill>
                  <a:schemeClr val="tx1"/>
                </a:solidFill>
                <a:ea typeface="SimSun" panose="02010600030101010101" pitchFamily="2" charset="-122"/>
              </a:rPr>
              <a:t>Gilbert</a:t>
            </a:r>
            <a:r>
              <a:rPr lang="zh-CN" altLang="en-US" sz="1200">
                <a:solidFill>
                  <a:schemeClr val="tx1"/>
                </a:solidFill>
                <a:ea typeface="SimSun" panose="02010600030101010101" pitchFamily="2" charset="-122"/>
              </a:rPr>
              <a:t>阻尼</a:t>
            </a:r>
            <a:endParaRPr lang="zh-CN" altLang="en-US" sz="1200">
              <a:solidFill>
                <a:schemeClr val="tx1"/>
              </a:solidFill>
              <a:ea typeface="SimSun" panose="02010600030101010101" pitchFamily="2" charset="-122"/>
            </a:endParaRPr>
          </a:p>
        </p:txBody>
      </p:sp>
      <p:sp>
        <p:nvSpPr>
          <p:cNvPr id="5" name="Text Box 4"/>
          <p:cNvSpPr txBox="1"/>
          <p:nvPr/>
        </p:nvSpPr>
        <p:spPr>
          <a:xfrm>
            <a:off x="2902585" y="4645660"/>
            <a:ext cx="4565015" cy="1014730"/>
          </a:xfrm>
          <a:prstGeom prst="rect">
            <a:avLst/>
          </a:prstGeom>
          <a:noFill/>
        </p:spPr>
        <p:txBody>
          <a:bodyPr wrap="square" rtlCol="0">
            <a:spAutoFit/>
          </a:bodyPr>
          <a:p>
            <a:pPr marL="171450" indent="-171450">
              <a:buFont typeface="Arial" panose="020B0604020202020204" pitchFamily="34" charset="0"/>
              <a:buChar char="•"/>
            </a:pPr>
            <a:r>
              <a:rPr lang="zh-CN" altLang="en-US" sz="1200">
                <a:solidFill>
                  <a:schemeClr val="tx1"/>
                </a:solidFill>
                <a:ea typeface="SimSun" panose="02010600030101010101" pitchFamily="2" charset="-122"/>
              </a:rPr>
              <a:t>取决于电子极化方向，</a:t>
            </a:r>
            <a:r>
              <a:rPr lang="en-US" sz="1200">
                <a:solidFill>
                  <a:schemeClr val="tx1"/>
                </a:solidFill>
                <a:ea typeface="SimSun" panose="02010600030101010101" pitchFamily="2" charset="-122"/>
              </a:rPr>
              <a:t>STT</a:t>
            </a:r>
            <a:r>
              <a:rPr lang="zh-CN" altLang="en-US" sz="1200">
                <a:solidFill>
                  <a:schemeClr val="tx1"/>
                </a:solidFill>
                <a:ea typeface="SimSun" panose="02010600030101010101" pitchFamily="2" charset="-122"/>
              </a:rPr>
              <a:t>会增强一个</a:t>
            </a:r>
            <a:r>
              <a:rPr lang="en-US" altLang="zh-CN" sz="1200">
                <a:solidFill>
                  <a:schemeClr val="tx1"/>
                </a:solidFill>
                <a:ea typeface="SimSun" panose="02010600030101010101" pitchFamily="2" charset="-122"/>
              </a:rPr>
              <a:t>magnon</a:t>
            </a:r>
            <a:r>
              <a:rPr lang="zh-CN" altLang="en-US" sz="1200">
                <a:solidFill>
                  <a:schemeClr val="tx1"/>
                </a:solidFill>
                <a:ea typeface="SimSun" panose="02010600030101010101" pitchFamily="2" charset="-122"/>
              </a:rPr>
              <a:t>模而抑制另一个</a:t>
            </a:r>
            <a:endParaRPr lang="zh-CN" altLang="en-US" sz="1200">
              <a:solidFill>
                <a:schemeClr val="tx1"/>
              </a:solidFill>
              <a:ea typeface="SimSun" panose="02010600030101010101" pitchFamily="2" charset="-122"/>
            </a:endParaRPr>
          </a:p>
          <a:p>
            <a:pPr marL="171450" indent="-171450">
              <a:buFont typeface="Arial" panose="020B0604020202020204" pitchFamily="34" charset="0"/>
              <a:buChar char="•"/>
            </a:pPr>
            <a:r>
              <a:rPr lang="zh-CN" altLang="en-US" sz="1200">
                <a:solidFill>
                  <a:schemeClr val="tx1"/>
                </a:solidFill>
                <a:ea typeface="SimSun" panose="02010600030101010101" pitchFamily="2" charset="-122"/>
              </a:rPr>
              <a:t>有限温度下，由</a:t>
            </a:r>
            <a:r>
              <a:rPr lang="en-US" altLang="zh-CN" sz="1200">
                <a:solidFill>
                  <a:schemeClr val="tx1"/>
                </a:solidFill>
                <a:ea typeface="SimSun" panose="02010600030101010101" pitchFamily="2" charset="-122"/>
              </a:rPr>
              <a:t>STT</a:t>
            </a:r>
            <a:r>
              <a:rPr lang="zh-CN" altLang="en-US" sz="1200">
                <a:solidFill>
                  <a:schemeClr val="tx1"/>
                </a:solidFill>
                <a:ea typeface="SimSun" panose="02010600030101010101" pitchFamily="2" charset="-122"/>
              </a:rPr>
              <a:t>导致的</a:t>
            </a:r>
            <a:r>
              <a:rPr lang="en-US" altLang="zh-CN" sz="1200">
                <a:solidFill>
                  <a:schemeClr val="tx1"/>
                </a:solidFill>
                <a:ea typeface="SimSun" panose="02010600030101010101" pitchFamily="2" charset="-122"/>
              </a:rPr>
              <a:t>AFM</a:t>
            </a:r>
            <a:r>
              <a:rPr lang="zh-CN" altLang="en-US" sz="1200">
                <a:solidFill>
                  <a:schemeClr val="tx1"/>
                </a:solidFill>
                <a:ea typeface="SimSun" panose="02010600030101010101" pitchFamily="2" charset="-122"/>
              </a:rPr>
              <a:t>中两支</a:t>
            </a:r>
            <a:r>
              <a:rPr lang="en-US" altLang="zh-CN" sz="1200">
                <a:solidFill>
                  <a:schemeClr val="tx1"/>
                </a:solidFill>
                <a:ea typeface="SimSun" panose="02010600030101010101" pitchFamily="2" charset="-122"/>
              </a:rPr>
              <a:t>magnon</a:t>
            </a:r>
            <a:r>
              <a:rPr lang="zh-CN" altLang="en-US" sz="1200">
                <a:solidFill>
                  <a:schemeClr val="tx1"/>
                </a:solidFill>
                <a:ea typeface="SimSun" panose="02010600030101010101" pitchFamily="2" charset="-122"/>
              </a:rPr>
              <a:t>模式的产生</a:t>
            </a:r>
            <a:r>
              <a:rPr lang="en-US" altLang="zh-CN" sz="1200">
                <a:solidFill>
                  <a:schemeClr val="tx1"/>
                </a:solidFill>
                <a:ea typeface="SimSun" panose="02010600030101010101" pitchFamily="2" charset="-122"/>
              </a:rPr>
              <a:t>/</a:t>
            </a:r>
            <a:r>
              <a:rPr lang="zh-CN" altLang="en-US" sz="1200">
                <a:solidFill>
                  <a:schemeClr val="tx1"/>
                </a:solidFill>
                <a:ea typeface="SimSun" panose="02010600030101010101" pitchFamily="2" charset="-122"/>
              </a:rPr>
              <a:t>湮灭会产生净的自旋</a:t>
            </a:r>
            <a:r>
              <a:rPr lang="en-US" altLang="zh-CN" sz="1200">
                <a:solidFill>
                  <a:schemeClr val="tx1"/>
                </a:solidFill>
                <a:ea typeface="SimSun" panose="02010600030101010101" pitchFamily="2" charset="-122"/>
              </a:rPr>
              <a:t>p</a:t>
            </a:r>
            <a:r>
              <a:rPr lang="en-US" altLang="en-US" sz="1200">
                <a:solidFill>
                  <a:schemeClr val="tx1"/>
                </a:solidFill>
                <a:ea typeface="SimSun" panose="02010600030101010101" pitchFamily="2" charset="-122"/>
              </a:rPr>
              <a:t>umping</a:t>
            </a:r>
            <a:r>
              <a:rPr lang="zh-CN" altLang="en-US" sz="1200">
                <a:solidFill>
                  <a:schemeClr val="tx1"/>
                </a:solidFill>
                <a:ea typeface="SimSun" panose="02010600030101010101" pitchFamily="2" charset="-122"/>
              </a:rPr>
              <a:t>流</a:t>
            </a:r>
            <a:endParaRPr lang="zh-CN" altLang="en-US" sz="1200">
              <a:solidFill>
                <a:schemeClr val="tx1"/>
              </a:solidFill>
              <a:ea typeface="SimSun" panose="02010600030101010101" pitchFamily="2" charset="-122"/>
            </a:endParaRPr>
          </a:p>
          <a:p>
            <a:pPr marL="171450" indent="-171450">
              <a:buFont typeface="Arial" panose="020B0604020202020204" pitchFamily="34" charset="0"/>
              <a:buChar char="•"/>
            </a:pPr>
            <a:r>
              <a:rPr lang="zh-CN" altLang="en-US" sz="1200">
                <a:solidFill>
                  <a:schemeClr val="tx1"/>
                </a:solidFill>
                <a:ea typeface="SimSun" panose="02010600030101010101" pitchFamily="2" charset="-122"/>
              </a:rPr>
              <a:t>此自旋流随</a:t>
            </a:r>
            <a:r>
              <a:rPr lang="en-US" altLang="zh-CN" sz="1200">
                <a:solidFill>
                  <a:schemeClr val="tx1"/>
                </a:solidFill>
                <a:ea typeface="SimSun" panose="02010600030101010101" pitchFamily="2" charset="-122"/>
              </a:rPr>
              <a:t>HM</a:t>
            </a:r>
            <a:r>
              <a:rPr lang="zh-CN" altLang="en-US" sz="1200">
                <a:solidFill>
                  <a:schemeClr val="tx1"/>
                </a:solidFill>
                <a:ea typeface="SimSun" panose="02010600030101010101" pitchFamily="2" charset="-122"/>
              </a:rPr>
              <a:t>中电流密度非线性的变化</a:t>
            </a:r>
            <a:endParaRPr lang="zh-CN" altLang="en-US" sz="1200">
              <a:solidFill>
                <a:schemeClr val="tx1"/>
              </a:solidFill>
              <a:ea typeface="SimSun" panose="02010600030101010101" pitchFamily="2" charset="-122"/>
            </a:endParaRPr>
          </a:p>
          <a:p>
            <a:pPr marL="171450" indent="-171450">
              <a:buFont typeface="Arial" panose="020B0604020202020204" pitchFamily="34" charset="0"/>
              <a:buChar char="•"/>
            </a:pPr>
            <a:r>
              <a:rPr lang="zh-CN" altLang="en-US" sz="1200">
                <a:solidFill>
                  <a:schemeClr val="tx1"/>
                </a:solidFill>
                <a:ea typeface="SimSun" panose="02010600030101010101" pitchFamily="2" charset="-122"/>
              </a:rPr>
              <a:t>可以用外磁场控制电流到</a:t>
            </a:r>
            <a:r>
              <a:rPr lang="en-US" altLang="zh-CN" sz="1200">
                <a:solidFill>
                  <a:schemeClr val="tx1"/>
                </a:solidFill>
                <a:ea typeface="SimSun" panose="02010600030101010101" pitchFamily="2" charset="-122"/>
              </a:rPr>
              <a:t>magno</a:t>
            </a:r>
            <a:r>
              <a:rPr lang="en-US" altLang="en-US" sz="1200">
                <a:solidFill>
                  <a:schemeClr val="tx1"/>
                </a:solidFill>
                <a:ea typeface="SimSun" panose="02010600030101010101" pitchFamily="2" charset="-122"/>
              </a:rPr>
              <a:t>n</a:t>
            </a:r>
            <a:r>
              <a:rPr lang="zh-CN" altLang="en-US" sz="1200">
                <a:solidFill>
                  <a:schemeClr val="tx1"/>
                </a:solidFill>
                <a:ea typeface="SimSun" panose="02010600030101010101" pitchFamily="2" charset="-122"/>
              </a:rPr>
              <a:t>流的转化过程</a:t>
            </a:r>
            <a:endParaRPr lang="zh-CN" altLang="en-US" sz="1200">
              <a:solidFill>
                <a:schemeClr val="tx1"/>
              </a:solidFill>
              <a:ea typeface="SimSun"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574442" y="36396"/>
            <a:ext cx="2412365" cy="398780"/>
          </a:xfrm>
          <a:prstGeom prst="rect">
            <a:avLst/>
          </a:prstGeom>
          <a:noFill/>
        </p:spPr>
        <p:txBody>
          <a:bodyPr wrap="none" rtlCol="0">
            <a:spAutoFit/>
          </a:bodyPr>
          <a:p>
            <a:pPr algn="l"/>
            <a:r>
              <a:rPr lang="zh-CN" altLang="en-US" sz="2000" dirty="0">
                <a:latin typeface="+mj-lt"/>
                <a:ea typeface="SimSun" panose="02010600030101010101" pitchFamily="2" charset="-122"/>
              </a:rPr>
              <a:t>用空</a:t>
            </a:r>
            <a:r>
              <a:rPr lang="zh-CN" altLang="en-US" sz="2000">
                <a:ea typeface="SimSun" panose="02010600030101010101" pitchFamily="2" charset="-122"/>
                <a:sym typeface="+mn-ea"/>
              </a:rPr>
              <a:t>缺</a:t>
            </a:r>
            <a:r>
              <a:rPr lang="zh-CN" altLang="en-US" sz="2000" dirty="0">
                <a:latin typeface="+mj-lt"/>
                <a:ea typeface="SimSun" panose="02010600030101010101" pitchFamily="2" charset="-122"/>
              </a:rPr>
              <a:t>俘获</a:t>
            </a:r>
            <a:r>
              <a:rPr lang="en-US" altLang="zh-CN" sz="2000" dirty="0">
                <a:latin typeface="+mj-lt"/>
                <a:ea typeface="SimSun" panose="02010600030101010101" pitchFamily="2" charset="-122"/>
              </a:rPr>
              <a:t>skyrmion</a:t>
            </a:r>
            <a:endParaRPr lang="en-US" altLang="zh-CN" sz="2000" dirty="0">
              <a:latin typeface="+mj-lt"/>
              <a:ea typeface="SimSun" panose="02010600030101010101" pitchFamily="2" charset="-122"/>
            </a:endParaRPr>
          </a:p>
        </p:txBody>
      </p:sp>
      <p:sp>
        <p:nvSpPr>
          <p:cNvPr id="3" name="Text Box 2"/>
          <p:cNvSpPr txBox="1"/>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80010" y="534035"/>
            <a:ext cx="7400925" cy="483108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本文用解析与数值方法，研究二维磁性薄膜中单个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与一个小空缺的相互作用</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微磁模拟结果与推广了的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方程得到的有效运动方程相符合</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在正方格子上自由能函数为</a:t>
            </a:r>
            <a:r>
              <a:rPr lang="en-US" altLang="zh-CN"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J = a = 1</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位于</a:t>
            </a:r>
            <a:r>
              <a:rPr lang="en-US" altLang="zh-CN" sz="1400">
                <a:solidFill>
                  <a:schemeClr val="tx1"/>
                </a:solidFill>
                <a:ea typeface="SimSun" panose="02010600030101010101" pitchFamily="2" charset="-122"/>
              </a:rPr>
              <a:t>Rd</a:t>
            </a:r>
            <a:r>
              <a:rPr lang="zh-CN" altLang="en-US" sz="1400">
                <a:solidFill>
                  <a:schemeClr val="tx1"/>
                </a:solidFill>
                <a:ea typeface="SimSun" panose="02010600030101010101" pitchFamily="2" charset="-122"/>
              </a:rPr>
              <a:t>处的空缺，磁化</a:t>
            </a:r>
            <a:r>
              <a:rPr lang="en-US" altLang="zh-CN" sz="1400">
                <a:solidFill>
                  <a:schemeClr val="tx1"/>
                </a:solidFill>
                <a:ea typeface="SimSun" panose="02010600030101010101" pitchFamily="2" charset="-122"/>
              </a:rPr>
              <a:t>M=0</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电流密度</a:t>
            </a:r>
            <a:r>
              <a:rPr lang="en-US" altLang="zh-CN" sz="1400">
                <a:solidFill>
                  <a:schemeClr val="tx1"/>
                </a:solidFill>
                <a:ea typeface="SimSun" panose="02010600030101010101" pitchFamily="2" charset="-122"/>
              </a:rPr>
              <a:t>j</a:t>
            </a:r>
            <a:r>
              <a:rPr lang="zh-CN" altLang="en-US" sz="1400">
                <a:solidFill>
                  <a:schemeClr val="tx1"/>
                </a:solidFill>
                <a:ea typeface="SimSun" panose="02010600030101010101" pitchFamily="2" charset="-122"/>
              </a:rPr>
              <a:t>驱动下的</a:t>
            </a:r>
            <a:r>
              <a:rPr lang="en-US" altLang="zh-CN" sz="1400">
                <a:solidFill>
                  <a:schemeClr val="tx1"/>
                </a:solidFill>
                <a:ea typeface="SimSun" panose="02010600030101010101" pitchFamily="2" charset="-122"/>
              </a:rPr>
              <a:t>LLG</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ea typeface="SimSun" panose="02010600030101010101" pitchFamily="2" charset="-122"/>
                <a:sym typeface="+mn-ea"/>
              </a:rPr>
              <a:t>            spin transfer torque</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本文的目标：建立一个</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a:t>
            </a:r>
            <a:r>
              <a:rPr lang="en-US" altLang="zh-CN" sz="1400">
                <a:solidFill>
                  <a:schemeClr val="tx1"/>
                </a:solidFill>
                <a:ea typeface="SimSun" panose="02010600030101010101" pitchFamily="2" charset="-122"/>
              </a:rPr>
              <a:t>R</a:t>
            </a:r>
            <a:r>
              <a:rPr lang="zh-CN" altLang="en-US" sz="1400">
                <a:solidFill>
                  <a:schemeClr val="tx1"/>
                </a:solidFill>
                <a:ea typeface="SimSun" panose="02010600030101010101" pitchFamily="2" charset="-122"/>
              </a:rPr>
              <a:t>遵从的运动方程，同时考虑了</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的形变</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假设每一时刻</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都处于其能量极小值处，</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依赖于</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中心位置</a:t>
            </a:r>
            <a:r>
              <a:rPr lang="en-US" altLang="zh-CN" sz="1400">
                <a:solidFill>
                  <a:schemeClr val="tx1"/>
                </a:solidFill>
                <a:ea typeface="SimSun" panose="02010600030101010101" pitchFamily="2" charset="-122"/>
              </a:rPr>
              <a:t>R</a:t>
            </a:r>
            <a:r>
              <a:rPr lang="zh-CN" altLang="en-US" sz="1400">
                <a:solidFill>
                  <a:schemeClr val="tx1"/>
                </a:solidFill>
                <a:ea typeface="SimSun" panose="02010600030101010101" pitchFamily="2" charset="-122"/>
              </a:rPr>
              <a:t>与空缺位置</a:t>
            </a:r>
            <a:r>
              <a:rPr lang="en-US" altLang="zh-CN" sz="1400">
                <a:solidFill>
                  <a:schemeClr val="tx1"/>
                </a:solidFill>
                <a:ea typeface="SimSun" panose="02010600030101010101" pitchFamily="2" charset="-122"/>
              </a:rPr>
              <a:t>Rd</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则</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使得下列条件满足：</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V</a:t>
            </a:r>
            <a:r>
              <a:rPr lang="zh-CN" altLang="en-US" sz="1400">
                <a:solidFill>
                  <a:schemeClr val="tx1"/>
                </a:solidFill>
                <a:ea typeface="SimSun" panose="02010600030101010101" pitchFamily="2" charset="-122"/>
              </a:rPr>
              <a:t>是描述了</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与空缺相互作用的有效势，标准的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方法没有考虑</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形变，即</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不依赖于</a:t>
            </a:r>
            <a:r>
              <a:rPr lang="en-US" altLang="zh-CN" sz="1400">
                <a:solidFill>
                  <a:schemeClr val="tx1"/>
                </a:solidFill>
                <a:ea typeface="SimSun" panose="02010600030101010101" pitchFamily="2" charset="-122"/>
              </a:rPr>
              <a:t>R-Rd</a:t>
            </a:r>
            <a:r>
              <a:rPr lang="zh-CN" altLang="en-US" sz="1400">
                <a:solidFill>
                  <a:schemeClr val="tx1"/>
                </a:solidFill>
                <a:ea typeface="SimSun" panose="02010600030101010101" pitchFamily="2" charset="-122"/>
              </a:rPr>
              <a:t>。数值计算</a:t>
            </a:r>
            <a:r>
              <a:rPr lang="en-US" altLang="zh-CN"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与</a:t>
            </a:r>
            <a:r>
              <a:rPr lang="en-US" altLang="zh-CN" sz="1400">
                <a:solidFill>
                  <a:schemeClr val="tx1"/>
                </a:solidFill>
                <a:ea typeface="SimSun" panose="02010600030101010101" pitchFamily="2" charset="-122"/>
              </a:rPr>
              <a:t>F</a:t>
            </a:r>
            <a:r>
              <a:rPr lang="en-US" altLang="en-US" sz="1400">
                <a:solidFill>
                  <a:schemeClr val="tx1"/>
                </a:solidFill>
                <a:ea typeface="SimSun" panose="02010600030101010101" pitchFamily="2" charset="-122"/>
              </a:rPr>
              <a:t>(M0)</a:t>
            </a:r>
            <a:r>
              <a:rPr lang="zh-CN" altLang="en-US" sz="1400">
                <a:solidFill>
                  <a:schemeClr val="tx1"/>
                </a:solidFill>
                <a:ea typeface="SimSun" panose="02010600030101010101" pitchFamily="2" charset="-122"/>
              </a:rPr>
              <a:t>有两种方法：</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1. </a:t>
            </a:r>
            <a:r>
              <a:rPr lang="zh-CN" altLang="en-US" sz="1400">
                <a:solidFill>
                  <a:schemeClr val="tx1"/>
                </a:solidFill>
                <a:ea typeface="SimSun" panose="02010600030101010101" pitchFamily="2" charset="-122"/>
              </a:rPr>
              <a:t>类似于</a:t>
            </a:r>
            <a:r>
              <a:rPr lang="en-US" altLang="zh-CN" sz="1400">
                <a:solidFill>
                  <a:schemeClr val="tx1"/>
                </a:solidFill>
                <a:ea typeface="SimSun" panose="02010600030101010101" pitchFamily="2" charset="-122"/>
              </a:rPr>
              <a:t>[</a:t>
            </a:r>
            <a:r>
              <a:rPr lang="en-US" altLang="en-US" sz="1400">
                <a:solidFill>
                  <a:schemeClr val="tx1"/>
                </a:solidFill>
                <a:ea typeface="SimSun" panose="02010600030101010101" pitchFamily="2" charset="-122"/>
              </a:rPr>
              <a:t>14]</a:t>
            </a:r>
            <a:r>
              <a:rPr lang="zh-CN" altLang="en-US" sz="1400">
                <a:solidFill>
                  <a:schemeClr val="tx1"/>
                </a:solidFill>
                <a:ea typeface="SimSun" panose="02010600030101010101" pitchFamily="2" charset="-122"/>
              </a:rPr>
              <a:t>中计算</a:t>
            </a:r>
            <a:r>
              <a:rPr lang="en-US" altLang="zh-CN" sz="1400">
                <a:solidFill>
                  <a:schemeClr val="tx1"/>
                </a:solidFill>
                <a:ea typeface="SimSun" panose="02010600030101010101" pitchFamily="2" charset="-122"/>
              </a:rPr>
              <a:t>sk-sk</a:t>
            </a:r>
            <a:r>
              <a:rPr lang="zh-CN" altLang="en-US" sz="1400">
                <a:solidFill>
                  <a:schemeClr val="tx1"/>
                </a:solidFill>
                <a:ea typeface="SimSun" panose="02010600030101010101" pitchFamily="2" charset="-122"/>
              </a:rPr>
              <a:t>相互作用势的方法</a:t>
            </a:r>
            <a:endParaRPr lang="zh-CN" altLang="en-US" sz="1400">
              <a:solidFill>
                <a:schemeClr val="tx1"/>
              </a:solidFill>
              <a:ea typeface="SimSun" panose="02010600030101010101" pitchFamily="2" charset="-122"/>
            </a:endParaRPr>
          </a:p>
          <a:p>
            <a:pPr indent="0" algn="l">
              <a:buFont typeface="Arial" panose="020B0604020202020204" pitchFamily="34" charset="0"/>
              <a:buNone/>
            </a:pPr>
            <a:r>
              <a:rPr lang="en-US" altLang="zh-CN" sz="1400">
                <a:solidFill>
                  <a:schemeClr val="tx1"/>
                </a:solidFill>
                <a:ea typeface="SimSun" panose="02010600030101010101" pitchFamily="2" charset="-122"/>
              </a:rPr>
              <a:t>2. </a:t>
            </a:r>
            <a:r>
              <a:rPr lang="zh-CN" altLang="en-US" sz="1400">
                <a:solidFill>
                  <a:schemeClr val="tx1"/>
                </a:solidFill>
                <a:ea typeface="SimSun" panose="02010600030101010101" pitchFamily="2" charset="-122"/>
              </a:rPr>
              <a:t>先计算无杂质系统中的</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构型</a:t>
            </a:r>
            <a:r>
              <a:rPr lang="en-US" altLang="zh-CN" sz="1400">
                <a:solidFill>
                  <a:schemeClr val="tx1"/>
                </a:solidFill>
                <a:ea typeface="SimSun" panose="02010600030101010101" pitchFamily="2" charset="-122"/>
              </a:rPr>
              <a:t>M</a:t>
            </a:r>
            <a:r>
              <a:rPr lang="en-US" altLang="en-US" sz="1400">
                <a:solidFill>
                  <a:schemeClr val="tx1"/>
                </a:solidFill>
                <a:ea typeface="SimSun" panose="02010600030101010101" pitchFamily="2" charset="-122"/>
              </a:rPr>
              <a:t>c(r-R)</a:t>
            </a:r>
            <a:r>
              <a:rPr lang="zh-CN" altLang="en-US" sz="1400">
                <a:solidFill>
                  <a:schemeClr val="tx1"/>
                </a:solidFill>
                <a:ea typeface="SimSun" panose="02010600030101010101" pitchFamily="2" charset="-122"/>
              </a:rPr>
              <a:t>，有杂质时，以边界条件：</a:t>
            </a: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半径之外构型为</a:t>
            </a:r>
            <a:r>
              <a:rPr lang="en-US" altLang="zh-CN" sz="1400">
                <a:solidFill>
                  <a:schemeClr val="tx1"/>
                </a:solidFill>
                <a:ea typeface="SimSun" panose="02010600030101010101" pitchFamily="2" charset="-122"/>
              </a:rPr>
              <a:t>Mc</a:t>
            </a:r>
            <a:endParaRPr lang="en-US" altLang="zh-CN" sz="1400">
              <a:solidFill>
                <a:schemeClr val="tx1"/>
              </a:solidFill>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1"/>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1"/>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1"/>
          </p:cNvPicPr>
          <p:nvPr/>
        </p:nvPicPr>
        <p:blipFill>
          <a:blip r:embed="rId4"/>
          <a:srcRect/>
          <a:stretch>
            <a:fillRect/>
          </a:stretch>
        </p:blipFill>
        <p:spPr>
          <a:xfrm>
            <a:off x="2667635" y="2822575"/>
            <a:ext cx="2226310" cy="254635"/>
          </a:xfrm>
          <a:prstGeom prst="rect">
            <a:avLst/>
          </a:prstGeom>
        </p:spPr>
      </p:pic>
      <p:pic>
        <p:nvPicPr>
          <p:cNvPr id="16" name="Picture 15" descr="/home/ligy/Pictures/1.png1"/>
          <p:cNvPicPr>
            <a:picLocks noChangeAspect="1"/>
          </p:cNvPicPr>
          <p:nvPr/>
        </p:nvPicPr>
        <p:blipFill>
          <a:blip r:embed="rId5"/>
          <a:srcRect/>
          <a:stretch>
            <a:fillRect/>
          </a:stretch>
        </p:blipFill>
        <p:spPr>
          <a:xfrm>
            <a:off x="2230120" y="3584575"/>
            <a:ext cx="2226310" cy="188595"/>
          </a:xfrm>
          <a:prstGeom prst="rect">
            <a:avLst/>
          </a:prstGeom>
        </p:spPr>
      </p:pic>
      <p:pic>
        <p:nvPicPr>
          <p:cNvPr id="17" name="Picture 16" descr="/home/ligy/Pictures/1.png1"/>
          <p:cNvPicPr>
            <a:picLocks noChangeAspect="1"/>
          </p:cNvPicPr>
          <p:nvPr/>
        </p:nvPicPr>
        <p:blipFill>
          <a:blip r:embed="rId6"/>
          <a:srcRect/>
          <a:stretch>
            <a:fillRect/>
          </a:stretch>
        </p:blipFill>
        <p:spPr>
          <a:xfrm>
            <a:off x="2574290" y="3815715"/>
            <a:ext cx="2784475" cy="546100"/>
          </a:xfrm>
          <a:prstGeom prst="rect">
            <a:avLst/>
          </a:prstGeom>
        </p:spPr>
      </p:pic>
      <p:cxnSp>
        <p:nvCxnSpPr>
          <p:cNvPr id="2" name="Straight Arrow Connector 1"/>
          <p:cNvCxnSpPr/>
          <p:nvPr/>
        </p:nvCxnSpPr>
        <p:spPr>
          <a:xfrm flipV="1">
            <a:off x="2348865" y="2566035"/>
            <a:ext cx="1269365" cy="869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574442" y="36396"/>
            <a:ext cx="2412365" cy="398780"/>
          </a:xfrm>
          <a:prstGeom prst="rect">
            <a:avLst/>
          </a:prstGeom>
          <a:noFill/>
        </p:spPr>
        <p:txBody>
          <a:bodyPr wrap="none" rtlCol="0">
            <a:spAutoFit/>
          </a:bodyPr>
          <a:p>
            <a:pPr algn="l"/>
            <a:r>
              <a:rPr lang="zh-CN" altLang="en-US" sz="2000" dirty="0">
                <a:latin typeface="+mj-lt"/>
                <a:ea typeface="SimSun" panose="02010600030101010101" pitchFamily="2" charset="-122"/>
              </a:rPr>
              <a:t>用空</a:t>
            </a:r>
            <a:r>
              <a:rPr lang="zh-CN" altLang="en-US" sz="2000">
                <a:ea typeface="SimSun" panose="02010600030101010101" pitchFamily="2" charset="-122"/>
                <a:sym typeface="+mn-ea"/>
              </a:rPr>
              <a:t>缺</a:t>
            </a:r>
            <a:r>
              <a:rPr lang="zh-CN" altLang="en-US" sz="2000" dirty="0">
                <a:latin typeface="+mj-lt"/>
                <a:ea typeface="SimSun" panose="02010600030101010101" pitchFamily="2" charset="-122"/>
              </a:rPr>
              <a:t>俘获</a:t>
            </a:r>
            <a:r>
              <a:rPr lang="en-US" altLang="zh-CN" sz="2000" dirty="0">
                <a:latin typeface="+mj-lt"/>
                <a:ea typeface="SimSun" panose="02010600030101010101" pitchFamily="2" charset="-122"/>
              </a:rPr>
              <a:t>skyrmion</a:t>
            </a:r>
            <a:endParaRPr lang="en-US" altLang="zh-CN" sz="2000" dirty="0">
              <a:latin typeface="+mj-lt"/>
              <a:ea typeface="SimSun" panose="02010600030101010101" pitchFamily="2" charset="-122"/>
            </a:endParaRPr>
          </a:p>
        </p:txBody>
      </p:sp>
      <p:sp>
        <p:nvSpPr>
          <p:cNvPr id="3" name="Text Box 2"/>
          <p:cNvSpPr txBox="1"/>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80010" y="534035"/>
            <a:ext cx="7400925" cy="2461260"/>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两种方法的结果差距很小</a:t>
            </a:r>
            <a:r>
              <a:rPr lang="en-US" altLang="zh-CN" sz="1400">
                <a:solidFill>
                  <a:schemeClr val="tx1"/>
                </a:solidFill>
                <a:ea typeface="SimSun" panose="02010600030101010101" pitchFamily="2" charset="-122"/>
              </a:rPr>
              <a:t>(inset:</a:t>
            </a:r>
            <a:r>
              <a:rPr lang="zh-CN" altLang="en-US" sz="1400">
                <a:solidFill>
                  <a:schemeClr val="tx1"/>
                </a:solidFill>
                <a:ea typeface="SimSun" panose="02010600030101010101" pitchFamily="2" charset="-122"/>
              </a:rPr>
              <a:t>红点</a:t>
            </a:r>
            <a:r>
              <a:rPr lang="en-US" altLang="zh-CN" sz="1400">
                <a:solidFill>
                  <a:schemeClr val="tx1"/>
                </a:solidFill>
                <a:ea typeface="SimSun" panose="02010600030101010101" pitchFamily="2" charset="-122"/>
              </a:rPr>
              <a:t>vs</a:t>
            </a:r>
            <a:r>
              <a:rPr lang="zh-CN" altLang="en-US" sz="1400">
                <a:solidFill>
                  <a:schemeClr val="tx1"/>
                </a:solidFill>
                <a:ea typeface="SimSun" panose="02010600030101010101" pitchFamily="2" charset="-122"/>
              </a:rPr>
              <a:t>绿线</a:t>
            </a:r>
            <a:r>
              <a:rPr lang="en-US" altLang="zh-CN" sz="1400">
                <a:solidFill>
                  <a:schemeClr val="tx1"/>
                </a:solidFill>
                <a:ea typeface="SimSun" panose="02010600030101010101" pitchFamily="2" charset="-122"/>
              </a:rPr>
              <a:t>)</a:t>
            </a:r>
            <a:endParaRPr lang="en-US" altLang="zh-CN"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推广的</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近似为：</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微磁模拟与简化的推广</a:t>
            </a:r>
            <a:r>
              <a:rPr lang="en-US" altLang="zh-CN" sz="1400">
                <a:solidFill>
                  <a:schemeClr val="tx1"/>
                </a:solidFill>
                <a:ea typeface="SimSun" panose="02010600030101010101" pitchFamily="2" charset="-122"/>
              </a:rPr>
              <a:t>Thiele</a:t>
            </a:r>
            <a:r>
              <a:rPr lang="zh-CN" altLang="en-US" sz="1400">
                <a:solidFill>
                  <a:schemeClr val="tx1"/>
                </a:solidFill>
                <a:ea typeface="SimSun" panose="02010600030101010101" pitchFamily="2" charset="-122"/>
              </a:rPr>
              <a:t>方程符合很好</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sk</a:t>
            </a:r>
            <a:r>
              <a:rPr lang="zh-CN" altLang="en-US" sz="1400">
                <a:solidFill>
                  <a:schemeClr val="tx1"/>
                </a:solidFill>
                <a:ea typeface="SimSun" panose="02010600030101010101" pitchFamily="2" charset="-122"/>
              </a:rPr>
              <a:t>中心的定义方法：</a:t>
            </a:r>
            <a:endParaRPr lang="zh-CN" altLang="en-US" sz="1400">
              <a:solidFill>
                <a:schemeClr val="tx1"/>
              </a:solidFill>
              <a:ea typeface="SimSun" panose="02010600030101010101" pitchFamily="2" charset="-122"/>
            </a:endParaRPr>
          </a:p>
        </p:txBody>
      </p:sp>
      <p:pic>
        <p:nvPicPr>
          <p:cNvPr id="5" name="Picture 4" descr="/home/ligy/Pictures/1.png1"/>
          <p:cNvPicPr>
            <a:picLocks noChangeAspect="1"/>
          </p:cNvPicPr>
          <p:nvPr/>
        </p:nvPicPr>
        <p:blipFill>
          <a:blip r:embed="rId1"/>
          <a:srcRect/>
          <a:stretch>
            <a:fillRect/>
          </a:stretch>
        </p:blipFill>
        <p:spPr>
          <a:xfrm>
            <a:off x="4627880" y="654685"/>
            <a:ext cx="2636520" cy="1617345"/>
          </a:xfrm>
          <a:prstGeom prst="rect">
            <a:avLst/>
          </a:prstGeom>
        </p:spPr>
      </p:pic>
      <p:sp>
        <p:nvSpPr>
          <p:cNvPr id="2" name="Text Box 1"/>
          <p:cNvSpPr txBox="1"/>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1"/>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1"/>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1"/>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1"/>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417789" y="50125"/>
            <a:ext cx="4692015" cy="398780"/>
          </a:xfrm>
          <a:prstGeom prst="rect">
            <a:avLst/>
          </a:prstGeom>
          <a:noFill/>
        </p:spPr>
        <p:txBody>
          <a:bodyPr wrap="none" rtlCol="0">
            <a:spAutoFit/>
          </a:bodyPr>
          <a:p>
            <a:pPr algn="l"/>
            <a:r>
              <a:rPr lang="en-US" altLang="en-US" sz="2000" dirty="0">
                <a:latin typeface="+mj-lt"/>
                <a:ea typeface="SimSun" panose="02010600030101010101" pitchFamily="2" charset="-122"/>
              </a:rPr>
              <a:t>用非磁性的点接触来产生sk和sk Hall效应</a:t>
            </a:r>
            <a:endParaRPr lang="en-US" altLang="en-US" sz="2000" dirty="0">
              <a:latin typeface="+mj-lt"/>
              <a:ea typeface="SimSun" panose="02010600030101010101" pitchFamily="2" charset="-122"/>
            </a:endParaRPr>
          </a:p>
        </p:txBody>
      </p:sp>
      <p:sp>
        <p:nvSpPr>
          <p:cNvPr id="3" name="Text Box 2"/>
          <p:cNvSpPr txBox="1"/>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1"/>
          <p:nvPr/>
        </p:nvSpPr>
        <p:spPr>
          <a:xfrm>
            <a:off x="200675" y="105010"/>
            <a:ext cx="748723" cy="460375"/>
          </a:xfrm>
          <a:prstGeom prst="rect">
            <a:avLst/>
          </a:prstGeom>
          <a:noFill/>
        </p:spPr>
        <p:txBody>
          <a:bodyPr wrap="square" rtlCol="0">
            <a:spAutoFit/>
          </a:bodyPr>
          <a:p>
            <a:r>
              <a:rPr lang="en-US" altLang="zh-CN" sz="1200">
                <a:solidFill>
                  <a:srgbClr val="FF0000"/>
                </a:solidFill>
                <a:ea typeface="SimSun" panose="02010600030101010101" pitchFamily="2" charset="-122"/>
              </a:rPr>
              <a:t>实验+数值模拟</a:t>
            </a:r>
            <a:endParaRPr lang="en-US" altLang="zh-CN" sz="1200">
              <a:solidFill>
                <a:srgbClr val="FF0000"/>
              </a:solidFill>
              <a:ea typeface="SimSun" panose="02010600030101010101" pitchFamily="2" charset="-122"/>
            </a:endParaRPr>
          </a:p>
        </p:txBody>
      </p:sp>
      <p:sp>
        <p:nvSpPr>
          <p:cNvPr id="15" name="Text Box 14"/>
          <p:cNvSpPr txBox="1"/>
          <p:nvPr/>
        </p:nvSpPr>
        <p:spPr>
          <a:xfrm>
            <a:off x="66144" y="637009"/>
            <a:ext cx="7306740" cy="4547870"/>
          </a:xfrm>
          <a:prstGeom prst="rect">
            <a:avLst/>
          </a:prstGeom>
          <a:noFill/>
        </p:spPr>
        <p:txBody>
          <a:bodyPr wrap="square" rtlCol="0">
            <a:spAutoFit/>
          </a:bodyPr>
          <a:p>
            <a:pPr marL="285750" indent="-285750" algn="l">
              <a:buFont typeface="Arial" panose="020B0604020202020204" pitchFamily="34" charset="0"/>
              <a:buChar char="•"/>
            </a:pPr>
            <a:r>
              <a:rPr lang="en-US" sz="1160">
                <a:solidFill>
                  <a:schemeClr val="tx1"/>
                </a:solidFill>
                <a:ea typeface="SimSun" panose="02010600030101010101" pitchFamily="2" charset="-122"/>
              </a:rPr>
              <a:t>本文实验上表明sk可以通过非磁性的导体点接触产生，并观测到了sk Hall效应</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用微磁模拟重现了实验，其中sk-Ask(anti-skyrmion)对的形成起作用</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sk Hall效应被</a:t>
            </a:r>
            <a:r>
              <a:rPr lang="en-US" sz="1160">
                <a:solidFill>
                  <a:srgbClr val="FF0000"/>
                </a:solidFill>
                <a:ea typeface="SimSun" panose="02010600030101010101" pitchFamily="2" charset="-122"/>
              </a:rPr>
              <a:t>修正了的Thiele方程</a:t>
            </a:r>
            <a:r>
              <a:rPr lang="en-US" sz="1160">
                <a:solidFill>
                  <a:schemeClr val="tx1"/>
                </a:solidFill>
                <a:ea typeface="SimSun" panose="02010600030101010101" pitchFamily="2" charset="-122"/>
              </a:rPr>
              <a:t>描述，其中考虑了</a:t>
            </a:r>
            <a:r>
              <a:rPr lang="en-US" sz="1160">
                <a:solidFill>
                  <a:srgbClr val="FF0000"/>
                </a:solidFill>
                <a:ea typeface="SimSun" panose="02010600030101010101" pitchFamily="2" charset="-122"/>
              </a:rPr>
              <a:t>空间非均匀</a:t>
            </a:r>
            <a:r>
              <a:rPr lang="en-US" sz="1160">
                <a:solidFill>
                  <a:schemeClr val="tx1"/>
                </a:solidFill>
                <a:ea typeface="SimSun" panose="02010600030101010101" pitchFamily="2" charset="-122"/>
              </a:rPr>
              <a:t>的自旋轨道力矩和Magnus力的贡献</a:t>
            </a:r>
            <a:endParaRPr lang="en-US" sz="1160">
              <a:solidFill>
                <a:schemeClr val="tx1"/>
              </a:solidFill>
              <a:ea typeface="SimSun" panose="02010600030101010101" pitchFamily="2" charset="-122"/>
            </a:endParaRPr>
          </a:p>
          <a:p>
            <a:pPr marL="285750" indent="-285750" algn="l">
              <a:buFont typeface="Arial" panose="020B0604020202020204" pitchFamily="34" charset="0"/>
              <a:buChar char="•"/>
            </a:pPr>
            <a:r>
              <a:rPr lang="en-US" sz="1160">
                <a:solidFill>
                  <a:schemeClr val="tx1"/>
                </a:solidFill>
                <a:ea typeface="SimSun" panose="02010600030101010101" pitchFamily="2" charset="-122"/>
              </a:rPr>
              <a:t>产生sk的方法：</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1. 加磁场[8]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2. 自旋极化电流[27,33,34]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3. 局域加热[35]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4. 激光束[36,37]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5. 电压38,39]   </a:t>
            </a:r>
            <a:endParaRPr lang="en-US" sz="1160">
              <a:solidFill>
                <a:schemeClr val="tx1"/>
              </a:solidFill>
              <a:ea typeface="SimSun" panose="02010600030101010101" pitchFamily="2" charset="-122"/>
            </a:endParaRPr>
          </a:p>
          <a:p>
            <a:pPr lvl="1" indent="0" algn="l">
              <a:buFont typeface="Arial" panose="020B0604020202020204" pitchFamily="34" charset="0"/>
              <a:buNone/>
            </a:pPr>
            <a:r>
              <a:rPr lang="en-US" sz="1160">
                <a:solidFill>
                  <a:schemeClr val="tx1"/>
                </a:solidFill>
                <a:ea typeface="SimSun" panose="02010600030101010101" pitchFamily="2" charset="-122"/>
              </a:rPr>
              <a:t>6. 在几何受限器件中加电流[45]</a:t>
            </a:r>
            <a:r>
              <a:rPr lang="zh-CN" altLang="en-US" sz="1160">
                <a:solidFill>
                  <a:schemeClr val="tx1"/>
                </a:solidFill>
                <a:ea typeface="SimSun" panose="02010600030101010101" pitchFamily="2" charset="-122"/>
              </a:rPr>
              <a:t>（动力学方法）</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在FM/HM双层膜结构中，通过HM的电流由于SHE产生自旋流，从而对邻近的FM层施加自旋轨道力矩(</a:t>
            </a:r>
            <a:r>
              <a:rPr lang="en-US" sz="1160" b="1">
                <a:solidFill>
                  <a:srgbClr val="FF0000"/>
                </a:solidFill>
                <a:ea typeface="SimSun" panose="02010600030101010101" pitchFamily="2" charset="-122"/>
              </a:rPr>
              <a:t>SOT</a:t>
            </a:r>
            <a:r>
              <a:rPr lang="en-US" sz="1160">
                <a:solidFill>
                  <a:schemeClr val="tx1"/>
                </a:solidFill>
                <a:ea typeface="SimSun" panose="02010600030101010101" pitchFamily="2" charset="-122"/>
              </a:rPr>
              <a:t>)，用以操控磁化动力学</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另一方面，有一小部分电流可以直接在FM层中流通，通过自旋转移力矩(</a:t>
            </a:r>
            <a:r>
              <a:rPr lang="en-US" sz="1160" b="1">
                <a:solidFill>
                  <a:srgbClr val="FF0000"/>
                </a:solidFill>
                <a:ea typeface="SimSun" panose="02010600030101010101" pitchFamily="2" charset="-122"/>
              </a:rPr>
              <a:t>STT</a:t>
            </a:r>
            <a:r>
              <a:rPr lang="en-US" sz="1160">
                <a:solidFill>
                  <a:schemeClr val="tx1"/>
                </a:solidFill>
                <a:ea typeface="SimSun" panose="02010600030101010101" pitchFamily="2" charset="-122"/>
              </a:rPr>
              <a:t>)来诱导磁化动力学</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b="1">
                <a:solidFill>
                  <a:srgbClr val="FF0000"/>
                </a:solidFill>
                <a:ea typeface="SimSun" panose="02010600030101010101" pitchFamily="2" charset="-122"/>
              </a:rPr>
              <a:t>STT对sk Hall效应的贡献可以忽略</a:t>
            </a:r>
            <a:r>
              <a:rPr lang="en-US" sz="1160">
                <a:solidFill>
                  <a:schemeClr val="tx1"/>
                </a:solidFill>
                <a:ea typeface="SimSun" panose="02010600030101010101" pitchFamily="2" charset="-122"/>
              </a:rPr>
              <a:t>[27,46,57]，所以本文不考虑</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模拟：用点接触位置空间发散的SOT来进行LLG演化，发现了拓扑相变，从拓扑荷0变化到-1，形成sk</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实验：</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en-US" sz="1160">
                <a:solidFill>
                  <a:schemeClr val="tx1"/>
                </a:solidFill>
                <a:ea typeface="SimSun" panose="02010600030101010101" pitchFamily="2" charset="-122"/>
              </a:rPr>
              <a:t>SOT</a:t>
            </a:r>
            <a:r>
              <a:rPr lang="zh-CN" altLang="en-US" sz="1160">
                <a:solidFill>
                  <a:schemeClr val="tx1"/>
                </a:solidFill>
                <a:ea typeface="SimSun" panose="02010600030101010101" pitchFamily="2" charset="-122"/>
              </a:rPr>
              <a:t>驱动下的</a:t>
            </a:r>
            <a:r>
              <a:rPr lang="en-US" sz="1160">
                <a:solidFill>
                  <a:schemeClr val="tx1"/>
                </a:solidFill>
                <a:ea typeface="SimSun" panose="02010600030101010101" pitchFamily="2" charset="-122"/>
              </a:rPr>
              <a:t>Thiele方程：</a:t>
            </a: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endParaRPr lang="zh-CN" altLang="en-US" sz="1160">
              <a:solidFill>
                <a:schemeClr val="tx1"/>
              </a:solidFill>
              <a:ea typeface="SimSun" panose="02010600030101010101" pitchFamily="2" charset="-122"/>
            </a:endParaRPr>
          </a:p>
          <a:p>
            <a:pPr marL="285750" lvl="0" indent="-285750" algn="l">
              <a:buFont typeface="Arial" panose="020B0604020202020204" pitchFamily="34" charset="0"/>
              <a:buChar char="•"/>
            </a:pPr>
            <a:r>
              <a:rPr lang="zh-CN" altLang="en-US" sz="1160">
                <a:solidFill>
                  <a:schemeClr val="tx1"/>
                </a:solidFill>
                <a:ea typeface="SimSun" panose="02010600030101010101" pitchFamily="2" charset="-122"/>
              </a:rPr>
              <a:t>定义</a:t>
            </a:r>
            <a:r>
              <a:rPr lang="en-US" altLang="zh-CN" sz="1160">
                <a:solidFill>
                  <a:schemeClr val="tx1"/>
                </a:solidFill>
                <a:ea typeface="SimSun" panose="02010600030101010101" pitchFamily="2" charset="-122"/>
              </a:rPr>
              <a:t>sk Hall</a:t>
            </a:r>
            <a:r>
              <a:rPr lang="en-US" altLang="en-US" sz="1160">
                <a:solidFill>
                  <a:schemeClr val="tx1"/>
                </a:solidFill>
                <a:ea typeface="SimSun" panose="02010600030101010101" pitchFamily="2" charset="-122"/>
              </a:rPr>
              <a:t> angle:   tan(phi) = v_y/v_x</a:t>
            </a:r>
            <a:endParaRPr lang="en-US" altLang="en-US" sz="1160">
              <a:solidFill>
                <a:schemeClr val="tx1"/>
              </a:solidFill>
              <a:ea typeface="SimSun" panose="02010600030101010101" pitchFamily="2" charset="-122"/>
            </a:endParaRPr>
          </a:p>
        </p:txBody>
      </p:sp>
      <p:pic>
        <p:nvPicPr>
          <p:cNvPr id="2" name="Picture 1" descr="1"/>
          <p:cNvPicPr>
            <a:picLocks noChangeAspect="1"/>
          </p:cNvPicPr>
          <p:nvPr/>
        </p:nvPicPr>
        <p:blipFill>
          <a:blip r:embed="rId1"/>
          <a:stretch>
            <a:fillRect/>
          </a:stretch>
        </p:blipFill>
        <p:spPr>
          <a:xfrm>
            <a:off x="2832756" y="1257497"/>
            <a:ext cx="3445909" cy="379612"/>
          </a:xfrm>
          <a:prstGeom prst="rect">
            <a:avLst/>
          </a:prstGeom>
        </p:spPr>
      </p:pic>
      <p:sp>
        <p:nvSpPr>
          <p:cNvPr id="5" name="Text Box 4"/>
          <p:cNvSpPr txBox="1"/>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1" flipV="1">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1"/>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1">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1"/>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1"/>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1"/>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1"/>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1"/>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1"/>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1"/>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306472" y="36396"/>
            <a:ext cx="2948940" cy="398780"/>
          </a:xfrm>
          <a:prstGeom prst="rect">
            <a:avLst/>
          </a:prstGeom>
          <a:noFill/>
        </p:spPr>
        <p:txBody>
          <a:bodyPr wrap="none" rtlCol="0">
            <a:spAutoFit/>
          </a:bodyPr>
          <a:p>
            <a:pPr algn="l"/>
            <a:r>
              <a:rPr lang="zh-CN" sz="2000" dirty="0">
                <a:latin typeface="+mj-lt"/>
                <a:ea typeface="SimSun" panose="02010600030101010101" pitchFamily="2" charset="-122"/>
              </a:rPr>
              <a:t>声学拓扑</a:t>
            </a:r>
            <a:r>
              <a:rPr lang="en-US" altLang="zh-CN" sz="2000" dirty="0">
                <a:latin typeface="+mj-lt"/>
                <a:ea typeface="SimSun" panose="02010600030101010101" pitchFamily="2" charset="-122"/>
              </a:rPr>
              <a:t>Anderson</a:t>
            </a:r>
            <a:r>
              <a:rPr lang="zh-CN" altLang="en-US" sz="2000" dirty="0">
                <a:latin typeface="+mj-lt"/>
                <a:ea typeface="SimSun" panose="02010600030101010101" pitchFamily="2" charset="-122"/>
              </a:rPr>
              <a:t>绝缘体</a:t>
            </a:r>
            <a:endParaRPr lang="zh-CN" altLang="en-US" sz="2000" dirty="0">
              <a:latin typeface="+mj-lt"/>
              <a:ea typeface="SimSun" panose="02010600030101010101" pitchFamily="2" charset="-122"/>
            </a:endParaRPr>
          </a:p>
        </p:txBody>
      </p:sp>
      <p:sp>
        <p:nvSpPr>
          <p:cNvPr id="3" name="Text Box 2"/>
          <p:cNvSpPr txBox="1"/>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endParaRPr lang="zh-CN" altLang="en-US" sz="1200">
              <a:solidFill>
                <a:srgbClr val="FF0000"/>
              </a:solidFill>
              <a:ea typeface="SimSun" panose="02010600030101010101" pitchFamily="2" charset="-122"/>
            </a:endParaRPr>
          </a:p>
        </p:txBody>
      </p:sp>
      <p:sp>
        <p:nvSpPr>
          <p:cNvPr id="15" name="Text Box 14"/>
          <p:cNvSpPr txBox="1"/>
          <p:nvPr/>
        </p:nvSpPr>
        <p:spPr>
          <a:xfrm>
            <a:off x="66040" y="612140"/>
            <a:ext cx="7306945" cy="3753485"/>
          </a:xfrm>
          <a:prstGeom prst="rect">
            <a:avLst/>
          </a:prstGeom>
          <a:noFill/>
        </p:spPr>
        <p:txBody>
          <a:bodyPr wrap="square" rtlCol="0">
            <a:spAutoFit/>
          </a:bodyPr>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本文在实验上观测到二维</a:t>
            </a:r>
            <a:r>
              <a:rPr lang="en-US" altLang="zh-CN" sz="1400">
                <a:solidFill>
                  <a:schemeClr val="tx1"/>
                </a:solidFill>
                <a:ea typeface="SimSun" panose="02010600030101010101" pitchFamily="2" charset="-122"/>
              </a:rPr>
              <a:t>TRS</a:t>
            </a:r>
            <a:r>
              <a:rPr lang="zh-CN" altLang="en-US" sz="1400">
                <a:solidFill>
                  <a:schemeClr val="tx1"/>
                </a:solidFill>
                <a:ea typeface="SimSun" panose="02010600030101010101" pitchFamily="2" charset="-122"/>
              </a:rPr>
              <a:t>保持的双层膜声学声子晶体中的</a:t>
            </a:r>
            <a:r>
              <a:rPr lang="zh-CN"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绝缘体</a:t>
            </a:r>
            <a:endParaRPr lang="zh-CN" altLang="en-US" sz="1400" dirty="0">
              <a:latin typeface="+mj-lt"/>
              <a:ea typeface="SimSun" panose="02010600030101010101" pitchFamily="2" charset="-122"/>
              <a:sym typeface="+mn-ea"/>
            </a:endParaRPr>
          </a:p>
          <a:p>
            <a:pPr marL="285750" indent="-285750" algn="l">
              <a:buFont typeface="Arial" panose="020B0604020202020204" pitchFamily="34" charset="0"/>
              <a:buChar char="•"/>
            </a:pPr>
            <a:r>
              <a:rPr lang="zh-CN" sz="1400" dirty="0">
                <a:solidFill>
                  <a:srgbClr val="FF0000"/>
                </a:solidFill>
                <a:latin typeface="+mj-lt"/>
                <a:ea typeface="SimSun" panose="02010600030101010101" pitchFamily="2" charset="-122"/>
                <a:sym typeface="+mn-ea"/>
              </a:rPr>
              <a:t>拓扑</a:t>
            </a:r>
            <a:r>
              <a:rPr lang="en-US" altLang="zh-CN" sz="1400" dirty="0">
                <a:solidFill>
                  <a:srgbClr val="FF0000"/>
                </a:solidFill>
                <a:latin typeface="+mj-lt"/>
                <a:ea typeface="SimSun" panose="02010600030101010101" pitchFamily="2" charset="-122"/>
                <a:sym typeface="+mn-ea"/>
              </a:rPr>
              <a:t>Anderson</a:t>
            </a:r>
            <a:r>
              <a:rPr lang="zh-CN" altLang="en-US" sz="1400" dirty="0">
                <a:solidFill>
                  <a:srgbClr val="FF0000"/>
                </a:solidFill>
                <a:latin typeface="+mj-lt"/>
                <a:ea typeface="SimSun" panose="02010600030101010101" pitchFamily="2" charset="-122"/>
                <a:sym typeface="+mn-ea"/>
              </a:rPr>
              <a:t>绝缘相的</a:t>
            </a:r>
            <a:r>
              <a:rPr lang="zh-CN" altLang="en-US" sz="1400">
                <a:solidFill>
                  <a:srgbClr val="FF0000"/>
                </a:solidFill>
                <a:ea typeface="SimSun" panose="02010600030101010101" pitchFamily="2" charset="-122"/>
              </a:rPr>
              <a:t>证据</a:t>
            </a:r>
            <a:r>
              <a:rPr lang="zh-CN" altLang="en-US" sz="1400">
                <a:solidFill>
                  <a:schemeClr val="tx1"/>
                </a:solidFill>
                <a:ea typeface="SimSun" panose="02010600030101010101" pitchFamily="2" charset="-122"/>
              </a:rPr>
              <a:t>：引入</a:t>
            </a:r>
            <a:r>
              <a:rPr lang="en-US" altLang="zh-CN" sz="1400">
                <a:solidFill>
                  <a:schemeClr val="tx1"/>
                </a:solidFill>
                <a:ea typeface="SimSun" panose="02010600030101010101" pitchFamily="2" charset="-122"/>
              </a:rPr>
              <a:t>o</a:t>
            </a:r>
            <a:r>
              <a:rPr lang="en-US" altLang="en-US" sz="1400">
                <a:solidFill>
                  <a:schemeClr val="tx1"/>
                </a:solidFill>
                <a:ea typeface="SimSun" panose="02010600030101010101" pitchFamily="2" charset="-122"/>
              </a:rPr>
              <a:t>n-site</a:t>
            </a:r>
            <a:r>
              <a:rPr lang="zh-CN" altLang="en-US" sz="1400">
                <a:solidFill>
                  <a:schemeClr val="tx1"/>
                </a:solidFill>
                <a:ea typeface="SimSun" panose="02010600030101010101" pitchFamily="2" charset="-122"/>
              </a:rPr>
              <a:t>无序后，观测到稳定的自旋依赖的边缘态</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计算了系统在加无序后的拓扑不变量：自旋</a:t>
            </a:r>
            <a:r>
              <a:rPr lang="en-US" altLang="zh-CN" sz="1400">
                <a:solidFill>
                  <a:schemeClr val="tx1"/>
                </a:solidFill>
                <a:ea typeface="SimSun" panose="02010600030101010101" pitchFamily="2" charset="-122"/>
              </a:rPr>
              <a:t>Bott</a:t>
            </a:r>
            <a:r>
              <a:rPr lang="zh-CN" altLang="en-US" sz="1400">
                <a:solidFill>
                  <a:schemeClr val="tx1"/>
                </a:solidFill>
                <a:ea typeface="SimSun" panose="02010600030101010101" pitchFamily="2" charset="-122"/>
              </a:rPr>
              <a:t>指数</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本文结果表明：在集成器件时引入的杂质与缺陷可以诱导出拓扑输运态，是集成器件设计可以探索的新方向</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altLang="en-US" sz="1400">
                <a:solidFill>
                  <a:schemeClr val="tx1"/>
                </a:solidFill>
                <a:ea typeface="SimSun" panose="02010600030101010101" pitchFamily="2" charset="-122"/>
              </a:rPr>
              <a:t>拓扑绝缘体近年来一直很热门，因为其中受拓扑保护的边缘态是一个理想的传输态（</a:t>
            </a:r>
            <a:r>
              <a:rPr lang="zh-CN" altLang="en-US" sz="1400" b="1">
                <a:solidFill>
                  <a:srgbClr val="FF0000"/>
                </a:solidFill>
                <a:ea typeface="SimSun" panose="02010600030101010101" pitchFamily="2" charset="-122"/>
              </a:rPr>
              <a:t>？</a:t>
            </a:r>
            <a:r>
              <a:rPr lang="zh-CN" altLang="en-US" sz="1400">
                <a:solidFill>
                  <a:schemeClr val="tx1"/>
                </a:solidFill>
                <a:ea typeface="SimSun" panose="02010600030101010101" pitchFamily="2" charset="-122"/>
              </a:rPr>
              <a:t>）</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en-US" altLang="zh-CN" sz="1400">
                <a:solidFill>
                  <a:schemeClr val="tx1"/>
                </a:solidFill>
                <a:ea typeface="SimSun" panose="02010600030101010101" pitchFamily="2" charset="-122"/>
              </a:rPr>
              <a:t>TI</a:t>
            </a:r>
            <a:r>
              <a:rPr lang="zh-CN" altLang="en-US" sz="1400">
                <a:solidFill>
                  <a:schemeClr val="tx1"/>
                </a:solidFill>
                <a:ea typeface="SimSun" panose="02010600030101010101" pitchFamily="2" charset="-122"/>
              </a:rPr>
              <a:t>在弱微扰下的稳定性是拓扑现象的关键，但当无序足够强时受拓扑保护的传输依然会被破坏</a:t>
            </a:r>
            <a:endParaRPr lang="zh-CN" altLang="en-US" sz="1400">
              <a:solidFill>
                <a:schemeClr val="tx1"/>
              </a:solidFill>
              <a:ea typeface="SimSun" panose="02010600030101010101" pitchFamily="2" charset="-122"/>
            </a:endParaRPr>
          </a:p>
          <a:p>
            <a:pPr marL="285750" indent="-285750" algn="l">
              <a:buFont typeface="Arial" panose="020B0604020202020204" pitchFamily="34" charset="0"/>
              <a:buChar char="•"/>
            </a:pPr>
            <a:r>
              <a:rPr lang="zh-CN"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绝缘体</a:t>
            </a:r>
            <a:r>
              <a:rPr lang="en-US" altLang="zh-CN" sz="1400" dirty="0">
                <a:latin typeface="+mj-lt"/>
                <a:ea typeface="SimSun" panose="02010600030101010101" pitchFamily="2" charset="-122"/>
                <a:sym typeface="+mn-ea"/>
              </a:rPr>
              <a:t>(TAI)</a:t>
            </a:r>
            <a:r>
              <a:rPr lang="zh-CN" altLang="en-US" sz="1400" dirty="0">
                <a:latin typeface="+mj-lt"/>
                <a:ea typeface="SimSun" panose="02010600030101010101" pitchFamily="2" charset="-122"/>
                <a:sym typeface="+mn-ea"/>
              </a:rPr>
              <a:t>：强无序会促进拓扑相的形成，而不是禁止</a:t>
            </a:r>
            <a:r>
              <a:rPr lang="en-US" altLang="zh-CN" sz="1400" dirty="0">
                <a:latin typeface="+mj-lt"/>
                <a:ea typeface="SimSun" panose="02010600030101010101" pitchFamily="2" charset="-122"/>
                <a:sym typeface="+mn-ea"/>
              </a:rPr>
              <a:t>(</a:t>
            </a:r>
            <a:r>
              <a:rPr lang="zh-CN" altLang="en-US" sz="1400" dirty="0">
                <a:latin typeface="+mj-lt"/>
                <a:ea typeface="SimSun" panose="02010600030101010101" pitchFamily="2" charset="-122"/>
                <a:sym typeface="+mn-ea"/>
              </a:rPr>
              <a:t>研究的兴趣点</a:t>
            </a:r>
            <a:r>
              <a:rPr lang="en-US" altLang="zh-CN" sz="1400" dirty="0">
                <a:latin typeface="+mj-lt"/>
                <a:ea typeface="SimSun" panose="02010600030101010101" pitchFamily="2" charset="-122"/>
                <a:sym typeface="+mn-ea"/>
              </a:rPr>
              <a:t>)</a:t>
            </a:r>
            <a:endParaRPr lang="en-US" altLang="zh-CN" sz="14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TAI</a:t>
            </a:r>
            <a:r>
              <a:rPr lang="zh-CN" altLang="en-US" sz="1400" dirty="0">
                <a:solidFill>
                  <a:schemeClr val="tx1"/>
                </a:solidFill>
                <a:latin typeface="+mj-lt"/>
                <a:ea typeface="SimSun" panose="02010600030101010101" pitchFamily="2" charset="-122"/>
                <a:sym typeface="+mn-ea"/>
              </a:rPr>
              <a:t>最早在二维</a:t>
            </a:r>
            <a:r>
              <a:rPr lang="en-US" altLang="zh-CN" sz="1400" dirty="0">
                <a:solidFill>
                  <a:schemeClr val="tx1"/>
                </a:solidFill>
                <a:latin typeface="+mj-lt"/>
                <a:ea typeface="SimSun" panose="02010600030101010101" pitchFamily="2" charset="-122"/>
                <a:sym typeface="+mn-ea"/>
              </a:rPr>
              <a:t>HgTe/CdTe</a:t>
            </a:r>
            <a:r>
              <a:rPr lang="zh-CN" altLang="en-US" sz="1400" dirty="0">
                <a:solidFill>
                  <a:schemeClr val="tx1"/>
                </a:solidFill>
                <a:latin typeface="+mj-lt"/>
                <a:ea typeface="SimSun" panose="02010600030101010101" pitchFamily="2" charset="-122"/>
                <a:sym typeface="+mn-ea"/>
              </a:rPr>
              <a:t>量子阱中被预言，研究发现无序驱动了从</a:t>
            </a:r>
            <a:r>
              <a:rPr lang="en-US" altLang="zh-CN" sz="1400" dirty="0">
                <a:solidFill>
                  <a:schemeClr val="tx1"/>
                </a:solidFill>
                <a:latin typeface="+mj-lt"/>
                <a:ea typeface="SimSun" panose="02010600030101010101" pitchFamily="2" charset="-122"/>
                <a:sym typeface="+mn-ea"/>
              </a:rPr>
              <a:t>trival</a:t>
            </a:r>
            <a:r>
              <a:rPr lang="zh-CN" altLang="en-US" sz="1400" dirty="0">
                <a:solidFill>
                  <a:schemeClr val="tx1"/>
                </a:solidFill>
                <a:latin typeface="+mj-lt"/>
                <a:ea typeface="SimSun" panose="02010600030101010101" pitchFamily="2" charset="-122"/>
                <a:sym typeface="+mn-ea"/>
              </a:rPr>
              <a:t>相到拓扑相的转变（证据：量子化电导的出现）</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研究发现：</a:t>
            </a:r>
            <a:r>
              <a:rPr lang="en-US" altLang="zh-CN" sz="1400" dirty="0">
                <a:solidFill>
                  <a:schemeClr val="tx1"/>
                </a:solidFill>
                <a:latin typeface="+mj-lt"/>
                <a:ea typeface="SimSun" panose="02010600030101010101" pitchFamily="2" charset="-122"/>
                <a:sym typeface="+mn-ea"/>
              </a:rPr>
              <a:t>TAI</a:t>
            </a:r>
            <a:r>
              <a:rPr lang="zh-CN" altLang="en-US" sz="1400" dirty="0">
                <a:solidFill>
                  <a:schemeClr val="tx1"/>
                </a:solidFill>
                <a:latin typeface="+mj-lt"/>
                <a:ea typeface="SimSun" panose="02010600030101010101" pitchFamily="2" charset="-122"/>
                <a:sym typeface="+mn-ea"/>
              </a:rPr>
              <a:t>在拓扑系统中广泛存在，但实验上遇到两个困难：</a:t>
            </a:r>
            <a:endParaRPr lang="zh-CN" altLang="en-US"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缺少能够精确控制</a:t>
            </a:r>
            <a:r>
              <a:rPr lang="en-US" altLang="zh-CN" sz="1400" dirty="0">
                <a:solidFill>
                  <a:schemeClr val="tx1"/>
                </a:solidFill>
                <a:latin typeface="+mj-lt"/>
                <a:ea typeface="SimSun" panose="02010600030101010101" pitchFamily="2" charset="-122"/>
                <a:sym typeface="+mn-ea"/>
              </a:rPr>
              <a:t>on-site</a:t>
            </a:r>
            <a:r>
              <a:rPr lang="en-US" altLang="en-US" sz="1400" dirty="0">
                <a:solidFill>
                  <a:schemeClr val="tx1"/>
                </a:solidFill>
                <a:latin typeface="+mj-lt"/>
                <a:ea typeface="SimSun" panose="02010600030101010101" pitchFamily="2" charset="-122"/>
                <a:sym typeface="+mn-ea"/>
              </a:rPr>
              <a:t> potential</a:t>
            </a:r>
            <a:r>
              <a:rPr lang="zh-CN" altLang="en-US" sz="1400" dirty="0">
                <a:solidFill>
                  <a:schemeClr val="tx1"/>
                </a:solidFill>
                <a:latin typeface="+mj-lt"/>
                <a:ea typeface="SimSun" panose="02010600030101010101" pitchFamily="2" charset="-122"/>
                <a:sym typeface="+mn-ea"/>
              </a:rPr>
              <a:t>和耦合强度的真实材料</a:t>
            </a:r>
            <a:r>
              <a:rPr lang="en-US" altLang="zh-CN" sz="1400" dirty="0">
                <a:solidFill>
                  <a:schemeClr val="tx1"/>
                </a:solidFill>
                <a:latin typeface="+mj-lt"/>
                <a:ea typeface="SimSun" panose="02010600030101010101" pitchFamily="2" charset="-122"/>
                <a:sym typeface="+mn-ea"/>
              </a:rPr>
              <a:t> </a:t>
            </a:r>
            <a:endParaRPr lang="en-US" altLang="zh-CN" sz="1400" dirty="0">
              <a:solidFill>
                <a:schemeClr val="tx1"/>
              </a:solidFill>
              <a:latin typeface="+mj-lt"/>
              <a:ea typeface="SimSun" panose="02010600030101010101" pitchFamily="2" charset="-122"/>
              <a:sym typeface="+mn-ea"/>
            </a:endParaRPr>
          </a:p>
          <a:p>
            <a:pPr lvl="1" indent="0" algn="l">
              <a:buNone/>
            </a:pPr>
            <a:r>
              <a:rPr lang="en-US" altLang="zh-CN" sz="1400" dirty="0">
                <a:solidFill>
                  <a:schemeClr val="tx1"/>
                </a:solidFill>
                <a:latin typeface="+mj-lt"/>
                <a:ea typeface="SimSun" panose="02010600030101010101" pitchFamily="2" charset="-122"/>
                <a:sym typeface="+mn-ea"/>
              </a:rPr>
              <a:t>2. </a:t>
            </a:r>
            <a:r>
              <a:rPr lang="zh-CN" altLang="en-US" sz="1400" dirty="0">
                <a:solidFill>
                  <a:schemeClr val="tx1"/>
                </a:solidFill>
                <a:latin typeface="+mj-lt"/>
                <a:ea typeface="SimSun" panose="02010600030101010101" pitchFamily="2" charset="-122"/>
                <a:sym typeface="+mn-ea"/>
              </a:rPr>
              <a:t>在非周期系统中能带论与定义在</a:t>
            </a:r>
            <a:r>
              <a:rPr lang="en-US" altLang="zh-CN" sz="1400" dirty="0">
                <a:solidFill>
                  <a:schemeClr val="tx1"/>
                </a:solidFill>
                <a:latin typeface="+mj-lt"/>
                <a:ea typeface="SimSun" panose="02010600030101010101" pitchFamily="2" charset="-122"/>
                <a:sym typeface="+mn-ea"/>
              </a:rPr>
              <a:t>k</a:t>
            </a:r>
            <a:r>
              <a:rPr lang="zh-CN" altLang="en-US" sz="1400" dirty="0">
                <a:solidFill>
                  <a:schemeClr val="tx1"/>
                </a:solidFill>
                <a:latin typeface="+mj-lt"/>
                <a:ea typeface="SimSun" panose="02010600030101010101" pitchFamily="2" charset="-122"/>
                <a:sym typeface="+mn-ea"/>
              </a:rPr>
              <a:t>空间的拓扑不变量失效</a:t>
            </a:r>
            <a:endParaRPr lang="zh-CN" altLang="en-US" sz="1400" dirty="0">
              <a:solidFill>
                <a:schemeClr val="tx1"/>
              </a:solidFill>
              <a:latin typeface="+mj-lt"/>
              <a:ea typeface="SimSun" panose="02010600030101010101" pitchFamily="2" charset="-122"/>
              <a:sym typeface="+mn-ea"/>
            </a:endParaRPr>
          </a:p>
          <a:p>
            <a:pPr marL="285750" lvl="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突破：</a:t>
            </a:r>
            <a:r>
              <a:rPr lang="en-US" altLang="zh-CN" sz="1400" dirty="0">
                <a:solidFill>
                  <a:schemeClr val="tx1"/>
                </a:solidFill>
                <a:latin typeface="+mj-lt"/>
                <a:ea typeface="SimSun" panose="02010600030101010101" pitchFamily="2" charset="-122"/>
                <a:sym typeface="+mn-ea"/>
              </a:rPr>
              <a:t>TRS</a:t>
            </a:r>
            <a:r>
              <a:rPr lang="zh-CN" altLang="en-US" sz="1400" dirty="0">
                <a:solidFill>
                  <a:schemeClr val="tx1"/>
                </a:solidFill>
                <a:latin typeface="+mj-lt"/>
                <a:ea typeface="SimSun" panose="02010600030101010101" pitchFamily="2" charset="-122"/>
                <a:sym typeface="+mn-ea"/>
              </a:rPr>
              <a:t>破缺的</a:t>
            </a:r>
            <a:r>
              <a:rPr lang="en-US" altLang="zh-CN" sz="1400" dirty="0">
                <a:solidFill>
                  <a:schemeClr val="tx1"/>
                </a:solidFill>
                <a:latin typeface="+mj-lt"/>
                <a:ea typeface="SimSun" panose="02010600030101010101" pitchFamily="2" charset="-122"/>
                <a:sym typeface="+mn-ea"/>
              </a:rPr>
              <a:t>Z</a:t>
            </a:r>
            <a:r>
              <a:rPr lang="zh-CN" altLang="en-US" sz="1400" dirty="0">
                <a:solidFill>
                  <a:schemeClr val="tx1"/>
                </a:solidFill>
                <a:latin typeface="+mj-lt"/>
                <a:ea typeface="SimSun" panose="02010600030101010101" pitchFamily="2" charset="-122"/>
                <a:sym typeface="+mn-ea"/>
              </a:rPr>
              <a:t>绝缘体，如</a:t>
            </a:r>
            <a:r>
              <a:rPr lang="en-US" altLang="zh-CN" sz="1400" dirty="0">
                <a:solidFill>
                  <a:schemeClr val="tx1"/>
                </a:solidFill>
                <a:latin typeface="+mj-lt"/>
                <a:ea typeface="SimSun" panose="02010600030101010101" pitchFamily="2" charset="-122"/>
                <a:sym typeface="+mn-ea"/>
              </a:rPr>
              <a:t>1D</a:t>
            </a:r>
            <a:r>
              <a:rPr lang="zh-CN" altLang="en-US" sz="1400" dirty="0">
                <a:solidFill>
                  <a:schemeClr val="tx1"/>
                </a:solidFill>
                <a:latin typeface="+mj-lt"/>
                <a:ea typeface="SimSun" panose="02010600030101010101" pitchFamily="2" charset="-122"/>
                <a:sym typeface="+mn-ea"/>
              </a:rPr>
              <a:t>冷原子链，</a:t>
            </a:r>
            <a:r>
              <a:rPr lang="en-US" altLang="zh-CN" sz="1400" dirty="0">
                <a:solidFill>
                  <a:schemeClr val="tx1"/>
                </a:solidFill>
                <a:latin typeface="+mj-lt"/>
                <a:ea typeface="SimSun" panose="02010600030101010101" pitchFamily="2" charset="-122"/>
                <a:sym typeface="+mn-ea"/>
              </a:rPr>
              <a:t>2</a:t>
            </a:r>
            <a:r>
              <a:rPr lang="en-US" altLang="en-US" sz="1400" dirty="0">
                <a:solidFill>
                  <a:schemeClr val="tx1"/>
                </a:solidFill>
                <a:latin typeface="+mj-lt"/>
                <a:ea typeface="SimSun" panose="02010600030101010101" pitchFamily="2" charset="-122"/>
                <a:sym typeface="+mn-ea"/>
              </a:rPr>
              <a:t>D</a:t>
            </a:r>
            <a:r>
              <a:rPr lang="zh-CN" altLang="en-US" sz="1400" dirty="0">
                <a:solidFill>
                  <a:schemeClr val="tx1"/>
                </a:solidFill>
                <a:latin typeface="+mj-lt"/>
                <a:ea typeface="SimSun" panose="02010600030101010101" pitchFamily="2" charset="-122"/>
                <a:sym typeface="+mn-ea"/>
              </a:rPr>
              <a:t>光子</a:t>
            </a:r>
            <a:r>
              <a:rPr lang="en-US" altLang="zh-CN" sz="1400" dirty="0">
                <a:solidFill>
                  <a:schemeClr val="tx1"/>
                </a:solidFill>
                <a:latin typeface="+mj-lt"/>
                <a:ea typeface="SimSun" panose="02010600030101010101" pitchFamily="2" charset="-122"/>
                <a:sym typeface="+mn-ea"/>
              </a:rPr>
              <a:t>Floquet</a:t>
            </a:r>
            <a:r>
              <a:rPr lang="en-US" altLang="en-US" sz="1400" dirty="0">
                <a:solidFill>
                  <a:schemeClr val="tx1"/>
                </a:solidFill>
                <a:latin typeface="+mj-lt"/>
                <a:ea typeface="SimSun" panose="02010600030101010101" pitchFamily="2" charset="-122"/>
                <a:sym typeface="+mn-ea"/>
              </a:rPr>
              <a:t> TI</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2</a:t>
            </a:r>
            <a:r>
              <a:rPr lang="en-US" altLang="en-US" sz="1400" dirty="0">
                <a:solidFill>
                  <a:schemeClr val="tx1"/>
                </a:solidFill>
                <a:latin typeface="+mj-lt"/>
                <a:ea typeface="SimSun" panose="02010600030101010101" pitchFamily="2" charset="-122"/>
                <a:sym typeface="+mn-ea"/>
              </a:rPr>
              <a:t>D</a:t>
            </a:r>
            <a:r>
              <a:rPr lang="zh-CN" altLang="en-US" sz="1400" dirty="0">
                <a:solidFill>
                  <a:schemeClr val="tx1"/>
                </a:solidFill>
                <a:latin typeface="+mj-lt"/>
                <a:ea typeface="SimSun" panose="02010600030101010101" pitchFamily="2" charset="-122"/>
                <a:sym typeface="+mn-ea"/>
              </a:rPr>
              <a:t>光子</a:t>
            </a:r>
            <a:r>
              <a:rPr lang="en-US" altLang="zh-CN" sz="1400" dirty="0">
                <a:solidFill>
                  <a:schemeClr val="tx1"/>
                </a:solidFill>
                <a:latin typeface="+mj-lt"/>
                <a:ea typeface="SimSun" panose="02010600030101010101" pitchFamily="2" charset="-122"/>
                <a:sym typeface="+mn-ea"/>
              </a:rPr>
              <a:t>Chern</a:t>
            </a:r>
            <a:r>
              <a:rPr lang="zh-CN" altLang="en-US" sz="1400" dirty="0">
                <a:solidFill>
                  <a:schemeClr val="tx1"/>
                </a:solidFill>
                <a:latin typeface="+mj-lt"/>
                <a:ea typeface="SimSun" panose="02010600030101010101" pitchFamily="2" charset="-122"/>
                <a:sym typeface="+mn-ea"/>
              </a:rPr>
              <a:t>绝缘体</a:t>
            </a:r>
            <a:endParaRPr lang="zh-CN" altLang="en-US" sz="1400" dirty="0">
              <a:solidFill>
                <a:schemeClr val="tx1"/>
              </a:solidFill>
              <a:latin typeface="+mj-lt"/>
              <a:ea typeface="SimSun" panose="02010600030101010101" pitchFamily="2" charset="-122"/>
              <a:sym typeface="+mn-ea"/>
            </a:endParaRPr>
          </a:p>
          <a:p>
            <a:pPr marL="285750" lvl="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本文观察到拓扑</a:t>
            </a:r>
            <a:r>
              <a:rPr lang="en-US" altLang="zh-CN" sz="1400" dirty="0">
                <a:solidFill>
                  <a:schemeClr val="tx1"/>
                </a:solidFill>
                <a:latin typeface="+mj-lt"/>
                <a:ea typeface="SimSun" panose="02010600030101010101" pitchFamily="2" charset="-122"/>
                <a:sym typeface="+mn-ea"/>
              </a:rPr>
              <a:t>Anderson</a:t>
            </a:r>
            <a:r>
              <a:rPr lang="zh-CN" altLang="en-US" sz="1400" dirty="0">
                <a:solidFill>
                  <a:schemeClr val="tx1"/>
                </a:solidFill>
                <a:latin typeface="+mj-lt"/>
                <a:ea typeface="SimSun" panose="02010600030101010101" pitchFamily="2" charset="-122"/>
                <a:sym typeface="+mn-ea"/>
              </a:rPr>
              <a:t>相变和一对在无序很强时依然存在的螺旋边缘态（</a:t>
            </a:r>
            <a:r>
              <a:rPr lang="zh-CN" altLang="en-US" sz="1400" dirty="0">
                <a:latin typeface="+mj-lt"/>
                <a:ea typeface="SimSun" panose="02010600030101010101" pitchFamily="2" charset="-122"/>
                <a:sym typeface="+mn-ea"/>
              </a:rPr>
              <a:t>拓扑</a:t>
            </a:r>
            <a:r>
              <a:rPr lang="en-US" altLang="zh-CN" sz="1400" dirty="0">
                <a:latin typeface="+mj-lt"/>
                <a:ea typeface="SimSun" panose="02010600030101010101" pitchFamily="2" charset="-122"/>
                <a:sym typeface="+mn-ea"/>
              </a:rPr>
              <a:t>Anderson</a:t>
            </a:r>
            <a:r>
              <a:rPr lang="zh-CN" altLang="en-US" sz="1400" dirty="0">
                <a:latin typeface="+mj-lt"/>
                <a:ea typeface="SimSun" panose="02010600030101010101" pitchFamily="2" charset="-122"/>
                <a:sym typeface="+mn-ea"/>
              </a:rPr>
              <a:t>相变的标志</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916457" y="43381"/>
            <a:ext cx="5727700" cy="398780"/>
          </a:xfrm>
          <a:prstGeom prst="rect">
            <a:avLst/>
          </a:prstGeom>
          <a:noFill/>
        </p:spPr>
        <p:txBody>
          <a:bodyPr wrap="none" rtlCol="0">
            <a:spAutoFit/>
          </a:bodyPr>
          <a:p>
            <a:pPr algn="l"/>
            <a:r>
              <a:rPr lang="en-US" sz="2000" dirty="0">
                <a:latin typeface="+mj-lt"/>
                <a:ea typeface="SimSun" panose="02010600030101010101" pitchFamily="2" charset="-122"/>
              </a:rPr>
              <a:t>HM1/Co/HM2三层膜中的单向自旋Hall磁阻与SOT</a:t>
            </a:r>
            <a:endParaRPr lang="en-US" sz="2000" dirty="0">
              <a:latin typeface="+mj-lt"/>
              <a:ea typeface="SimSun" panose="02010600030101010101" pitchFamily="2" charset="-122"/>
            </a:endParaRPr>
          </a:p>
        </p:txBody>
      </p:sp>
      <p:sp>
        <p:nvSpPr>
          <p:cNvPr id="3" name="Text Box 2"/>
          <p:cNvSpPr txBox="1"/>
          <p:nvPr/>
        </p:nvSpPr>
        <p:spPr>
          <a:xfrm>
            <a:off x="4906645" y="336550"/>
            <a:ext cx="2560955" cy="275590"/>
          </a:xfrm>
          <a:prstGeom prst="rect">
            <a:avLst/>
          </a:prstGeom>
          <a:noFill/>
        </p:spPr>
        <p:txBody>
          <a:bodyPr wrap="square" rtlCol="0">
            <a:spAutoFit/>
          </a:bodyPr>
          <a:p>
            <a:r>
              <a:rPr lang="en-US" altLang="en-US" sz="1200">
                <a:sym typeface="+mn-ea"/>
              </a:rPr>
              <a:t>https://arxiv.org/pdf/2111.08307.pdf</a:t>
            </a:r>
            <a:endParaRPr lang="en-US" altLang="en-US" sz="1200">
              <a:sym typeface="+mn-ea"/>
            </a:endParaRPr>
          </a:p>
        </p:txBody>
      </p:sp>
      <p:sp>
        <p:nvSpPr>
          <p:cNvPr id="4" name="Text Box 3"/>
          <p:cNvSpPr txBox="1"/>
          <p:nvPr/>
        </p:nvSpPr>
        <p:spPr>
          <a:xfrm>
            <a:off x="66040" y="21463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endParaRPr lang="zh-CN" altLang="en-US" sz="1200">
              <a:solidFill>
                <a:srgbClr val="FF0000"/>
              </a:solidFill>
              <a:ea typeface="SimSun" panose="02010600030101010101" pitchFamily="2" charset="-122"/>
            </a:endParaRPr>
          </a:p>
        </p:txBody>
      </p:sp>
      <p:sp>
        <p:nvSpPr>
          <p:cNvPr id="15" name="Text Box 14"/>
          <p:cNvSpPr txBox="1"/>
          <p:nvPr/>
        </p:nvSpPr>
        <p:spPr>
          <a:xfrm>
            <a:off x="66040" y="612140"/>
            <a:ext cx="7306945" cy="3538220"/>
          </a:xfrm>
          <a:prstGeom prst="rect">
            <a:avLst/>
          </a:prstGeom>
          <a:noFill/>
        </p:spPr>
        <p:txBody>
          <a:bodyPr wrap="square" rtlCol="0">
            <a:spAutoFit/>
          </a:bodyPr>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对双层</a:t>
            </a:r>
            <a:r>
              <a:rPr lang="en-US" altLang="zh-CN"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三层膜做了纵向电压和</a:t>
            </a:r>
            <a:r>
              <a:rPr lang="en-US" altLang="zh-CN" sz="1400" dirty="0">
                <a:solidFill>
                  <a:schemeClr val="tx1"/>
                </a:solidFill>
                <a:latin typeface="+mj-lt"/>
                <a:ea typeface="SimSun" panose="02010600030101010101" pitchFamily="2" charset="-122"/>
                <a:sym typeface="+mn-ea"/>
              </a:rPr>
              <a:t>H</a:t>
            </a:r>
            <a:r>
              <a:rPr lang="zh-CN" altLang="en-US" sz="1400" dirty="0">
                <a:solidFill>
                  <a:schemeClr val="tx1"/>
                </a:solidFill>
                <a:latin typeface="+mj-lt"/>
                <a:ea typeface="SimSun" panose="02010600030101010101" pitchFamily="2" charset="-122"/>
                <a:sym typeface="+mn-ea"/>
              </a:rPr>
              <a:t>all电压测量</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发现了 SOT被增强，当</a:t>
            </a:r>
            <a:r>
              <a:rPr lang="en-US" altLang="zh-CN" sz="1400" dirty="0">
                <a:solidFill>
                  <a:schemeClr val="tx1"/>
                </a:solidFill>
                <a:latin typeface="+mj-lt"/>
                <a:ea typeface="SimSun" panose="02010600030101010101" pitchFamily="2" charset="-122"/>
                <a:sym typeface="+mn-ea"/>
              </a:rPr>
              <a:t>HM</a:t>
            </a:r>
            <a:r>
              <a:rPr lang="zh-CN" altLang="en-US" sz="1400" dirty="0">
                <a:solidFill>
                  <a:schemeClr val="tx1"/>
                </a:solidFill>
                <a:latin typeface="+mj-lt"/>
                <a:ea typeface="SimSun" panose="02010600030101010101" pitchFamily="2" charset="-122"/>
                <a:sym typeface="+mn-ea"/>
              </a:rPr>
              <a:t>2的⾃旋</a:t>
            </a:r>
            <a:r>
              <a:rPr lang="en-US" altLang="zh-CN" sz="1400" dirty="0">
                <a:solidFill>
                  <a:schemeClr val="tx1"/>
                </a:solidFill>
                <a:latin typeface="+mj-lt"/>
                <a:ea typeface="SimSun" panose="02010600030101010101" pitchFamily="2" charset="-122"/>
                <a:sym typeface="+mn-ea"/>
              </a:rPr>
              <a:t>H</a:t>
            </a:r>
            <a:r>
              <a:rPr lang="zh-CN" altLang="en-US" sz="1400" dirty="0">
                <a:solidFill>
                  <a:schemeClr val="tx1"/>
                </a:solidFill>
                <a:latin typeface="+mj-lt"/>
                <a:ea typeface="SimSun" panose="02010600030101010101" pitchFamily="2" charset="-122"/>
                <a:sym typeface="+mn-ea"/>
              </a:rPr>
              <a:t>all⻆相</a:t>
            </a:r>
            <a:r>
              <a:rPr lang="en-US" altLang="zh-CN" sz="1400" dirty="0">
                <a:solidFill>
                  <a:schemeClr val="tx1"/>
                </a:solidFill>
                <a:latin typeface="+mj-lt"/>
                <a:ea typeface="SimSun" panose="02010600030101010101" pitchFamily="2" charset="-122"/>
                <a:sym typeface="+mn-ea"/>
              </a:rPr>
              <a:t>反</a:t>
            </a:r>
            <a:r>
              <a:rPr lang="zh-CN" altLang="en-US" sz="1400" dirty="0">
                <a:solidFill>
                  <a:schemeClr val="tx1"/>
                </a:solidFill>
                <a:latin typeface="+mj-lt"/>
                <a:ea typeface="SimSun" panose="02010600030101010101" pitchFamily="2" charset="-122"/>
                <a:sym typeface="+mn-ea"/>
              </a:rPr>
              <a:t>时有USMR</a:t>
            </a:r>
            <a:r>
              <a:rPr lang="en-US" altLang="zh-CN" sz="1400" dirty="0">
                <a:solidFill>
                  <a:schemeClr val="tx1"/>
                </a:solidFill>
                <a:latin typeface="+mj-lt"/>
                <a:ea typeface="SimSun" panose="02010600030101010101" pitchFamily="2" charset="-122"/>
                <a:sym typeface="+mn-ea"/>
              </a:rPr>
              <a:t>增强</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三层膜中的USMR⽐双层膜中⾼了27%</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A</a:t>
            </a:r>
            <a:r>
              <a:rPr lang="en-US" altLang="zh-CN" sz="1400" dirty="0">
                <a:solidFill>
                  <a:schemeClr val="tx1"/>
                </a:solidFill>
                <a:latin typeface="+mj-lt"/>
                <a:ea typeface="SimSun" panose="02010600030101010101" pitchFamily="2" charset="-122"/>
                <a:sym typeface="+mn-ea"/>
              </a:rPr>
              <a:t>MR</a:t>
            </a:r>
            <a:r>
              <a:rPr lang="zh-CN" altLang="en-US" sz="1400" dirty="0">
                <a:solidFill>
                  <a:schemeClr val="tx1"/>
                </a:solidFill>
                <a:latin typeface="+mj-lt"/>
                <a:ea typeface="SimSun" panose="02010600030101010101" pitchFamily="2" charset="-122"/>
                <a:sym typeface="+mn-ea"/>
              </a:rPr>
              <a:t>→ G</a:t>
            </a:r>
            <a:r>
              <a:rPr lang="en-US" altLang="zh-CN" sz="1400" dirty="0">
                <a:solidFill>
                  <a:schemeClr val="tx1"/>
                </a:solidFill>
                <a:latin typeface="+mj-lt"/>
                <a:ea typeface="SimSun" panose="02010600030101010101" pitchFamily="2" charset="-122"/>
                <a:sym typeface="+mn-ea"/>
              </a:rPr>
              <a:t>MR</a:t>
            </a:r>
            <a:r>
              <a:rPr lang="zh-CN" altLang="en-US" sz="1400" dirty="0">
                <a:solidFill>
                  <a:schemeClr val="tx1"/>
                </a:solidFill>
                <a:latin typeface="+mj-lt"/>
                <a:ea typeface="SimSun" panose="02010600030101010101" pitchFamily="2" charset="-122"/>
                <a:sym typeface="+mn-ea"/>
              </a:rPr>
              <a:t>→ T</a:t>
            </a:r>
            <a:r>
              <a:rPr lang="en-US" altLang="zh-CN" sz="1400" dirty="0">
                <a:solidFill>
                  <a:schemeClr val="tx1"/>
                </a:solidFill>
                <a:latin typeface="+mj-lt"/>
                <a:ea typeface="SimSun" panose="02010600030101010101" pitchFamily="2" charset="-122"/>
                <a:sym typeface="+mn-ea"/>
              </a:rPr>
              <a:t>M</a:t>
            </a:r>
            <a:r>
              <a:rPr lang="zh-CN" altLang="en-US" sz="1400" dirty="0">
                <a:solidFill>
                  <a:schemeClr val="tx1"/>
                </a:solidFill>
                <a:latin typeface="+mj-lt"/>
                <a:ea typeface="SimSun" panose="02010600030101010101" pitchFamily="2" charset="-122"/>
                <a:sym typeface="+mn-ea"/>
              </a:rPr>
              <a:t>R→</a:t>
            </a:r>
            <a:r>
              <a:rPr lang="en-US" altLang="zh-CN" sz="1400" dirty="0">
                <a:solidFill>
                  <a:schemeClr val="tx1"/>
                </a:solidFill>
                <a:latin typeface="+mj-lt"/>
                <a:ea typeface="SimSun" panose="02010600030101010101" pitchFamily="2" charset="-122"/>
                <a:sym typeface="+mn-ea"/>
              </a:rPr>
              <a:t>SMR</a:t>
            </a:r>
            <a:r>
              <a:rPr lang="zh-CN" altLang="en-US" sz="1400" dirty="0">
                <a:solidFill>
                  <a:schemeClr val="tx1"/>
                </a:solidFill>
                <a:latin typeface="+mj-lt"/>
                <a:ea typeface="SimSun" panose="02010600030101010101" pitchFamily="2" charset="-122"/>
                <a:sym typeface="+mn-ea"/>
              </a:rPr>
              <a:t>→ USMR</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HM</a:t>
            </a:r>
            <a:r>
              <a:rPr lang="zh-CN" altLang="en-US" sz="1400" dirty="0">
                <a:solidFill>
                  <a:schemeClr val="tx1"/>
                </a:solidFill>
                <a:latin typeface="+mj-lt"/>
                <a:ea typeface="SimSun" panose="02010600030101010101" pitchFamily="2" charset="-122"/>
                <a:sym typeface="+mn-ea"/>
              </a:rPr>
              <a:t>／F</a:t>
            </a:r>
            <a:r>
              <a:rPr lang="en-US" altLang="zh-CN" sz="1400" dirty="0">
                <a:solidFill>
                  <a:schemeClr val="tx1"/>
                </a:solidFill>
                <a:latin typeface="+mj-lt"/>
                <a:ea typeface="SimSun" panose="02010600030101010101" pitchFamily="2" charset="-122"/>
                <a:sym typeface="+mn-ea"/>
              </a:rPr>
              <a:t>MM</a:t>
            </a:r>
            <a:r>
              <a:rPr lang="zh-CN" altLang="en-US" sz="1400" dirty="0">
                <a:solidFill>
                  <a:schemeClr val="tx1"/>
                </a:solidFill>
                <a:latin typeface="+mj-lt"/>
                <a:ea typeface="SimSun" panose="02010600030101010101" pitchFamily="2" charset="-122"/>
                <a:sym typeface="+mn-ea"/>
              </a:rPr>
              <a:t>中的</a:t>
            </a:r>
            <a:r>
              <a:rPr lang="en-US" altLang="zh-CN" sz="1400" dirty="0">
                <a:solidFill>
                  <a:schemeClr val="tx1"/>
                </a:solidFill>
                <a:latin typeface="+mj-lt"/>
                <a:ea typeface="SimSun" panose="02010600030101010101" pitchFamily="2" charset="-122"/>
                <a:sym typeface="+mn-ea"/>
              </a:rPr>
              <a:t>SMR</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⾃旋流可以从</a:t>
            </a:r>
            <a:r>
              <a:rPr lang="en-US" altLang="zh-CN" sz="1400" dirty="0">
                <a:solidFill>
                  <a:schemeClr val="tx1"/>
                </a:solidFill>
                <a:latin typeface="+mj-lt"/>
                <a:ea typeface="SimSun" panose="02010600030101010101" pitchFamily="2" charset="-122"/>
                <a:sym typeface="+mn-ea"/>
              </a:rPr>
              <a:t>NM</a:t>
            </a:r>
            <a:r>
              <a:rPr lang="zh-CN" altLang="en-US" sz="1400" dirty="0">
                <a:solidFill>
                  <a:schemeClr val="tx1"/>
                </a:solidFill>
                <a:latin typeface="+mj-lt"/>
                <a:ea typeface="SimSun" panose="02010600030101010101" pitchFamily="2" charset="-122"/>
                <a:sym typeface="+mn-ea"/>
              </a:rPr>
              <a:t>进⼊F</a:t>
            </a:r>
            <a:r>
              <a:rPr lang="en-US" altLang="zh-CN" sz="1400" dirty="0">
                <a:solidFill>
                  <a:schemeClr val="tx1"/>
                </a:solidFill>
                <a:latin typeface="+mj-lt"/>
                <a:ea typeface="SimSun" panose="02010600030101010101" pitchFamily="2" charset="-122"/>
                <a:sym typeface="+mn-ea"/>
              </a:rPr>
              <a:t>MI</a:t>
            </a:r>
            <a:r>
              <a:rPr lang="zh-CN" altLang="en-US" sz="1400" dirty="0">
                <a:solidFill>
                  <a:schemeClr val="tx1"/>
                </a:solidFill>
                <a:latin typeface="+mj-lt"/>
                <a:ea typeface="SimSun" panose="02010600030101010101" pitchFamily="2" charset="-122"/>
                <a:sym typeface="+mn-ea"/>
              </a:rPr>
              <a:t> </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强SOT可以翻转fm层的磁化⽅向，⽤以逻辑操作</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STT翻转磁矩主要</a:t>
            </a:r>
            <a:r>
              <a:rPr lang="en-US" altLang="zh-CN" sz="1400" dirty="0">
                <a:solidFill>
                  <a:schemeClr val="tx1"/>
                </a:solidFill>
                <a:latin typeface="+mj-lt"/>
                <a:ea typeface="SimSun" panose="02010600030101010101" pitchFamily="2" charset="-122"/>
                <a:sym typeface="+mn-ea"/>
              </a:rPr>
              <a:t>用</a:t>
            </a:r>
            <a:r>
              <a:rPr lang="zh-CN" altLang="en-US" sz="1400" dirty="0">
                <a:solidFill>
                  <a:schemeClr val="tx1"/>
                </a:solidFill>
                <a:latin typeface="+mj-lt"/>
                <a:ea typeface="SimSun" panose="02010600030101010101" pitchFamily="2" charset="-122"/>
                <a:sym typeface="+mn-ea"/>
              </a:rPr>
              <a:t>于磁隧穿结</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S</a:t>
            </a:r>
            <a:r>
              <a:rPr lang="en-US" altLang="zh-CN" sz="1400" dirty="0">
                <a:solidFill>
                  <a:schemeClr val="tx1"/>
                </a:solidFill>
                <a:latin typeface="+mj-lt"/>
                <a:ea typeface="SimSun" panose="02010600030101010101" pitchFamily="2" charset="-122"/>
                <a:sym typeface="+mn-ea"/>
              </a:rPr>
              <a:t>TT</a:t>
            </a:r>
            <a:r>
              <a:rPr lang="zh-CN" altLang="en-US" sz="1400" dirty="0">
                <a:solidFill>
                  <a:schemeClr val="tx1"/>
                </a:solidFill>
                <a:latin typeface="+mj-lt"/>
                <a:ea typeface="SimSun" panose="02010600030101010101" pitchFamily="2" charset="-122"/>
                <a:sym typeface="+mn-ea"/>
              </a:rPr>
              <a:t>与SOT相结合的⽅法更⾼效</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在</a:t>
            </a:r>
            <a:r>
              <a:rPr lang="en-US" altLang="zh-CN" sz="1400" dirty="0">
                <a:solidFill>
                  <a:schemeClr val="tx1"/>
                </a:solidFill>
                <a:latin typeface="+mj-lt"/>
                <a:ea typeface="SimSun" panose="02010600030101010101" pitchFamily="2" charset="-122"/>
                <a:sym typeface="+mn-ea"/>
              </a:rPr>
              <a:t>NM</a:t>
            </a:r>
            <a:r>
              <a:rPr lang="zh-CN" altLang="en-US" sz="1400" dirty="0">
                <a:solidFill>
                  <a:schemeClr val="tx1"/>
                </a:solidFill>
                <a:latin typeface="+mj-lt"/>
                <a:ea typeface="SimSun" panose="02010600030101010101" pitchFamily="2" charset="-122"/>
                <a:sym typeface="+mn-ea"/>
              </a:rPr>
              <a:t>层与</a:t>
            </a:r>
            <a:r>
              <a:rPr lang="en-US" altLang="zh-CN" sz="1400" dirty="0">
                <a:solidFill>
                  <a:schemeClr val="tx1"/>
                </a:solidFill>
                <a:latin typeface="+mj-lt"/>
                <a:ea typeface="SimSun" panose="02010600030101010101" pitchFamily="2" charset="-122"/>
                <a:sym typeface="+mn-ea"/>
              </a:rPr>
              <a:t>FMI</a:t>
            </a:r>
            <a:r>
              <a:rPr lang="zh-CN" altLang="en-US" sz="1400" dirty="0">
                <a:solidFill>
                  <a:schemeClr val="tx1"/>
                </a:solidFill>
                <a:latin typeface="+mj-lt"/>
                <a:ea typeface="SimSun" panose="02010600030101010101" pitchFamily="2" charset="-122"/>
                <a:sym typeface="+mn-ea"/>
              </a:rPr>
              <a:t>层间插⼊轻元素可以提⾼SOT效率[26-31]</a:t>
            </a:r>
            <a:endParaRPr lang="zh-CN" altLang="en-US"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USMR正</a:t>
            </a:r>
            <a:r>
              <a:rPr lang="en-US" altLang="zh-CN" sz="1400" dirty="0">
                <a:solidFill>
                  <a:schemeClr val="tx1"/>
                </a:solidFill>
                <a:latin typeface="+mj-lt"/>
                <a:ea typeface="SimSun" panose="02010600030101010101" pitchFamily="2" charset="-122"/>
                <a:sym typeface="+mn-ea"/>
              </a:rPr>
              <a:t>比</a:t>
            </a:r>
            <a:r>
              <a:rPr lang="zh-CN" altLang="en-US" sz="1400" dirty="0">
                <a:solidFill>
                  <a:schemeClr val="tx1"/>
                </a:solidFill>
                <a:latin typeface="+mj-lt"/>
                <a:ea typeface="SimSun" panose="02010600030101010101" pitchFamily="2" charset="-122"/>
                <a:sym typeface="+mn-ea"/>
              </a:rPr>
              <a:t>于磁矩m,正</a:t>
            </a:r>
            <a:r>
              <a:rPr lang="en-US" altLang="zh-CN" sz="1400" dirty="0">
                <a:solidFill>
                  <a:schemeClr val="tx1"/>
                </a:solidFill>
                <a:latin typeface="+mj-lt"/>
                <a:ea typeface="SimSun" panose="02010600030101010101" pitchFamily="2" charset="-122"/>
                <a:sym typeface="+mn-ea"/>
              </a:rPr>
              <a:t>比</a:t>
            </a:r>
            <a:r>
              <a:rPr lang="zh-CN" altLang="en-US" sz="1400" dirty="0">
                <a:solidFill>
                  <a:schemeClr val="tx1"/>
                </a:solidFill>
                <a:latin typeface="+mj-lt"/>
                <a:ea typeface="SimSun" panose="02010600030101010101" pitchFamily="2" charset="-122"/>
                <a:sym typeface="+mn-ea"/>
              </a:rPr>
              <a:t>于电流容度J[33</a:t>
            </a:r>
            <a:r>
              <a:rPr lang="en-US" altLang="zh-CN" sz="1400" dirty="0">
                <a:solidFill>
                  <a:schemeClr val="tx1"/>
                </a:solidFill>
                <a:latin typeface="+mj-lt"/>
                <a:ea typeface="SimSun" panose="02010600030101010101" pitchFamily="2" charset="-122"/>
                <a:sym typeface="+mn-ea"/>
              </a:rPr>
              <a:t>]</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USMR能测量面内磁化方向或外加电流方向，可以应用于多态存贮器件的读取操作</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实验上也发现在Pt/Co双层膜中间插入Cu中间层可以增强USMR[43]</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用二次简谐的横向Hall电阻测量（电阻随外磁场与面内旋转的夹角的变化）可以分析SOT与横向热效应的贡献</a:t>
            </a:r>
            <a:endParaRPr lang="en-US" altLang="zh-CN" sz="14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二次</a:t>
            </a:r>
            <a:r>
              <a:rPr lang="en-US" altLang="zh-CN" sz="1400" dirty="0">
                <a:latin typeface="+mj-lt"/>
                <a:ea typeface="SimSun" panose="02010600030101010101" pitchFamily="2" charset="-122"/>
                <a:sym typeface="+mn-ea"/>
              </a:rPr>
              <a:t>简谐的横向Hall电</a:t>
            </a:r>
            <a:r>
              <a:rPr lang="en-US" altLang="en-US" sz="1400" dirty="0">
                <a:latin typeface="+mj-lt"/>
                <a:ea typeface="SimSun" panose="02010600030101010101" pitchFamily="2" charset="-122"/>
                <a:sym typeface="+mn-ea"/>
              </a:rPr>
              <a:t>压公式[50,51]：</a:t>
            </a:r>
            <a:endParaRPr lang="en-US" altLang="en-US" sz="1400" dirty="0">
              <a:solidFill>
                <a:schemeClr val="tx1"/>
              </a:solidFill>
              <a:latin typeface="+mj-lt"/>
              <a:ea typeface="SimSun" panose="02010600030101010101" pitchFamily="2" charset="-122"/>
              <a:sym typeface="+mn-ea"/>
            </a:endParaRPr>
          </a:p>
        </p:txBody>
      </p:sp>
      <p:pic>
        <p:nvPicPr>
          <p:cNvPr id="2" name="Picture 1" descr="/home/ligy/Pictures/1.png1"/>
          <p:cNvPicPr>
            <a:picLocks noChangeAspect="1"/>
          </p:cNvPicPr>
          <p:nvPr/>
        </p:nvPicPr>
        <p:blipFill>
          <a:blip r:embed="rId1"/>
          <a:srcRect/>
          <a:stretch>
            <a:fillRect/>
          </a:stretch>
        </p:blipFill>
        <p:spPr>
          <a:xfrm>
            <a:off x="3563620" y="3769360"/>
            <a:ext cx="2852420" cy="701040"/>
          </a:xfrm>
          <a:prstGeom prst="rect">
            <a:avLst/>
          </a:prstGeom>
        </p:spPr>
      </p:pic>
      <p:pic>
        <p:nvPicPr>
          <p:cNvPr id="5" name="Picture 4" descr="/home/ligy/Pictures/1.png1"/>
          <p:cNvPicPr>
            <a:picLocks noChangeAspect="1"/>
          </p:cNvPicPr>
          <p:nvPr/>
        </p:nvPicPr>
        <p:blipFill>
          <a:blip r:embed="rId2"/>
          <a:srcRect/>
          <a:stretch>
            <a:fillRect/>
          </a:stretch>
        </p:blipFill>
        <p:spPr>
          <a:xfrm>
            <a:off x="1225550" y="4470400"/>
            <a:ext cx="4935220" cy="11925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486177" y="91641"/>
            <a:ext cx="2588895" cy="398780"/>
          </a:xfrm>
          <a:prstGeom prst="rect">
            <a:avLst/>
          </a:prstGeom>
          <a:noFill/>
        </p:spPr>
        <p:txBody>
          <a:bodyPr wrap="none" rtlCol="0">
            <a:spAutoFit/>
          </a:bodyPr>
          <a:p>
            <a:pPr algn="l"/>
            <a:r>
              <a:rPr lang="zh-CN" altLang="en-US" sz="2000" dirty="0">
                <a:latin typeface="+mj-lt"/>
                <a:ea typeface="SimSun" panose="02010600030101010101" pitchFamily="2" charset="-122"/>
              </a:rPr>
              <a:t>自旋波</a:t>
            </a:r>
            <a:r>
              <a:rPr lang="en-US" altLang="zh-CN" sz="2000" dirty="0">
                <a:latin typeface="+mj-lt"/>
                <a:ea typeface="SimSun" panose="02010600030101010101" pitchFamily="2" charset="-122"/>
              </a:rPr>
              <a:t>f</a:t>
            </a:r>
            <a:r>
              <a:rPr lang="en-US" altLang="en-US" sz="2000" dirty="0">
                <a:latin typeface="+mj-lt"/>
                <a:ea typeface="SimSun" panose="02010600030101010101" pitchFamily="2" charset="-122"/>
              </a:rPr>
              <a:t>requency comb</a:t>
            </a:r>
            <a:endParaRPr lang="en-US" altLang="en-US" sz="2000" dirty="0">
              <a:latin typeface="+mj-lt"/>
              <a:ea typeface="SimSun" panose="02010600030101010101" pitchFamily="2" charset="-122"/>
            </a:endParaRPr>
          </a:p>
        </p:txBody>
      </p:sp>
      <p:sp>
        <p:nvSpPr>
          <p:cNvPr id="3" name="Text Box 2"/>
          <p:cNvSpPr txBox="1"/>
          <p:nvPr/>
        </p:nvSpPr>
        <p:spPr>
          <a:xfrm>
            <a:off x="4906645" y="336550"/>
            <a:ext cx="2560955" cy="275590"/>
          </a:xfrm>
          <a:prstGeom prst="rect">
            <a:avLst/>
          </a:prstGeom>
          <a:noFill/>
        </p:spPr>
        <p:txBody>
          <a:bodyPr wrap="square" rtlCol="0">
            <a:spAutoFit/>
          </a:bodyPr>
          <a:p>
            <a:r>
              <a:rPr lang="en-US" altLang="en-US" sz="1200">
                <a:sym typeface="+mn-ea"/>
              </a:rPr>
              <a:t>https://arxiv.org/pdf/2104.11491.pdf</a:t>
            </a:r>
            <a:endParaRPr lang="en-US" altLang="en-US" sz="1200">
              <a:sym typeface="+mn-ea"/>
            </a:endParaRPr>
          </a:p>
        </p:txBody>
      </p:sp>
      <p:sp>
        <p:nvSpPr>
          <p:cNvPr id="4" name="Text Box 3"/>
          <p:cNvSpPr txBox="1"/>
          <p:nvPr/>
        </p:nvSpPr>
        <p:spPr>
          <a:xfrm>
            <a:off x="137160" y="88900"/>
            <a:ext cx="594995" cy="460375"/>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r>
              <a:rPr lang="en-US" altLang="zh-CN" sz="1200">
                <a:solidFill>
                  <a:srgbClr val="FF0000"/>
                </a:solidFill>
                <a:ea typeface="SimSun" panose="02010600030101010101" pitchFamily="2" charset="-122"/>
              </a:rPr>
              <a:t>+</a:t>
            </a:r>
            <a:r>
              <a:rPr lang="zh-CN" altLang="en-US" sz="1200">
                <a:solidFill>
                  <a:srgbClr val="FF0000"/>
                </a:solidFill>
                <a:ea typeface="SimSun" panose="02010600030101010101" pitchFamily="2" charset="-122"/>
              </a:rPr>
              <a:t>模拟</a:t>
            </a:r>
            <a:endParaRPr lang="zh-CN" altLang="en-US" sz="1200">
              <a:solidFill>
                <a:srgbClr val="FF0000"/>
              </a:solidFill>
              <a:ea typeface="SimSun" panose="02010600030101010101" pitchFamily="2" charset="-122"/>
            </a:endParaRPr>
          </a:p>
        </p:txBody>
      </p:sp>
      <p:sp>
        <p:nvSpPr>
          <p:cNvPr id="15" name="Text Box 14"/>
          <p:cNvSpPr txBox="1"/>
          <p:nvPr/>
        </p:nvSpPr>
        <p:spPr>
          <a:xfrm>
            <a:off x="66040" y="549275"/>
            <a:ext cx="7306945" cy="2491740"/>
          </a:xfrm>
          <a:prstGeom prst="rect">
            <a:avLst/>
          </a:prstGeom>
          <a:noFill/>
        </p:spPr>
        <p:txBody>
          <a:bodyPr wrap="square" rtlCol="0">
            <a:spAutoFit/>
          </a:bodyPr>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本文实验上发现：在微观波导结构中，基于传播中的自旋波的非线性作用可以产生自旋波</a:t>
            </a:r>
            <a:r>
              <a:rPr lang="en-US" altLang="zh-CN" sz="1200" dirty="0">
                <a:solidFill>
                  <a:schemeClr val="tx1"/>
                </a:solidFill>
                <a:latin typeface="+mj-lt"/>
                <a:ea typeface="SimSun" panose="02010600030101010101" pitchFamily="2" charset="-122"/>
                <a:sym typeface="+mn-ea"/>
              </a:rPr>
              <a:t>frequency comb</a:t>
            </a:r>
            <a:endParaRPr lang="en-US" altLang="zh-CN"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仪器：时间、空间分辨的布里渊光散射谱仪</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通过同时激了不同频率的自旋波，可以导致四</a:t>
            </a:r>
            <a:r>
              <a:rPr lang="en-US" altLang="zh-CN" sz="1200" dirty="0">
                <a:solidFill>
                  <a:schemeClr val="tx1"/>
                </a:solidFill>
                <a:latin typeface="+mj-lt"/>
                <a:ea typeface="SimSun" panose="02010600030101010101" pitchFamily="2" charset="-122"/>
                <a:sym typeface="+mn-ea"/>
              </a:rPr>
              <a:t>magnon</a:t>
            </a:r>
            <a:r>
              <a:rPr lang="zh-CN" altLang="en-US" sz="1200" dirty="0">
                <a:solidFill>
                  <a:schemeClr val="tx1"/>
                </a:solidFill>
                <a:latin typeface="+mj-lt"/>
                <a:ea typeface="SimSun" panose="02010600030101010101" pitchFamily="2" charset="-122"/>
                <a:sym typeface="+mn-ea"/>
              </a:rPr>
              <a:t>散射过程的级联，并最终导致定义良好的</a:t>
            </a:r>
            <a:r>
              <a:rPr lang="en-US" altLang="zh-CN" sz="1200" dirty="0">
                <a:solidFill>
                  <a:schemeClr val="tx1"/>
                </a:solidFill>
                <a:latin typeface="+mj-lt"/>
                <a:ea typeface="SimSun" panose="02010600030101010101" pitchFamily="2" charset="-122"/>
                <a:sym typeface="+mn-ea"/>
              </a:rPr>
              <a:t>f</a:t>
            </a:r>
            <a:r>
              <a:rPr lang="en-US" altLang="en-US" sz="1200" dirty="0">
                <a:solidFill>
                  <a:schemeClr val="tx1"/>
                </a:solidFill>
                <a:latin typeface="+mj-lt"/>
                <a:ea typeface="SimSun" panose="02010600030101010101" pitchFamily="2" charset="-122"/>
                <a:sym typeface="+mn-ea"/>
              </a:rPr>
              <a:t>requency comb</a:t>
            </a:r>
            <a:endParaRPr lang="en-US"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谱的权重可以通过输入信号的振幅和频率来调节</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本文提出了一个可以模拟</a:t>
            </a:r>
            <a:r>
              <a:rPr lang="zh-CN" altLang="en-US" sz="1200" dirty="0">
                <a:solidFill>
                  <a:srgbClr val="FF0000"/>
                </a:solidFill>
                <a:latin typeface="+mj-lt"/>
                <a:ea typeface="SimSun" panose="02010600030101010101" pitchFamily="2" charset="-122"/>
                <a:sym typeface="+mn-ea"/>
              </a:rPr>
              <a:t>四</a:t>
            </a:r>
            <a:r>
              <a:rPr lang="en-US" altLang="zh-CN" sz="1200" dirty="0">
                <a:solidFill>
                  <a:srgbClr val="FF0000"/>
                </a:solidFill>
                <a:latin typeface="+mj-lt"/>
                <a:ea typeface="SimSun" panose="02010600030101010101" pitchFamily="2" charset="-122"/>
                <a:sym typeface="+mn-ea"/>
              </a:rPr>
              <a:t>m</a:t>
            </a:r>
            <a:r>
              <a:rPr lang="en-US" altLang="en-US" sz="1200" dirty="0">
                <a:solidFill>
                  <a:srgbClr val="FF0000"/>
                </a:solidFill>
                <a:latin typeface="+mj-lt"/>
                <a:ea typeface="SimSun" panose="02010600030101010101" pitchFamily="2" charset="-122"/>
                <a:sym typeface="+mn-ea"/>
              </a:rPr>
              <a:t>agnon</a:t>
            </a:r>
            <a:r>
              <a:rPr lang="zh-CN" altLang="en-US" sz="1200" dirty="0">
                <a:solidFill>
                  <a:srgbClr val="FF0000"/>
                </a:solidFill>
                <a:latin typeface="+mj-lt"/>
                <a:ea typeface="SimSun" panose="02010600030101010101" pitchFamily="2" charset="-122"/>
                <a:sym typeface="+mn-ea"/>
              </a:rPr>
              <a:t>的散射</a:t>
            </a:r>
            <a:r>
              <a:rPr lang="en-US" altLang="zh-CN" sz="1200" dirty="0">
                <a:solidFill>
                  <a:schemeClr val="tx1"/>
                </a:solidFill>
                <a:latin typeface="+mj-lt"/>
                <a:ea typeface="SimSun" panose="02010600030101010101" pitchFamily="2" charset="-122"/>
                <a:sym typeface="+mn-ea"/>
              </a:rPr>
              <a:t>(4MS)</a:t>
            </a:r>
            <a:r>
              <a:rPr lang="zh-CN" altLang="en-US" sz="1200" dirty="0">
                <a:solidFill>
                  <a:schemeClr val="tx1"/>
                </a:solidFill>
                <a:latin typeface="+mj-lt"/>
                <a:ea typeface="SimSun" panose="02010600030101010101" pitchFamily="2" charset="-122"/>
                <a:sym typeface="+mn-ea"/>
              </a:rPr>
              <a:t>的模型，此模型可以产生</a:t>
            </a:r>
            <a:r>
              <a:rPr lang="en-US" altLang="zh-CN" sz="1200" dirty="0">
                <a:solidFill>
                  <a:schemeClr val="tx1"/>
                </a:solidFill>
                <a:latin typeface="+mj-lt"/>
                <a:ea typeface="SimSun" panose="02010600030101010101" pitchFamily="2" charset="-122"/>
                <a:sym typeface="+mn-ea"/>
              </a:rPr>
              <a:t>frequency comb</a:t>
            </a:r>
            <a:endParaRPr lang="en-US" altLang="zh-CN"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光学</a:t>
            </a:r>
            <a:r>
              <a:rPr lang="en-US" altLang="zh-CN" sz="1200" dirty="0">
                <a:latin typeface="+mj-lt"/>
                <a:ea typeface="SimSun" panose="02010600030101010101" pitchFamily="2" charset="-122"/>
                <a:sym typeface="+mn-ea"/>
              </a:rPr>
              <a:t>frequency comb</a:t>
            </a:r>
            <a:r>
              <a:rPr lang="zh-CN" altLang="en-US" sz="1200" dirty="0">
                <a:latin typeface="+mj-lt"/>
                <a:ea typeface="SimSun" panose="02010600030101010101" pitchFamily="2" charset="-122"/>
                <a:sym typeface="+mn-ea"/>
              </a:rPr>
              <a:t>极大地提高了频率测量的精度</a:t>
            </a:r>
            <a:endParaRPr lang="zh-CN" altLang="en-US" sz="1200" dirty="0">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固态磁性中的</a:t>
            </a:r>
            <a:r>
              <a:rPr lang="en-US" altLang="zh-CN" sz="1200" dirty="0">
                <a:latin typeface="+mj-lt"/>
                <a:ea typeface="SimSun" panose="02010600030101010101" pitchFamily="2" charset="-122"/>
                <a:sym typeface="+mn-ea"/>
              </a:rPr>
              <a:t>frequency comb</a:t>
            </a:r>
            <a:r>
              <a:rPr lang="zh-CN" altLang="en-US" sz="1200" dirty="0">
                <a:latin typeface="+mj-lt"/>
                <a:ea typeface="SimSun" panose="02010600030101010101" pitchFamily="2" charset="-122"/>
                <a:sym typeface="+mn-ea"/>
              </a:rPr>
              <a:t>（等间距分布的自旋波模式）由非线性的相互作用产生</a:t>
            </a:r>
            <a:r>
              <a:rPr lang="en-US" altLang="zh-CN" sz="1200" dirty="0">
                <a:latin typeface="+mj-lt"/>
                <a:ea typeface="SimSun" panose="02010600030101010101" pitchFamily="2" charset="-122"/>
                <a:sym typeface="+mn-ea"/>
              </a:rPr>
              <a:t>(modulation instabilities)</a:t>
            </a:r>
            <a:endParaRPr lang="en-US" altLang="zh-CN" sz="1200" dirty="0">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200" dirty="0">
                <a:solidFill>
                  <a:schemeClr val="tx1"/>
                </a:solidFill>
                <a:latin typeface="+mj-lt"/>
                <a:ea typeface="SimSun" panose="02010600030101010101" pitchFamily="2" charset="-122"/>
                <a:sym typeface="+mn-ea"/>
              </a:rPr>
              <a:t>4MS</a:t>
            </a:r>
            <a:r>
              <a:rPr lang="zh-CN" altLang="en-US" sz="1200" dirty="0">
                <a:solidFill>
                  <a:schemeClr val="tx1"/>
                </a:solidFill>
                <a:latin typeface="+mj-lt"/>
                <a:ea typeface="SimSun" panose="02010600030101010101" pitchFamily="2" charset="-122"/>
                <a:sym typeface="+mn-ea"/>
              </a:rPr>
              <a:t>一般描述：两个初始</a:t>
            </a:r>
            <a:r>
              <a:rPr lang="en-US" altLang="zh-CN" sz="1200" dirty="0">
                <a:solidFill>
                  <a:schemeClr val="tx1"/>
                </a:solidFill>
                <a:latin typeface="+mj-lt"/>
                <a:ea typeface="SimSun" panose="02010600030101010101" pitchFamily="2" charset="-122"/>
                <a:sym typeface="+mn-ea"/>
              </a:rPr>
              <a:t>magnon</a:t>
            </a:r>
            <a:r>
              <a:rPr lang="zh-CN" altLang="en-US" sz="1200" dirty="0">
                <a:solidFill>
                  <a:schemeClr val="tx1"/>
                </a:solidFill>
                <a:latin typeface="+mj-lt"/>
                <a:ea typeface="SimSun" panose="02010600030101010101" pitchFamily="2" charset="-122"/>
                <a:sym typeface="+mn-ea"/>
              </a:rPr>
              <a:t>衰减成两个不同能量动量的次级</a:t>
            </a:r>
            <a:r>
              <a:rPr lang="en-US" altLang="zh-CN" sz="1200" dirty="0">
                <a:solidFill>
                  <a:schemeClr val="tx1"/>
                </a:solidFill>
                <a:latin typeface="+mj-lt"/>
                <a:ea typeface="SimSun" panose="02010600030101010101" pitchFamily="2" charset="-122"/>
                <a:sym typeface="+mn-ea"/>
              </a:rPr>
              <a:t>magnon</a:t>
            </a:r>
            <a:r>
              <a:rPr lang="zh-CN" altLang="en-US" sz="1200" dirty="0">
                <a:solidFill>
                  <a:schemeClr val="tx1"/>
                </a:solidFill>
                <a:latin typeface="+mj-lt"/>
                <a:ea typeface="SimSun" panose="02010600030101010101" pitchFamily="2" charset="-122"/>
                <a:sym typeface="+mn-ea"/>
              </a:rPr>
              <a:t>，但保持总能量、动量不变</a:t>
            </a:r>
            <a:r>
              <a:rPr lang="en-US" altLang="zh-CN" sz="1200" dirty="0">
                <a:solidFill>
                  <a:schemeClr val="tx1"/>
                </a:solidFill>
                <a:latin typeface="+mj-lt"/>
                <a:ea typeface="SimSun" panose="02010600030101010101" pitchFamily="2" charset="-122"/>
                <a:sym typeface="+mn-ea"/>
              </a:rPr>
              <a:t> [15,18]</a:t>
            </a:r>
            <a:endParaRPr lang="en-US" altLang="zh-CN"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en-US" altLang="zh-CN" sz="1200" dirty="0">
                <a:solidFill>
                  <a:schemeClr val="tx1"/>
                </a:solidFill>
                <a:latin typeface="+mj-lt"/>
                <a:ea typeface="SimSun" panose="02010600030101010101" pitchFamily="2" charset="-122"/>
                <a:sym typeface="+mn-ea"/>
              </a:rPr>
              <a:t>4MS</a:t>
            </a:r>
            <a:r>
              <a:rPr lang="zh-CN" altLang="en-US" sz="1200" dirty="0">
                <a:solidFill>
                  <a:schemeClr val="tx1"/>
                </a:solidFill>
                <a:latin typeface="+mj-lt"/>
                <a:ea typeface="SimSun" panose="02010600030101010101" pitchFamily="2" charset="-122"/>
                <a:sym typeface="+mn-ea"/>
              </a:rPr>
              <a:t>是高阶过程，本文通过主动地控制</a:t>
            </a:r>
            <a:r>
              <a:rPr lang="en-US" altLang="zh-CN" sz="1200" dirty="0">
                <a:solidFill>
                  <a:schemeClr val="tx1"/>
                </a:solidFill>
                <a:latin typeface="+mj-lt"/>
                <a:ea typeface="SimSun" panose="02010600030101010101" pitchFamily="2" charset="-122"/>
                <a:sym typeface="+mn-ea"/>
              </a:rPr>
              <a:t>4MS</a:t>
            </a:r>
            <a:r>
              <a:rPr lang="zh-CN" altLang="en-US" sz="1200" dirty="0">
                <a:solidFill>
                  <a:schemeClr val="tx1"/>
                </a:solidFill>
                <a:latin typeface="+mj-lt"/>
                <a:ea typeface="SimSun" panose="02010600030101010101" pitchFamily="2" charset="-122"/>
                <a:sym typeface="+mn-ea"/>
              </a:rPr>
              <a:t>来生成</a:t>
            </a:r>
            <a:r>
              <a:rPr lang="en-US" altLang="zh-CN" sz="1200" dirty="0">
                <a:latin typeface="+mj-lt"/>
                <a:ea typeface="SimSun" panose="02010600030101010101" pitchFamily="2" charset="-122"/>
                <a:sym typeface="+mn-ea"/>
              </a:rPr>
              <a:t>frequency comb</a:t>
            </a:r>
            <a:endParaRPr lang="en-US" altLang="zh-CN" sz="1200" dirty="0">
              <a:solidFill>
                <a:schemeClr val="tx1"/>
              </a:solidFill>
              <a:latin typeface="+mj-lt"/>
              <a:ea typeface="SimSun" panose="02010600030101010101" pitchFamily="2" charset="-122"/>
              <a:sym typeface="+mn-ea"/>
            </a:endParaRPr>
          </a:p>
        </p:txBody>
      </p:sp>
      <p:pic>
        <p:nvPicPr>
          <p:cNvPr id="2" name="Picture 1" descr="/home/ligy/Pictures/1.png1"/>
          <p:cNvPicPr>
            <a:picLocks noChangeAspect="1"/>
          </p:cNvPicPr>
          <p:nvPr/>
        </p:nvPicPr>
        <p:blipFill>
          <a:blip r:embed="rId1"/>
          <a:srcRect/>
          <a:stretch>
            <a:fillRect/>
          </a:stretch>
        </p:blipFill>
        <p:spPr>
          <a:xfrm>
            <a:off x="4544695" y="3715385"/>
            <a:ext cx="2483485" cy="814705"/>
          </a:xfrm>
          <a:prstGeom prst="rect">
            <a:avLst/>
          </a:prstGeom>
        </p:spPr>
      </p:pic>
      <p:pic>
        <p:nvPicPr>
          <p:cNvPr id="5" name="Picture 4" descr="/home/ligy/Pictures/1.png1"/>
          <p:cNvPicPr>
            <a:picLocks noChangeAspect="1"/>
          </p:cNvPicPr>
          <p:nvPr/>
        </p:nvPicPr>
        <p:blipFill>
          <a:blip r:embed="rId2"/>
          <a:srcRect/>
          <a:stretch>
            <a:fillRect/>
          </a:stretch>
        </p:blipFill>
        <p:spPr>
          <a:xfrm>
            <a:off x="16510" y="2966085"/>
            <a:ext cx="3457575" cy="2672080"/>
          </a:xfrm>
          <a:prstGeom prst="rect">
            <a:avLst/>
          </a:prstGeom>
        </p:spPr>
      </p:pic>
      <p:cxnSp>
        <p:nvCxnSpPr>
          <p:cNvPr id="6" name="Straight Arrow Connector 5"/>
          <p:cNvCxnSpPr/>
          <p:nvPr/>
        </p:nvCxnSpPr>
        <p:spPr>
          <a:xfrm flipV="1">
            <a:off x="2957195" y="4808220"/>
            <a:ext cx="772795" cy="7810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9" idx="1"/>
          </p:cNvCxnSpPr>
          <p:nvPr/>
        </p:nvCxnSpPr>
        <p:spPr>
          <a:xfrm flipV="1">
            <a:off x="2957195" y="5073650"/>
            <a:ext cx="694055" cy="76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3651250" y="4629150"/>
            <a:ext cx="489585" cy="306705"/>
          </a:xfrm>
          <a:prstGeom prst="rect">
            <a:avLst/>
          </a:prstGeom>
          <a:noFill/>
        </p:spPr>
        <p:txBody>
          <a:bodyPr wrap="none" rtlCol="0">
            <a:spAutoFit/>
          </a:bodyPr>
          <a:p>
            <a:r>
              <a:rPr lang="en-US" altLang="en-US" sz="1400"/>
              <a:t>RF1</a:t>
            </a:r>
            <a:endParaRPr lang="en-US" altLang="en-US" sz="1400"/>
          </a:p>
        </p:txBody>
      </p:sp>
      <p:sp>
        <p:nvSpPr>
          <p:cNvPr id="9" name="Text Box 8"/>
          <p:cNvSpPr txBox="1"/>
          <p:nvPr/>
        </p:nvSpPr>
        <p:spPr>
          <a:xfrm>
            <a:off x="3651250" y="4919980"/>
            <a:ext cx="489585" cy="306705"/>
          </a:xfrm>
          <a:prstGeom prst="rect">
            <a:avLst/>
          </a:prstGeom>
          <a:noFill/>
        </p:spPr>
        <p:txBody>
          <a:bodyPr wrap="none" rtlCol="0">
            <a:spAutoFit/>
          </a:bodyPr>
          <a:p>
            <a:r>
              <a:rPr lang="en-US" altLang="en-US" sz="1400"/>
              <a:t>RF2</a:t>
            </a:r>
            <a:endParaRPr lang="en-US" altLang="en-US" sz="1400"/>
          </a:p>
        </p:txBody>
      </p:sp>
      <p:pic>
        <p:nvPicPr>
          <p:cNvPr id="10" name="Picture 9" descr="/home/ligy/Pictures/1.png1"/>
          <p:cNvPicPr>
            <a:picLocks noChangeAspect="1"/>
          </p:cNvPicPr>
          <p:nvPr/>
        </p:nvPicPr>
        <p:blipFill>
          <a:blip r:embed="rId3"/>
          <a:srcRect/>
          <a:stretch>
            <a:fillRect/>
          </a:stretch>
        </p:blipFill>
        <p:spPr>
          <a:xfrm>
            <a:off x="4495800" y="4675505"/>
            <a:ext cx="2483485" cy="405765"/>
          </a:xfrm>
          <a:prstGeom prst="rect">
            <a:avLst/>
          </a:prstGeom>
        </p:spPr>
      </p:pic>
      <p:sp>
        <p:nvSpPr>
          <p:cNvPr id="11" name="Text Box 10"/>
          <p:cNvSpPr txBox="1"/>
          <p:nvPr/>
        </p:nvSpPr>
        <p:spPr>
          <a:xfrm>
            <a:off x="3990340" y="3147695"/>
            <a:ext cx="3336290" cy="521970"/>
          </a:xfrm>
          <a:prstGeom prst="rect">
            <a:avLst/>
          </a:prstGeom>
          <a:noFill/>
        </p:spPr>
        <p:txBody>
          <a:bodyPr wrap="square" rtlCol="0">
            <a:spAutoFit/>
          </a:bodyPr>
          <a:p>
            <a:pPr marL="285750" indent="-285750">
              <a:buFont typeface="Arial" panose="020B0604020202020204" pitchFamily="34" charset="0"/>
              <a:buChar char="•"/>
            </a:pPr>
            <a:r>
              <a:rPr lang="zh-CN" altLang="en-US" sz="1400">
                <a:ea typeface="SimSun" panose="02010600030101010101" pitchFamily="2" charset="-122"/>
              </a:rPr>
              <a:t>非线性自旋波动力学的哈密顿量形式</a:t>
            </a:r>
            <a:r>
              <a:rPr lang="en-US" altLang="zh-CN" sz="1400">
                <a:ea typeface="SimSun" panose="02010600030101010101" pitchFamily="2" charset="-122"/>
              </a:rPr>
              <a:t>[18,27]</a:t>
            </a:r>
            <a:r>
              <a:rPr lang="zh-CN" altLang="en-US" sz="1400">
                <a:ea typeface="SimSun" panose="02010600030101010101" pitchFamily="2" charset="-122"/>
              </a:rPr>
              <a:t>：</a:t>
            </a:r>
            <a:endParaRPr lang="zh-CN" altLang="en-US" sz="1400">
              <a:ea typeface="SimSun"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653057" y="89101"/>
            <a:ext cx="4254500" cy="398780"/>
          </a:xfrm>
          <a:prstGeom prst="rect">
            <a:avLst/>
          </a:prstGeom>
          <a:noFill/>
        </p:spPr>
        <p:txBody>
          <a:bodyPr wrap="none" rtlCol="0">
            <a:spAutoFit/>
          </a:bodyPr>
          <a:p>
            <a:pPr algn="l"/>
            <a:r>
              <a:rPr lang="en-US" sz="2000" dirty="0">
                <a:latin typeface="+mj-lt"/>
                <a:ea typeface="SimSun" panose="02010600030101010101" pitchFamily="2" charset="-122"/>
              </a:rPr>
              <a:t>shot noise</a:t>
            </a:r>
            <a:r>
              <a:rPr lang="zh-CN" altLang="en-US" sz="2000" dirty="0">
                <a:latin typeface="+mj-lt"/>
                <a:ea typeface="SimSun" panose="02010600030101010101" pitchFamily="2" charset="-122"/>
              </a:rPr>
              <a:t>总是能反映准粒子电荷吗？</a:t>
            </a:r>
            <a:endParaRPr lang="en-US" altLang="zh-CN" sz="2000" dirty="0">
              <a:latin typeface="+mj-lt"/>
              <a:ea typeface="SimSun" panose="02010600030101010101" pitchFamily="2" charset="-122"/>
            </a:endParaRPr>
          </a:p>
        </p:txBody>
      </p:sp>
      <p:sp>
        <p:nvSpPr>
          <p:cNvPr id="3" name="Text Box 2"/>
          <p:cNvSpPr txBox="1"/>
          <p:nvPr/>
        </p:nvSpPr>
        <p:spPr>
          <a:xfrm>
            <a:off x="4942205" y="421640"/>
            <a:ext cx="2560955" cy="275590"/>
          </a:xfrm>
          <a:prstGeom prst="rect">
            <a:avLst/>
          </a:prstGeom>
          <a:noFill/>
        </p:spPr>
        <p:txBody>
          <a:bodyPr wrap="square" rtlCol="0">
            <a:spAutoFit/>
          </a:bodyPr>
          <a:p>
            <a:r>
              <a:rPr lang="en-US" altLang="en-US" sz="1200">
                <a:sym typeface="+mn-ea"/>
              </a:rPr>
              <a:t>https://arxiv.org/pdf/2111.05575.pdf</a:t>
            </a:r>
            <a:endParaRPr lang="en-US" altLang="en-US" sz="1200">
              <a:sym typeface="+mn-ea"/>
            </a:endParaRPr>
          </a:p>
        </p:txBody>
      </p:sp>
      <p:sp>
        <p:nvSpPr>
          <p:cNvPr id="4" name="Text Box 3"/>
          <p:cNvSpPr txBox="1"/>
          <p:nvPr/>
        </p:nvSpPr>
        <p:spPr>
          <a:xfrm>
            <a:off x="137160" y="88900"/>
            <a:ext cx="594995" cy="460375"/>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r>
              <a:rPr lang="en-US" altLang="zh-CN" sz="1200">
                <a:solidFill>
                  <a:srgbClr val="FF0000"/>
                </a:solidFill>
                <a:ea typeface="SimSun" panose="02010600030101010101" pitchFamily="2" charset="-122"/>
              </a:rPr>
              <a:t>+</a:t>
            </a:r>
            <a:r>
              <a:rPr lang="zh-CN" altLang="en-US" sz="1200">
                <a:solidFill>
                  <a:srgbClr val="FF0000"/>
                </a:solidFill>
                <a:ea typeface="SimSun" panose="02010600030101010101" pitchFamily="2" charset="-122"/>
              </a:rPr>
              <a:t>模拟</a:t>
            </a:r>
            <a:endParaRPr lang="zh-CN" altLang="en-US" sz="1200">
              <a:solidFill>
                <a:srgbClr val="FF0000"/>
              </a:solidFill>
              <a:ea typeface="SimSun" panose="02010600030101010101" pitchFamily="2" charset="-122"/>
            </a:endParaRPr>
          </a:p>
        </p:txBody>
      </p:sp>
      <p:sp>
        <p:nvSpPr>
          <p:cNvPr id="15" name="Text Box 14"/>
          <p:cNvSpPr txBox="1"/>
          <p:nvPr/>
        </p:nvSpPr>
        <p:spPr>
          <a:xfrm>
            <a:off x="51435" y="697230"/>
            <a:ext cx="7306945" cy="1198880"/>
          </a:xfrm>
          <a:prstGeom prst="rect">
            <a:avLst/>
          </a:prstGeom>
          <a:noFill/>
        </p:spPr>
        <p:txBody>
          <a:bodyPr wrap="square" rtlCol="0">
            <a:spAutoFit/>
          </a:bodyPr>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准粒子分数电荷是量子</a:t>
            </a:r>
            <a:r>
              <a:rPr lang="en-US" altLang="zh-CN" sz="1200" dirty="0">
                <a:solidFill>
                  <a:schemeClr val="tx1"/>
                </a:solidFill>
                <a:latin typeface="+mj-lt"/>
                <a:ea typeface="SimSun" panose="02010600030101010101" pitchFamily="2" charset="-122"/>
                <a:sym typeface="+mn-ea"/>
              </a:rPr>
              <a:t>Hall</a:t>
            </a:r>
            <a:r>
              <a:rPr lang="zh-CN" altLang="en-US" sz="1200" dirty="0">
                <a:solidFill>
                  <a:schemeClr val="tx1"/>
                </a:solidFill>
                <a:latin typeface="+mj-lt"/>
                <a:ea typeface="SimSun" panose="02010600030101010101" pitchFamily="2" charset="-122"/>
                <a:sym typeface="+mn-ea"/>
              </a:rPr>
              <a:t>效应的一个基本特性</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电荷用中等温度下</a:t>
            </a:r>
            <a:r>
              <a:rPr lang="en-US" altLang="zh-CN" sz="1200" dirty="0">
                <a:solidFill>
                  <a:schemeClr val="tx1"/>
                </a:solidFill>
                <a:latin typeface="+mj-lt"/>
                <a:ea typeface="SimSun" panose="02010600030101010101" pitchFamily="2" charset="-122"/>
                <a:sym typeface="+mn-ea"/>
              </a:rPr>
              <a:t>(T&gt;30mK)</a:t>
            </a:r>
            <a:r>
              <a:rPr lang="zh-CN" altLang="en-US" sz="1200" dirty="0">
                <a:solidFill>
                  <a:schemeClr val="tx1"/>
                </a:solidFill>
                <a:latin typeface="+mj-lt"/>
                <a:ea typeface="SimSun" panose="02010600030101010101" pitchFamily="2" charset="-122"/>
                <a:sym typeface="+mn-ea"/>
              </a:rPr>
              <a:t>的</a:t>
            </a:r>
            <a:r>
              <a:rPr lang="en-US" altLang="zh-CN" sz="1200" dirty="0">
                <a:solidFill>
                  <a:schemeClr val="tx1"/>
                </a:solidFill>
                <a:latin typeface="+mj-lt"/>
                <a:ea typeface="SimSun" panose="02010600030101010101" pitchFamily="2" charset="-122"/>
                <a:sym typeface="+mn-ea"/>
              </a:rPr>
              <a:t>Fano</a:t>
            </a:r>
            <a:r>
              <a:rPr lang="zh-CN" altLang="en-US" sz="1200" dirty="0">
                <a:solidFill>
                  <a:schemeClr val="tx1"/>
                </a:solidFill>
                <a:latin typeface="+mj-lt"/>
                <a:ea typeface="SimSun" panose="02010600030101010101" pitchFamily="2" charset="-122"/>
                <a:sym typeface="+mn-ea"/>
              </a:rPr>
              <a:t>因子</a:t>
            </a:r>
            <a:r>
              <a:rPr lang="en-US" altLang="zh-CN" sz="1200" dirty="0">
                <a:solidFill>
                  <a:schemeClr val="tx1"/>
                </a:solidFill>
                <a:latin typeface="+mj-lt"/>
                <a:ea typeface="SimSun" panose="02010600030101010101" pitchFamily="2" charset="-122"/>
                <a:sym typeface="+mn-ea"/>
              </a:rPr>
              <a:t>F=e*/e</a:t>
            </a:r>
            <a:r>
              <a:rPr lang="zh-CN" altLang="en-US" sz="1200" dirty="0">
                <a:solidFill>
                  <a:schemeClr val="tx1"/>
                </a:solidFill>
                <a:latin typeface="+mj-lt"/>
                <a:ea typeface="SimSun" panose="02010600030101010101" pitchFamily="2" charset="-122"/>
                <a:sym typeface="+mn-ea"/>
              </a:rPr>
              <a:t>，通过</a:t>
            </a:r>
            <a:r>
              <a:rPr lang="en-US" altLang="zh-CN" sz="1200" dirty="0">
                <a:solidFill>
                  <a:schemeClr val="tx1"/>
                </a:solidFill>
                <a:latin typeface="+mj-lt"/>
                <a:ea typeface="SimSun" panose="02010600030101010101" pitchFamily="2" charset="-122"/>
                <a:sym typeface="+mn-ea"/>
              </a:rPr>
              <a:t>shot noise</a:t>
            </a:r>
            <a:r>
              <a:rPr lang="zh-CN" altLang="en-US" sz="1200" dirty="0">
                <a:solidFill>
                  <a:schemeClr val="tx1"/>
                </a:solidFill>
                <a:latin typeface="+mj-lt"/>
                <a:ea typeface="SimSun" panose="02010600030101010101" pitchFamily="2" charset="-122"/>
                <a:sym typeface="+mn-ea"/>
              </a:rPr>
              <a:t>来测量，</a:t>
            </a:r>
            <a:r>
              <a:rPr lang="en-US" altLang="zh-CN" sz="1200" dirty="0">
                <a:solidFill>
                  <a:schemeClr val="tx1"/>
                </a:solidFill>
                <a:latin typeface="+mj-lt"/>
                <a:ea typeface="SimSun" panose="02010600030101010101" pitchFamily="2" charset="-122"/>
                <a:sym typeface="+mn-ea"/>
              </a:rPr>
              <a:t>e*</a:t>
            </a:r>
            <a:r>
              <a:rPr lang="zh-CN" altLang="en-US" sz="1200" dirty="0">
                <a:solidFill>
                  <a:schemeClr val="tx1"/>
                </a:solidFill>
                <a:latin typeface="+mj-lt"/>
                <a:ea typeface="SimSun" panose="02010600030101010101" pitchFamily="2" charset="-122"/>
                <a:sym typeface="+mn-ea"/>
              </a:rPr>
              <a:t>是准粒子电荷</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latin typeface="+mj-lt"/>
                <a:ea typeface="SimSun" panose="02010600030101010101" pitchFamily="2" charset="-122"/>
                <a:sym typeface="+mn-ea"/>
              </a:rPr>
              <a:t>本文</a:t>
            </a:r>
            <a:r>
              <a:rPr lang="zh-CN" altLang="en-US" sz="1200" dirty="0">
                <a:solidFill>
                  <a:schemeClr val="tx1"/>
                </a:solidFill>
                <a:latin typeface="+mj-lt"/>
                <a:ea typeface="SimSun" panose="02010600030101010101" pitchFamily="2" charset="-122"/>
                <a:sym typeface="+mn-ea"/>
              </a:rPr>
              <a:t>发现：在低温下</a:t>
            </a:r>
            <a:r>
              <a:rPr lang="en-US" altLang="zh-CN" sz="1200" dirty="0">
                <a:solidFill>
                  <a:schemeClr val="tx1"/>
                </a:solidFill>
                <a:latin typeface="+mj-lt"/>
                <a:ea typeface="SimSun" panose="02010600030101010101" pitchFamily="2" charset="-122"/>
                <a:sym typeface="+mn-ea"/>
              </a:rPr>
              <a:t>(T&lt;10mK)</a:t>
            </a:r>
            <a:r>
              <a:rPr lang="zh-CN" altLang="en-US" sz="1200" dirty="0">
                <a:solidFill>
                  <a:schemeClr val="tx1"/>
                </a:solidFill>
                <a:latin typeface="+mj-lt"/>
                <a:ea typeface="SimSun" panose="02010600030101010101" pitchFamily="2" charset="-122"/>
                <a:sym typeface="+mn-ea"/>
              </a:rPr>
              <a:t>，</a:t>
            </a:r>
            <a:r>
              <a:rPr lang="en-US" altLang="zh-CN" sz="1200" dirty="0">
                <a:solidFill>
                  <a:schemeClr val="tx1"/>
                </a:solidFill>
                <a:latin typeface="+mj-lt"/>
                <a:ea typeface="SimSun" panose="02010600030101010101" pitchFamily="2" charset="-122"/>
                <a:sym typeface="+mn-ea"/>
              </a:rPr>
              <a:t>F</a:t>
            </a:r>
            <a:r>
              <a:rPr lang="zh-CN" altLang="en-US" sz="1200" dirty="0">
                <a:solidFill>
                  <a:schemeClr val="tx1"/>
                </a:solidFill>
                <a:latin typeface="+mj-lt"/>
                <a:ea typeface="SimSun" panose="02010600030101010101" pitchFamily="2" charset="-122"/>
                <a:sym typeface="+mn-ea"/>
              </a:rPr>
              <a:t>等于体填充数，同时在中间电导平台处也发现了噪声（不应该有噪声</a:t>
            </a:r>
            <a:r>
              <a:rPr lang="en-US" altLang="zh-CN" sz="1200" dirty="0">
                <a:solidFill>
                  <a:schemeClr val="tx1"/>
                </a:solidFill>
                <a:latin typeface="+mj-lt"/>
                <a:ea typeface="SimSun" panose="02010600030101010101" pitchFamily="2" charset="-122"/>
                <a:sym typeface="+mn-ea"/>
              </a:rPr>
              <a:t>shot noise</a:t>
            </a:r>
            <a:r>
              <a:rPr lang="zh-CN" altLang="en-US" sz="1200" dirty="0">
                <a:solidFill>
                  <a:schemeClr val="tx1"/>
                </a:solidFill>
                <a:latin typeface="+mj-lt"/>
                <a:ea typeface="SimSun" panose="02010600030101010101" pitchFamily="2" charset="-122"/>
                <a:sym typeface="+mn-ea"/>
              </a:rPr>
              <a:t>）</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与目前认识相反，在低温下，分数量子</a:t>
            </a:r>
            <a:r>
              <a:rPr lang="en-US" altLang="zh-CN" sz="1200" dirty="0">
                <a:solidFill>
                  <a:schemeClr val="tx1"/>
                </a:solidFill>
                <a:latin typeface="+mj-lt"/>
                <a:ea typeface="SimSun" panose="02010600030101010101" pitchFamily="2" charset="-122"/>
                <a:sym typeface="+mn-ea"/>
              </a:rPr>
              <a:t>Hall</a:t>
            </a:r>
            <a:r>
              <a:rPr lang="zh-CN" altLang="en-US" sz="1200" dirty="0">
                <a:solidFill>
                  <a:schemeClr val="tx1"/>
                </a:solidFill>
                <a:latin typeface="+mj-lt"/>
                <a:ea typeface="SimSun" panose="02010600030101010101" pitchFamily="2" charset="-122"/>
                <a:sym typeface="+mn-ea"/>
              </a:rPr>
              <a:t>效应中的</a:t>
            </a:r>
            <a:r>
              <a:rPr lang="en-US" altLang="zh-CN" sz="1200" dirty="0">
                <a:solidFill>
                  <a:schemeClr val="tx1"/>
                </a:solidFill>
                <a:latin typeface="+mj-lt"/>
                <a:ea typeface="SimSun" panose="02010600030101010101" pitchFamily="2" charset="-122"/>
                <a:sym typeface="+mn-ea"/>
              </a:rPr>
              <a:t>shot noise</a:t>
            </a:r>
            <a:r>
              <a:rPr lang="zh-CN" altLang="en-US" sz="1200" dirty="0">
                <a:solidFill>
                  <a:schemeClr val="tx1"/>
                </a:solidFill>
                <a:latin typeface="+mj-lt"/>
                <a:ea typeface="SimSun" panose="02010600030101010101" pitchFamily="2" charset="-122"/>
                <a:sym typeface="+mn-ea"/>
              </a:rPr>
              <a:t>不能反映准粒子电荷</a:t>
            </a:r>
            <a:endParaRPr lang="zh-CN" altLang="en-US" sz="1200" dirty="0">
              <a:solidFill>
                <a:schemeClr val="tx1"/>
              </a:solidFill>
              <a:latin typeface="+mj-lt"/>
              <a:ea typeface="SimSun" panose="02010600030101010101" pitchFamily="2" charset="-122"/>
              <a:sym typeface="+mn-ea"/>
            </a:endParaRPr>
          </a:p>
          <a:p>
            <a:pPr marL="285750" indent="-285750" algn="l">
              <a:buFont typeface="Arial" panose="020B0604020202020204" pitchFamily="34" charset="0"/>
              <a:buChar char="•"/>
            </a:pPr>
            <a:r>
              <a:rPr lang="zh-CN" altLang="en-US" sz="1200" dirty="0">
                <a:solidFill>
                  <a:schemeClr val="tx1"/>
                </a:solidFill>
                <a:latin typeface="+mj-lt"/>
                <a:ea typeface="SimSun" panose="02010600030101010101" pitchFamily="2" charset="-122"/>
                <a:sym typeface="+mn-ea"/>
              </a:rPr>
              <a:t>本文发现，电荷与中立模式的作用可以产生</a:t>
            </a:r>
            <a:r>
              <a:rPr lang="en-US" altLang="zh-CN" sz="1200" dirty="0">
                <a:solidFill>
                  <a:schemeClr val="tx1"/>
                </a:solidFill>
                <a:latin typeface="+mj-lt"/>
                <a:ea typeface="SimSun" panose="02010600030101010101" pitchFamily="2" charset="-122"/>
                <a:sym typeface="+mn-ea"/>
              </a:rPr>
              <a:t>shot noise</a:t>
            </a:r>
            <a:r>
              <a:rPr lang="zh-CN" altLang="en-US" sz="1200" dirty="0">
                <a:solidFill>
                  <a:schemeClr val="tx1"/>
                </a:solidFill>
                <a:latin typeface="+mj-lt"/>
                <a:ea typeface="SimSun" panose="02010600030101010101" pitchFamily="2" charset="-122"/>
                <a:sym typeface="+mn-ea"/>
              </a:rPr>
              <a:t>，其</a:t>
            </a:r>
            <a:r>
              <a:rPr lang="en-US" altLang="zh-CN" sz="1200" dirty="0">
                <a:solidFill>
                  <a:schemeClr val="tx1"/>
                </a:solidFill>
                <a:latin typeface="+mj-lt"/>
                <a:ea typeface="SimSun" panose="02010600030101010101" pitchFamily="2" charset="-122"/>
                <a:sym typeface="+mn-ea"/>
              </a:rPr>
              <a:t>Fano</a:t>
            </a:r>
            <a:r>
              <a:rPr lang="zh-CN" altLang="en-US" sz="1200" dirty="0">
                <a:solidFill>
                  <a:schemeClr val="tx1"/>
                </a:solidFill>
                <a:latin typeface="+mj-lt"/>
                <a:ea typeface="SimSun" panose="02010600030101010101" pitchFamily="2" charset="-122"/>
                <a:sym typeface="+mn-ea"/>
              </a:rPr>
              <a:t>因子为估填充数。</a:t>
            </a:r>
            <a:endParaRPr lang="zh-CN" altLang="en-US" sz="1200" dirty="0">
              <a:solidFill>
                <a:schemeClr val="tx1"/>
              </a:solidFill>
              <a:latin typeface="+mj-lt"/>
              <a:ea typeface="SimSun" panose="02010600030101010101"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653057" y="27506"/>
            <a:ext cx="4218305" cy="398780"/>
          </a:xfrm>
          <a:prstGeom prst="rect">
            <a:avLst/>
          </a:prstGeom>
          <a:noFill/>
        </p:spPr>
        <p:txBody>
          <a:bodyPr wrap="square" rtlCol="0">
            <a:spAutoFit/>
          </a:bodyPr>
          <a:p>
            <a:pPr algn="l"/>
            <a:r>
              <a:rPr lang="zh-CN" sz="2000" dirty="0">
                <a:latin typeface="+mj-lt"/>
                <a:ea typeface="SimSun" panose="02010600030101010101" pitchFamily="2" charset="-122"/>
              </a:rPr>
              <a:t>铁磁与反铁磁系统中电流诱导的</a:t>
            </a:r>
            <a:r>
              <a:rPr lang="en-US" altLang="zh-CN" sz="2000" dirty="0">
                <a:latin typeface="+mj-lt"/>
                <a:ea typeface="SimSun" panose="02010600030101010101" pitchFamily="2" charset="-122"/>
              </a:rPr>
              <a:t>SOT</a:t>
            </a:r>
            <a:endParaRPr lang="en-US" altLang="zh-CN" sz="2000" dirty="0">
              <a:latin typeface="+mj-lt"/>
              <a:ea typeface="SimSun" panose="02010600030101010101" pitchFamily="2" charset="-122"/>
            </a:endParaRPr>
          </a:p>
        </p:txBody>
      </p:sp>
      <p:sp>
        <p:nvSpPr>
          <p:cNvPr id="3" name="Text Box 2"/>
          <p:cNvSpPr txBox="1"/>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SimSun" panose="02010600030101010101" pitchFamily="2" charset="-122"/>
              <a:sym typeface="+mn-ea"/>
            </a:endParaRPr>
          </a:p>
        </p:txBody>
      </p:sp>
      <p:sp>
        <p:nvSpPr>
          <p:cNvPr id="4" name="Text Box 3"/>
          <p:cNvSpPr txBox="1"/>
          <p:nvPr/>
        </p:nvSpPr>
        <p:spPr>
          <a:xfrm>
            <a:off x="137160" y="8890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综述</a:t>
            </a:r>
            <a:endParaRPr lang="zh-CN" altLang="en-US" sz="1200">
              <a:solidFill>
                <a:srgbClr val="FF0000"/>
              </a:solidFill>
              <a:ea typeface="SimSun" panose="02010600030101010101" pitchFamily="2" charset="-122"/>
            </a:endParaRPr>
          </a:p>
        </p:txBody>
      </p:sp>
      <p:sp>
        <p:nvSpPr>
          <p:cNvPr id="15" name="Text Box 14"/>
          <p:cNvSpPr txBox="1"/>
          <p:nvPr/>
        </p:nvSpPr>
        <p:spPr>
          <a:xfrm>
            <a:off x="108585" y="589915"/>
            <a:ext cx="7306945" cy="504634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反演反对称磁性结构中的自旋轨道耦合</a:t>
            </a:r>
            <a:r>
              <a:rPr lang="en-US" altLang="zh-CN" sz="1400" dirty="0">
                <a:solidFill>
                  <a:schemeClr val="tx1"/>
                </a:solidFill>
                <a:latin typeface="+mj-lt"/>
                <a:ea typeface="SimSun" panose="02010600030101010101" pitchFamily="2" charset="-122"/>
                <a:sym typeface="+mn-ea"/>
              </a:rPr>
              <a:t>(SOC)</a:t>
            </a:r>
            <a:r>
              <a:rPr lang="zh-CN" altLang="en-US" sz="1400" dirty="0">
                <a:solidFill>
                  <a:schemeClr val="tx1"/>
                </a:solidFill>
                <a:latin typeface="+mj-lt"/>
                <a:ea typeface="SimSun" panose="02010600030101010101" pitchFamily="2" charset="-122"/>
                <a:sym typeface="+mn-ea"/>
              </a:rPr>
              <a:t>是个强大的工具，用以产生复杂磁结构、电荷与自旋的相互转换、控制磁化动力学</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电流诱导的</a:t>
            </a:r>
            <a:r>
              <a:rPr lang="en-US" altLang="zh-CN" sz="1400" dirty="0">
                <a:solidFill>
                  <a:schemeClr val="tx1"/>
                </a:solidFill>
                <a:latin typeface="+mj-lt"/>
                <a:ea typeface="SimSun" panose="02010600030101010101" pitchFamily="2" charset="-122"/>
                <a:sym typeface="+mn-ea"/>
              </a:rPr>
              <a:t>SOT</a:t>
            </a:r>
            <a:r>
              <a:rPr lang="zh-CN" altLang="en-US" sz="1400" dirty="0">
                <a:solidFill>
                  <a:schemeClr val="tx1"/>
                </a:solidFill>
                <a:latin typeface="+mj-lt"/>
                <a:ea typeface="SimSun" panose="02010600030101010101" pitchFamily="2" charset="-122"/>
                <a:sym typeface="+mn-ea"/>
              </a:rPr>
              <a:t>用以从晶格往自旋系统传递角动量，可以导致持续的磁铁磁或反铁磁结构的</a:t>
            </a:r>
            <a:r>
              <a:rPr lang="zh-CN" altLang="en-US" sz="1400" dirty="0">
                <a:latin typeface="+mj-lt"/>
                <a:ea typeface="SimSun" panose="02010600030101010101" pitchFamily="2" charset="-122"/>
                <a:sym typeface="+mn-ea"/>
              </a:rPr>
              <a:t>震荡（</a:t>
            </a:r>
            <a:r>
              <a:rPr lang="en-US" altLang="zh-CN" sz="1400" dirty="0">
                <a:latin typeface="+mj-lt"/>
                <a:ea typeface="SimSun" panose="02010600030101010101" pitchFamily="2" charset="-122"/>
                <a:sym typeface="+mn-ea"/>
              </a:rPr>
              <a:t>SW</a:t>
            </a:r>
            <a:r>
              <a:rPr lang="zh-CN" altLang="en-US" sz="1400" dirty="0">
                <a:latin typeface="+mj-lt"/>
                <a:ea typeface="SimSun" panose="02010600030101010101" pitchFamily="2" charset="-122"/>
                <a:sym typeface="+mn-ea"/>
              </a:rPr>
              <a:t>）和翻转</a:t>
            </a:r>
            <a:endParaRPr lang="zh-CN" altLang="en-US" sz="1400" dirty="0">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用</a:t>
            </a:r>
            <a:r>
              <a:rPr lang="en-US" altLang="zh-CN" sz="1400" dirty="0">
                <a:solidFill>
                  <a:schemeClr val="tx1"/>
                </a:solidFill>
                <a:latin typeface="+mj-lt"/>
                <a:ea typeface="SimSun" panose="02010600030101010101" pitchFamily="2" charset="-122"/>
                <a:sym typeface="+mn-ea"/>
              </a:rPr>
              <a:t>SOT</a:t>
            </a:r>
            <a:r>
              <a:rPr lang="zh-CN" altLang="en-US" sz="1400" dirty="0">
                <a:solidFill>
                  <a:schemeClr val="tx1"/>
                </a:solidFill>
                <a:latin typeface="+mj-lt"/>
                <a:ea typeface="SimSun" panose="02010600030101010101" pitchFamily="2" charset="-122"/>
                <a:sym typeface="+mn-ea"/>
              </a:rPr>
              <a:t>也可以操控磁序</a:t>
            </a:r>
            <a:r>
              <a:rPr lang="en-US" altLang="zh-CN" sz="1400" dirty="0">
                <a:solidFill>
                  <a:schemeClr val="tx1"/>
                </a:solidFill>
                <a:latin typeface="+mj-lt"/>
                <a:ea typeface="SimSun" panose="02010600030101010101" pitchFamily="2" charset="-122"/>
                <a:sym typeface="+mn-ea"/>
              </a:rPr>
              <a:t>,domain wall</a:t>
            </a:r>
            <a:r>
              <a:rPr lang="en-US"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skyrmion</a:t>
            </a:r>
            <a:r>
              <a:rPr lang="en-US" alt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在数据存贮、磁振子应用等方向有重要意义</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关于SOC的微观机制产生于相对论型的量子力学Dirac方程</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在磁性材料中，SOC对以下现象有重要贡献：磁化进动阻尼、反常Hall效应(</a:t>
            </a:r>
            <a:r>
              <a:rPr lang="en-US" altLang="zh-CN" sz="1400" dirty="0">
                <a:latin typeface="+mj-lt"/>
                <a:ea typeface="SimSun" panose="02010600030101010101" pitchFamily="2" charset="-122"/>
                <a:sym typeface="+mn-ea"/>
              </a:rPr>
              <a:t>Nagaosa 2010</a:t>
            </a:r>
            <a:r>
              <a:rPr lang="en-US" altLang="en-US" sz="1400" dirty="0">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、各向异性磁阻(AMR, 1975)、自旋迟豫(Dyakonov,2008)</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过去的三十年，自旋电子学已经发展出了用以代替磁场来在纳米磁体中读写信息的方法：电流诱导的</a:t>
            </a:r>
            <a:r>
              <a:rPr lang="en-US" altLang="zh-CN" sz="1400" b="1" dirty="0">
                <a:solidFill>
                  <a:srgbClr val="FF0000"/>
                </a:solidFill>
                <a:latin typeface="+mj-lt"/>
                <a:ea typeface="SimSun" panose="02010600030101010101" pitchFamily="2" charset="-122"/>
                <a:sym typeface="+mn-ea"/>
              </a:rPr>
              <a:t>自旋力矩</a:t>
            </a:r>
            <a:r>
              <a:rPr lang="en-US" altLang="zh-CN" sz="1400" dirty="0">
                <a:solidFill>
                  <a:schemeClr val="tx1"/>
                </a:solidFill>
                <a:latin typeface="+mj-lt"/>
                <a:ea typeface="SimSun" panose="02010600030101010101" pitchFamily="2" charset="-122"/>
                <a:sym typeface="+mn-ea"/>
              </a:rPr>
              <a:t>（可集成）</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STT：</a:t>
            </a:r>
            <a:r>
              <a:rPr lang="zh-CN" altLang="en-US" sz="1400" dirty="0">
                <a:solidFill>
                  <a:schemeClr val="tx1"/>
                </a:solidFill>
                <a:latin typeface="+mj-lt"/>
                <a:ea typeface="SimSun" panose="02010600030101010101" pitchFamily="2" charset="-122"/>
                <a:sym typeface="+mn-ea"/>
              </a:rPr>
              <a:t>在两个非共线的磁性层之间传递</a:t>
            </a:r>
            <a:r>
              <a:rPr lang="zh-CN" altLang="en-US" sz="1400" dirty="0">
                <a:solidFill>
                  <a:srgbClr val="FF0000"/>
                </a:solidFill>
                <a:latin typeface="+mj-lt"/>
                <a:ea typeface="SimSun" panose="02010600030101010101" pitchFamily="2" charset="-122"/>
                <a:sym typeface="+mn-ea"/>
              </a:rPr>
              <a:t>自旋角动量</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STT</a:t>
            </a:r>
            <a:r>
              <a:rPr lang="zh-CN" altLang="en-US" sz="1400" dirty="0">
                <a:solidFill>
                  <a:schemeClr val="tx1"/>
                </a:solidFill>
                <a:latin typeface="+mj-lt"/>
                <a:ea typeface="SimSun" panose="02010600030101010101" pitchFamily="2" charset="-122"/>
                <a:sym typeface="+mn-ea"/>
              </a:rPr>
              <a:t>是目前磁</a:t>
            </a:r>
            <a:r>
              <a:rPr lang="en-US" altLang="zh-CN" sz="1400" dirty="0">
                <a:solidFill>
                  <a:schemeClr val="tx1"/>
                </a:solidFill>
                <a:latin typeface="+mj-lt"/>
                <a:ea typeface="SimSun" panose="02010600030101010101" pitchFamily="2" charset="-122"/>
                <a:sym typeface="+mn-ea"/>
              </a:rPr>
              <a:t>RAMs</a:t>
            </a:r>
            <a:r>
              <a:rPr lang="zh-CN" altLang="en-US" sz="1400" dirty="0">
                <a:solidFill>
                  <a:schemeClr val="tx1"/>
                </a:solidFill>
                <a:latin typeface="+mj-lt"/>
                <a:ea typeface="SimSun" panose="02010600030101010101" pitchFamily="2" charset="-122"/>
                <a:sym typeface="+mn-ea"/>
              </a:rPr>
              <a:t>中控制比特状态的方法。在</a:t>
            </a:r>
            <a:r>
              <a:rPr lang="en-US" altLang="zh-CN" sz="1400" dirty="0">
                <a:solidFill>
                  <a:schemeClr val="tx1"/>
                </a:solidFill>
                <a:latin typeface="+mj-lt"/>
                <a:ea typeface="SimSun" panose="02010600030101010101" pitchFamily="2" charset="-122"/>
                <a:sym typeface="+mn-ea"/>
              </a:rPr>
              <a:t>STT</a:t>
            </a:r>
            <a:r>
              <a:rPr lang="zh-CN" altLang="en-US" sz="1400" dirty="0">
                <a:solidFill>
                  <a:schemeClr val="tx1"/>
                </a:solidFill>
                <a:latin typeface="+mj-lt"/>
                <a:ea typeface="SimSun" panose="02010600030101010101" pitchFamily="2" charset="-122"/>
                <a:sym typeface="+mn-ea"/>
              </a:rPr>
              <a:t>中</a:t>
            </a:r>
            <a:r>
              <a:rPr lang="en-US" altLang="zh-CN" sz="1400" dirty="0">
                <a:solidFill>
                  <a:schemeClr val="tx1"/>
                </a:solidFill>
                <a:latin typeface="+mj-lt"/>
                <a:ea typeface="SimSun" panose="02010600030101010101" pitchFamily="2" charset="-122"/>
                <a:sym typeface="+mn-ea"/>
              </a:rPr>
              <a:t>SOC</a:t>
            </a:r>
            <a:r>
              <a:rPr lang="zh-CN" altLang="en-US" sz="1400" dirty="0">
                <a:solidFill>
                  <a:schemeClr val="tx1"/>
                </a:solidFill>
                <a:latin typeface="+mj-lt"/>
                <a:ea typeface="SimSun" panose="02010600030101010101" pitchFamily="2" charset="-122"/>
                <a:sym typeface="+mn-ea"/>
              </a:rPr>
              <a:t>起消极作用：导致自旋迟豫与磁的阻尼，导致通过参照层的电流产生自旋极化，并导致磁化方向的翻转</a:t>
            </a:r>
            <a:r>
              <a:rPr lang="en-US" altLang="zh-CN" sz="1400" dirty="0">
                <a:solidFill>
                  <a:schemeClr val="tx1"/>
                </a:solidFill>
                <a:latin typeface="+mj-lt"/>
                <a:ea typeface="SimSun" panose="02010600030101010101" pitchFamily="2" charset="-122"/>
                <a:sym typeface="+mn-ea"/>
              </a:rPr>
              <a:t>(AMR?)</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本文关注</a:t>
            </a:r>
            <a:r>
              <a:rPr lang="zh-CN" altLang="en-US" sz="1400" dirty="0">
                <a:solidFill>
                  <a:schemeClr val="tx1"/>
                </a:solidFill>
                <a:latin typeface="+mj-lt"/>
                <a:ea typeface="SimSun" panose="02010600030101010101" pitchFamily="2" charset="-122"/>
                <a:sym typeface="+mn-ea"/>
              </a:rPr>
              <a:t>另一种自旋力矩：</a:t>
            </a:r>
            <a:r>
              <a:rPr lang="en-US" altLang="zh-CN" sz="1400" dirty="0">
                <a:solidFill>
                  <a:schemeClr val="tx1"/>
                </a:solidFill>
                <a:latin typeface="+mj-lt"/>
                <a:ea typeface="SimSun" panose="02010600030101010101" pitchFamily="2" charset="-122"/>
                <a:sym typeface="+mn-ea"/>
              </a:rPr>
              <a:t>SOT</a:t>
            </a:r>
            <a:r>
              <a:rPr lang="zh-CN" altLang="en-US" sz="1400" dirty="0">
                <a:solidFill>
                  <a:schemeClr val="tx1"/>
                </a:solidFill>
                <a:latin typeface="+mj-lt"/>
                <a:ea typeface="SimSun" panose="02010600030101010101" pitchFamily="2" charset="-122"/>
                <a:sym typeface="+mn-ea"/>
              </a:rPr>
              <a:t>（从格点到自旋系统，传递</a:t>
            </a:r>
            <a:r>
              <a:rPr lang="zh-CN" altLang="en-US" sz="1400" dirty="0">
                <a:solidFill>
                  <a:srgbClr val="FF0000"/>
                </a:solidFill>
                <a:latin typeface="+mj-lt"/>
                <a:ea typeface="SimSun" panose="02010600030101010101" pitchFamily="2" charset="-122"/>
                <a:sym typeface="+mn-ea"/>
              </a:rPr>
              <a:t>轨道角动量</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SOT</a:t>
            </a:r>
            <a:r>
              <a:rPr lang="zh-CN" altLang="en-US" sz="1400" dirty="0">
                <a:solidFill>
                  <a:schemeClr val="tx1"/>
                </a:solidFill>
                <a:latin typeface="+mj-lt"/>
                <a:ea typeface="SimSun" panose="02010600030101010101" pitchFamily="2" charset="-122"/>
                <a:sym typeface="+mn-ea"/>
              </a:rPr>
              <a:t>的几种微观机制：</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1. </a:t>
            </a:r>
            <a:r>
              <a:rPr lang="en-US" altLang="zh-CN" sz="1400" dirty="0">
                <a:solidFill>
                  <a:srgbClr val="FF0000"/>
                </a:solidFill>
                <a:latin typeface="+mj-lt"/>
                <a:ea typeface="SimSun" panose="02010600030101010101" pitchFamily="2" charset="-122"/>
                <a:sym typeface="+mn-ea"/>
              </a:rPr>
              <a:t>i</a:t>
            </a:r>
            <a:r>
              <a:rPr lang="en-US" altLang="en-US" sz="1400" dirty="0">
                <a:solidFill>
                  <a:srgbClr val="FF0000"/>
                </a:solidFill>
                <a:latin typeface="+mj-lt"/>
                <a:ea typeface="SimSun" panose="02010600030101010101" pitchFamily="2" charset="-122"/>
                <a:sym typeface="+mn-ea"/>
              </a:rPr>
              <a:t>SGE-SOT</a:t>
            </a:r>
            <a:r>
              <a:rPr lang="en-US" altLang="en-US" sz="1400" dirty="0">
                <a:solidFill>
                  <a:schemeClr val="tx1"/>
                </a:solidFill>
                <a:latin typeface="+mj-lt"/>
                <a:ea typeface="SimSun" panose="02010600030101010101" pitchFamily="2" charset="-122"/>
                <a:sym typeface="+mn-ea"/>
              </a:rPr>
              <a:t>: </a:t>
            </a:r>
            <a:r>
              <a:rPr lang="zh-CN" altLang="en-US" sz="1400" dirty="0">
                <a:solidFill>
                  <a:schemeClr val="tx1"/>
                </a:solidFill>
                <a:latin typeface="+mj-lt"/>
                <a:ea typeface="SimSun" panose="02010600030101010101" pitchFamily="2" charset="-122"/>
                <a:sym typeface="+mn-ea"/>
              </a:rPr>
              <a:t>平行于反演破缺界面流动的电流由于</a:t>
            </a:r>
            <a:r>
              <a:rPr lang="en-US" altLang="zh-CN" sz="1400" dirty="0">
                <a:solidFill>
                  <a:schemeClr val="tx1"/>
                </a:solidFill>
                <a:latin typeface="+mj-lt"/>
                <a:ea typeface="SimSun" panose="02010600030101010101" pitchFamily="2" charset="-122"/>
                <a:sym typeface="+mn-ea"/>
              </a:rPr>
              <a:t>SOC</a:t>
            </a:r>
            <a:r>
              <a:rPr lang="zh-CN" altLang="en-US" sz="1400" dirty="0">
                <a:solidFill>
                  <a:schemeClr val="tx1"/>
                </a:solidFill>
                <a:latin typeface="+mj-lt"/>
                <a:ea typeface="SimSun" panose="02010600030101010101" pitchFamily="2" charset="-122"/>
                <a:sym typeface="+mn-ea"/>
              </a:rPr>
              <a:t>产生自旋密度，此自旋密度通过交换耦合给邻近的磁性层中的磁化</a:t>
            </a:r>
            <a:r>
              <a:rPr lang="en-US" altLang="zh-CN" sz="1400" dirty="0">
                <a:solidFill>
                  <a:schemeClr val="tx1"/>
                </a:solidFill>
                <a:latin typeface="+mj-lt"/>
                <a:ea typeface="SimSun" panose="02010600030101010101" pitchFamily="2" charset="-122"/>
                <a:sym typeface="+mn-ea"/>
              </a:rPr>
              <a:t>m</a:t>
            </a:r>
            <a:r>
              <a:rPr lang="zh-CN" altLang="en-US" sz="1400" dirty="0">
                <a:solidFill>
                  <a:schemeClr val="tx1"/>
                </a:solidFill>
                <a:latin typeface="+mj-lt"/>
                <a:ea typeface="SimSun" panose="02010600030101010101" pitchFamily="2" charset="-122"/>
                <a:sym typeface="+mn-ea"/>
              </a:rPr>
              <a:t>施加一个力矩</a:t>
            </a:r>
            <a:r>
              <a:rPr lang="en-US" altLang="zh-CN" sz="1400" dirty="0">
                <a:solidFill>
                  <a:schemeClr val="tx1"/>
                </a:solidFill>
                <a:latin typeface="+mj-lt"/>
                <a:ea typeface="SimSun" panose="02010600030101010101" pitchFamily="2" charset="-122"/>
                <a:sym typeface="+mn-ea"/>
              </a:rPr>
              <a:t>[Manchon</a:t>
            </a:r>
            <a:r>
              <a:rPr lang="en-US" altLang="en-US" sz="1400" dirty="0">
                <a:solidFill>
                  <a:schemeClr val="tx1"/>
                </a:solidFill>
                <a:latin typeface="+mj-lt"/>
                <a:ea typeface="SimSun" panose="02010600030101010101" pitchFamily="2" charset="-122"/>
                <a:sym typeface="+mn-ea"/>
              </a:rPr>
              <a:t> </a:t>
            </a:r>
            <a:r>
              <a:rPr lang="en-US" altLang="zh-CN" sz="1400" dirty="0">
                <a:solidFill>
                  <a:schemeClr val="tx1"/>
                </a:solidFill>
                <a:latin typeface="+mj-lt"/>
                <a:ea typeface="SimSun" panose="02010600030101010101" pitchFamily="2" charset="-122"/>
                <a:sym typeface="+mn-ea"/>
              </a:rPr>
              <a:t>and Zhang, 2008</a:t>
            </a:r>
            <a:r>
              <a:rPr lang="en-US" altLang="en-US" sz="1400" dirty="0">
                <a:solidFill>
                  <a:schemeClr val="tx1"/>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。这个机制产生的效应：Rashba-Edelstein effect ， the inverse spin galvanic</a:t>
            </a:r>
            <a:r>
              <a:rPr lang="en-US" altLang="zh-CN" sz="1400" dirty="0">
                <a:solidFill>
                  <a:schemeClr val="tx1"/>
                </a:solidFill>
                <a:latin typeface="+mj-lt"/>
                <a:ea typeface="SimSun" panose="02010600030101010101" pitchFamily="2" charset="-122"/>
                <a:sym typeface="+mn-ea"/>
              </a:rPr>
              <a:t> </a:t>
            </a:r>
            <a:r>
              <a:rPr lang="zh-CN" altLang="en-US" sz="1400" dirty="0">
                <a:solidFill>
                  <a:schemeClr val="tx1"/>
                </a:solidFill>
                <a:latin typeface="+mj-lt"/>
                <a:ea typeface="SimSun" panose="02010600030101010101" pitchFamily="2" charset="-122"/>
                <a:sym typeface="+mn-ea"/>
              </a:rPr>
              <a:t>effect (iSGE)</a:t>
            </a:r>
            <a:r>
              <a:rPr lang="en-US" altLang="zh-CN" sz="1400" b="1" dirty="0">
                <a:solidFill>
                  <a:srgbClr val="FF0000"/>
                </a:solidFill>
                <a:latin typeface="+mj-lt"/>
                <a:ea typeface="SimSun" panose="02010600030101010101" pitchFamily="2" charset="-122"/>
                <a:sym typeface="+mn-ea"/>
              </a:rPr>
              <a:t>(</a:t>
            </a:r>
            <a:r>
              <a:rPr lang="zh-CN" altLang="en-US" sz="1400" b="1" dirty="0">
                <a:solidFill>
                  <a:srgbClr val="FF0000"/>
                </a:solidFill>
                <a:latin typeface="+mj-lt"/>
                <a:ea typeface="SimSun" panose="02010600030101010101" pitchFamily="2" charset="-122"/>
                <a:sym typeface="+mn-ea"/>
              </a:rPr>
              <a:t>界面效应</a:t>
            </a:r>
            <a:r>
              <a:rPr lang="en-US" altLang="zh-CN" sz="1400" b="1" dirty="0">
                <a:solidFill>
                  <a:srgbClr val="FF0000"/>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en-US" sz="1400" dirty="0">
                <a:solidFill>
                  <a:schemeClr val="tx1"/>
                </a:solidFill>
                <a:latin typeface="+mj-lt"/>
                <a:ea typeface="SimSun" panose="02010600030101010101" pitchFamily="2" charset="-122"/>
                <a:sym typeface="+mn-ea"/>
              </a:rPr>
              <a:t>2. </a:t>
            </a:r>
            <a:r>
              <a:rPr lang="en-US" altLang="en-US" sz="1400" dirty="0">
                <a:solidFill>
                  <a:srgbClr val="FF0000"/>
                </a:solidFill>
                <a:latin typeface="+mj-lt"/>
                <a:ea typeface="SimSun" panose="02010600030101010101" pitchFamily="2" charset="-122"/>
                <a:sym typeface="+mn-ea"/>
              </a:rPr>
              <a:t>SHE-SOT</a:t>
            </a:r>
            <a:r>
              <a:rPr lang="en-US" altLang="en-US" sz="1400" dirty="0">
                <a:solidFill>
                  <a:schemeClr val="tx1"/>
                </a:solidFill>
                <a:latin typeface="+mj-lt"/>
                <a:ea typeface="SimSun" panose="02010600030101010101" pitchFamily="2" charset="-122"/>
                <a:sym typeface="+mn-ea"/>
              </a:rPr>
              <a:t>: SOC</a:t>
            </a:r>
            <a:r>
              <a:rPr lang="zh-CN" altLang="en-US" sz="1400" dirty="0">
                <a:solidFill>
                  <a:schemeClr val="tx1"/>
                </a:solidFill>
                <a:latin typeface="+mj-lt"/>
                <a:ea typeface="SimSun" panose="02010600030101010101" pitchFamily="2" charset="-122"/>
                <a:sym typeface="+mn-ea"/>
              </a:rPr>
              <a:t>通过</a:t>
            </a:r>
            <a:r>
              <a:rPr lang="en-US" altLang="zh-CN" sz="1400" dirty="0">
                <a:solidFill>
                  <a:schemeClr val="tx1"/>
                </a:solidFill>
                <a:latin typeface="+mj-lt"/>
                <a:ea typeface="SimSun" panose="02010600030101010101" pitchFamily="2" charset="-122"/>
                <a:sym typeface="+mn-ea"/>
              </a:rPr>
              <a:t>SHE</a:t>
            </a:r>
            <a:r>
              <a:rPr lang="zh-CN" altLang="en-US" sz="1400" dirty="0">
                <a:solidFill>
                  <a:schemeClr val="tx1"/>
                </a:solidFill>
                <a:latin typeface="+mj-lt"/>
                <a:ea typeface="SimSun" panose="02010600030101010101" pitchFamily="2" charset="-122"/>
                <a:sym typeface="+mn-ea"/>
              </a:rPr>
              <a:t>在非磁金属中产生一个自旋流，自旋流传播到界面后被邻近铁磁体以磁化力矩的形式吸收。</a:t>
            </a:r>
            <a:r>
              <a:rPr lang="en-US" altLang="zh-CN" sz="1400" b="1" dirty="0">
                <a:solidFill>
                  <a:srgbClr val="FF0000"/>
                </a:solidFill>
                <a:latin typeface="+mj-lt"/>
                <a:ea typeface="SimSun" panose="02010600030101010101" pitchFamily="2" charset="-122"/>
                <a:sym typeface="+mn-ea"/>
              </a:rPr>
              <a:t>(</a:t>
            </a:r>
            <a:r>
              <a:rPr lang="zh-CN" altLang="en-US" sz="1400" b="1" dirty="0">
                <a:solidFill>
                  <a:srgbClr val="FF0000"/>
                </a:solidFill>
                <a:latin typeface="+mj-lt"/>
                <a:ea typeface="SimSun" panose="02010600030101010101" pitchFamily="2" charset="-122"/>
                <a:sym typeface="+mn-ea"/>
              </a:rPr>
              <a:t>块体效应</a:t>
            </a:r>
            <a:r>
              <a:rPr lang="en-US" altLang="zh-CN" sz="1400" b="1" dirty="0">
                <a:solidFill>
                  <a:srgbClr val="FF0000"/>
                </a:solidFill>
                <a:latin typeface="+mj-lt"/>
                <a:ea typeface="SimSun" panose="02010600030101010101" pitchFamily="2" charset="-122"/>
                <a:sym typeface="+mn-ea"/>
              </a:rPr>
              <a:t>)</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1.2. </a:t>
            </a:r>
            <a:r>
              <a:rPr lang="zh-CN" altLang="en-US" sz="1400" dirty="0">
                <a:solidFill>
                  <a:schemeClr val="tx1"/>
                </a:solidFill>
                <a:latin typeface="+mj-lt"/>
                <a:ea typeface="SimSun" panose="02010600030101010101" pitchFamily="2" charset="-122"/>
                <a:sym typeface="+mn-ea"/>
              </a:rPr>
              <a:t>机制可以同时贡献</a:t>
            </a:r>
            <a:r>
              <a:rPr lang="en-US" altLang="zh-CN" sz="1400" dirty="0">
                <a:solidFill>
                  <a:schemeClr val="tx1"/>
                </a:solidFill>
                <a:latin typeface="+mj-lt"/>
                <a:ea typeface="SimSun" panose="02010600030101010101" pitchFamily="2" charset="-122"/>
                <a:sym typeface="+mn-ea"/>
              </a:rPr>
              <a:t>SOT</a:t>
            </a:r>
            <a:r>
              <a:rPr lang="zh-CN" altLang="en-US" sz="1400" dirty="0">
                <a:solidFill>
                  <a:schemeClr val="tx1"/>
                </a:solidFill>
                <a:latin typeface="+mj-lt"/>
                <a:ea typeface="SimSun" panose="02010600030101010101" pitchFamily="2" charset="-122"/>
                <a:sym typeface="+mn-ea"/>
              </a:rPr>
              <a:t>，并且在常用的</a:t>
            </a:r>
            <a:r>
              <a:rPr lang="en-US" altLang="zh-CN" sz="1400" dirty="0">
                <a:solidFill>
                  <a:schemeClr val="tx1"/>
                </a:solidFill>
                <a:latin typeface="+mj-lt"/>
                <a:ea typeface="SimSun" panose="02010600030101010101" pitchFamily="2" charset="-122"/>
                <a:sym typeface="+mn-ea"/>
              </a:rPr>
              <a:t>nm</a:t>
            </a:r>
            <a:r>
              <a:rPr lang="zh-CN" altLang="en-US" sz="1400" dirty="0">
                <a:solidFill>
                  <a:schemeClr val="tx1"/>
                </a:solidFill>
                <a:latin typeface="+mj-lt"/>
                <a:ea typeface="SimSun" panose="02010600030101010101" pitchFamily="2" charset="-122"/>
                <a:sym typeface="+mn-ea"/>
              </a:rPr>
              <a:t>尺寸结构中，两种机制的界线也变得模糊）</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3. </a:t>
            </a:r>
            <a:r>
              <a:rPr lang="zh-CN" altLang="en-US" sz="1400" dirty="0">
                <a:solidFill>
                  <a:schemeClr val="tx1"/>
                </a:solidFill>
                <a:latin typeface="+mj-lt"/>
                <a:ea typeface="SimSun" panose="02010600030101010101" pitchFamily="2" charset="-122"/>
                <a:sym typeface="+mn-ea"/>
              </a:rPr>
              <a:t>未知机制对</a:t>
            </a:r>
            <a:r>
              <a:rPr lang="en-US" altLang="zh-CN" sz="1400" dirty="0">
                <a:solidFill>
                  <a:schemeClr val="tx1"/>
                </a:solidFill>
                <a:latin typeface="+mj-lt"/>
                <a:ea typeface="SimSun" panose="02010600030101010101" pitchFamily="2" charset="-122"/>
                <a:sym typeface="+mn-ea"/>
              </a:rPr>
              <a:t>SOT</a:t>
            </a:r>
            <a:r>
              <a:rPr lang="zh-CN" altLang="en-US" sz="1400" dirty="0">
                <a:solidFill>
                  <a:schemeClr val="tx1"/>
                </a:solidFill>
                <a:latin typeface="+mj-lt"/>
                <a:ea typeface="SimSun" panose="02010600030101010101" pitchFamily="2" charset="-122"/>
                <a:sym typeface="+mn-ea"/>
              </a:rPr>
              <a:t>的贡献：界面氧化、铁磁体中流动的自旋极化电流感受到的自旋依赖的散射</a:t>
            </a:r>
            <a:endParaRPr lang="en-US" altLang="zh-CN" sz="1400" dirty="0">
              <a:solidFill>
                <a:schemeClr val="tx1"/>
              </a:solidFill>
              <a:latin typeface="+mj-lt"/>
              <a:ea typeface="SimSun" panose="02010600030101010101"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52067" y="46556"/>
            <a:ext cx="4856480" cy="460375"/>
          </a:xfrm>
          <a:prstGeom prst="rect">
            <a:avLst/>
          </a:prstGeom>
          <a:noFill/>
        </p:spPr>
        <p:txBody>
          <a:bodyPr wrap="none" rtlCol="0">
            <a:spAutoFit/>
          </a:bodyPr>
          <a:lstStyle/>
          <a:p>
            <a:r>
              <a:rPr lang="zh-CN" altLang="en-US" sz="2400" dirty="0">
                <a:latin typeface="+mj-lt"/>
                <a:ea typeface="SimSun" panose="02010600030101010101" pitchFamily="2" charset="-122"/>
              </a:rPr>
              <a:t>石墨烯</a:t>
            </a:r>
            <a:r>
              <a:rPr lang="en-US" altLang="zh-CN" sz="2400" dirty="0">
                <a:latin typeface="+mj-lt"/>
                <a:ea typeface="SimSun" panose="02010600030101010101" pitchFamily="2" charset="-122"/>
              </a:rPr>
              <a:t>p-n</a:t>
            </a:r>
            <a:r>
              <a:rPr lang="zh-CN" altLang="en-US" sz="2400" dirty="0">
                <a:latin typeface="+mj-lt"/>
                <a:ea typeface="SimSun" panose="02010600030101010101" pitchFamily="2" charset="-122"/>
              </a:rPr>
              <a:t>结中无序诱导的输运增强</a:t>
            </a:r>
            <a:endParaRPr lang="zh-CN" altLang="en-US" sz="2400" dirty="0">
              <a:latin typeface="+mj-lt"/>
              <a:ea typeface="SimSun" panose="02010600030101010101" pitchFamily="2" charset="-122"/>
            </a:endParaRPr>
          </a:p>
        </p:txBody>
      </p:sp>
      <p:sp>
        <p:nvSpPr>
          <p:cNvPr id="8" name="Text Box 7"/>
          <p:cNvSpPr txBox="1"/>
          <p:nvPr/>
        </p:nvSpPr>
        <p:spPr>
          <a:xfrm>
            <a:off x="217170" y="4000500"/>
            <a:ext cx="7126605" cy="995045"/>
          </a:xfrm>
          <a:prstGeom prst="rect">
            <a:avLst/>
          </a:prstGeom>
          <a:noFill/>
        </p:spPr>
        <p:txBody>
          <a:bodyPr wrap="square" rtlCol="0">
            <a:spAutoFit/>
          </a:bodyPr>
          <a:lstStyle/>
          <a:p>
            <a:pPr indent="0">
              <a:lnSpc>
                <a:spcPct val="150000"/>
              </a:lnSpc>
              <a:buFont typeface="Arial" panose="020B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B0604020202020204" pitchFamily="34" charset="0"/>
              <a:buChar char="•"/>
            </a:pPr>
            <a:r>
              <a:rPr lang="zh-CN" altLang="en-US" sz="1400" dirty="0">
                <a:ea typeface="SimSun" panose="02010600030101010101" pitchFamily="2" charset="-122"/>
              </a:rPr>
              <a:t>无序有两个作用：</a:t>
            </a:r>
            <a:endParaRPr lang="zh-CN" altLang="en-US" sz="1400" dirty="0">
              <a:ea typeface="SimSun" panose="02010600030101010101" pitchFamily="2" charset="-122"/>
            </a:endParaRPr>
          </a:p>
          <a:p>
            <a:pPr lvl="1" indent="0">
              <a:lnSpc>
                <a:spcPct val="90000"/>
              </a:lnSpc>
              <a:buNone/>
            </a:pPr>
            <a:r>
              <a:rPr lang="en-US" altLang="zh-CN" sz="1400" dirty="0">
                <a:ea typeface="SimSun" panose="02010600030101010101" pitchFamily="2" charset="-122"/>
              </a:rPr>
              <a:t>1. </a:t>
            </a:r>
            <a:r>
              <a:rPr lang="zh-CN" altLang="en-US" sz="1400" dirty="0">
                <a:ea typeface="SimSun" panose="02010600030101010101" pitchFamily="2" charset="-122"/>
              </a:rPr>
              <a:t>小强度时将电子与空穴的边缘态混合，来增强电导。</a:t>
            </a:r>
            <a:endParaRPr lang="zh-CN" altLang="en-US" sz="1400" dirty="0">
              <a:ea typeface="SimSun" panose="02010600030101010101" pitchFamily="2" charset="-122"/>
            </a:endParaRPr>
          </a:p>
          <a:p>
            <a:pPr lvl="1" indent="0">
              <a:lnSpc>
                <a:spcPct val="90000"/>
              </a:lnSpc>
              <a:buNone/>
            </a:pPr>
            <a:r>
              <a:rPr lang="en-US" altLang="zh-CN" sz="1400" dirty="0">
                <a:ea typeface="SimSun" panose="02010600030101010101" pitchFamily="2" charset="-122"/>
              </a:rPr>
              <a:t>2. </a:t>
            </a:r>
            <a:r>
              <a:rPr lang="zh-CN" altLang="en-US" sz="1400" dirty="0">
                <a:ea typeface="SimSun" panose="02010600030101010101" pitchFamily="2" charset="-122"/>
              </a:rPr>
              <a:t>大强度时，使体系进入绝缘态。</a:t>
            </a:r>
            <a:endParaRPr lang="zh-CN" altLang="en-US" sz="1400" dirty="0">
              <a:ea typeface="SimSun" panose="02010600030101010101" pitchFamily="2" charset="-122"/>
            </a:endParaRPr>
          </a:p>
        </p:txBody>
      </p:sp>
      <p:sp>
        <p:nvSpPr>
          <p:cNvPr id="12" name="Text Box 11"/>
          <p:cNvSpPr txBox="1"/>
          <p:nvPr/>
        </p:nvSpPr>
        <p:spPr>
          <a:xfrm>
            <a:off x="5361305" y="506730"/>
            <a:ext cx="2036445"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1"/>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SimSun" panose="02010600030101010101" pitchFamily="2" charset="-122"/>
              </a:rPr>
              <a:t>加无序</a:t>
            </a:r>
            <a:endParaRPr lang="zh-CN" altLang="en-US" sz="1600">
              <a:solidFill>
                <a:srgbClr val="FF0000"/>
              </a:solidFill>
              <a:ea typeface="SimSun" panose="02010600030101010101" pitchFamily="2" charset="-122"/>
            </a:endParaRPr>
          </a:p>
        </p:txBody>
      </p:sp>
      <p:pic>
        <p:nvPicPr>
          <p:cNvPr id="3" name="Picture 2" descr="1"/>
          <p:cNvPicPr>
            <a:picLocks noChangeAspect="1"/>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1"/>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1"/>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653057" y="89101"/>
            <a:ext cx="4218305" cy="398780"/>
          </a:xfrm>
          <a:prstGeom prst="rect">
            <a:avLst/>
          </a:prstGeom>
          <a:noFill/>
        </p:spPr>
        <p:txBody>
          <a:bodyPr wrap="none" rtlCol="0">
            <a:spAutoFit/>
          </a:bodyPr>
          <a:p>
            <a:pPr algn="l"/>
            <a:r>
              <a:rPr lang="zh-CN" sz="2000" dirty="0">
                <a:latin typeface="+mj-lt"/>
                <a:ea typeface="SimSun" panose="02010600030101010101" pitchFamily="2" charset="-122"/>
              </a:rPr>
              <a:t>铁磁与反铁磁系统中电流诱导的</a:t>
            </a:r>
            <a:r>
              <a:rPr lang="en-US" altLang="zh-CN" sz="2000" dirty="0">
                <a:latin typeface="+mj-lt"/>
                <a:ea typeface="SimSun" panose="02010600030101010101" pitchFamily="2" charset="-122"/>
              </a:rPr>
              <a:t>SOT</a:t>
            </a:r>
            <a:endParaRPr lang="en-US" altLang="zh-CN" sz="2000" dirty="0">
              <a:latin typeface="+mj-lt"/>
              <a:ea typeface="SimSun" panose="02010600030101010101" pitchFamily="2" charset="-122"/>
            </a:endParaRPr>
          </a:p>
        </p:txBody>
      </p:sp>
      <p:sp>
        <p:nvSpPr>
          <p:cNvPr id="3" name="Text Box 2"/>
          <p:cNvSpPr txBox="1"/>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SimSun" panose="02010600030101010101" pitchFamily="2" charset="-122"/>
              <a:sym typeface="+mn-ea"/>
            </a:endParaRPr>
          </a:p>
        </p:txBody>
      </p:sp>
      <p:sp>
        <p:nvSpPr>
          <p:cNvPr id="4" name="Text Box 3"/>
          <p:cNvSpPr txBox="1"/>
          <p:nvPr/>
        </p:nvSpPr>
        <p:spPr>
          <a:xfrm>
            <a:off x="137160" y="8890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综述</a:t>
            </a:r>
            <a:endParaRPr lang="zh-CN" altLang="en-US" sz="1200">
              <a:solidFill>
                <a:srgbClr val="FF0000"/>
              </a:solidFill>
              <a:ea typeface="SimSun" panose="02010600030101010101" pitchFamily="2" charset="-122"/>
            </a:endParaRPr>
          </a:p>
        </p:txBody>
      </p:sp>
      <p:pic>
        <p:nvPicPr>
          <p:cNvPr id="2" name="Picture 1" descr="/home/ligy/Pictures/1.png1"/>
          <p:cNvPicPr>
            <a:picLocks noChangeAspect="1"/>
          </p:cNvPicPr>
          <p:nvPr/>
        </p:nvPicPr>
        <p:blipFill>
          <a:blip r:embed="rId1"/>
          <a:srcRect/>
          <a:stretch>
            <a:fillRect/>
          </a:stretch>
        </p:blipFill>
        <p:spPr>
          <a:xfrm>
            <a:off x="56515" y="886460"/>
            <a:ext cx="7448550" cy="45808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653692" y="89101"/>
            <a:ext cx="4218305" cy="398780"/>
          </a:xfrm>
          <a:prstGeom prst="rect">
            <a:avLst/>
          </a:prstGeom>
          <a:noFill/>
        </p:spPr>
        <p:txBody>
          <a:bodyPr wrap="none" rtlCol="0">
            <a:spAutoFit/>
          </a:bodyPr>
          <a:p>
            <a:pPr algn="l"/>
            <a:r>
              <a:rPr lang="zh-CN" sz="2000" dirty="0">
                <a:latin typeface="+mj-lt"/>
                <a:ea typeface="SimSun" panose="02010600030101010101" pitchFamily="2" charset="-122"/>
              </a:rPr>
              <a:t>铁磁与反铁磁系统中电流诱导的</a:t>
            </a:r>
            <a:r>
              <a:rPr lang="en-US" altLang="zh-CN" sz="2000" dirty="0">
                <a:latin typeface="+mj-lt"/>
                <a:ea typeface="SimSun" panose="02010600030101010101" pitchFamily="2" charset="-122"/>
              </a:rPr>
              <a:t>SOT</a:t>
            </a:r>
            <a:endParaRPr lang="en-US" altLang="zh-CN" sz="2000" dirty="0">
              <a:latin typeface="+mj-lt"/>
              <a:ea typeface="SimSun" panose="02010600030101010101" pitchFamily="2" charset="-122"/>
            </a:endParaRPr>
          </a:p>
        </p:txBody>
      </p:sp>
      <p:sp>
        <p:nvSpPr>
          <p:cNvPr id="3" name="Text Box 2"/>
          <p:cNvSpPr txBox="1"/>
          <p:nvPr/>
        </p:nvSpPr>
        <p:spPr>
          <a:xfrm>
            <a:off x="4821555" y="42164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SimSun" panose="02010600030101010101" pitchFamily="2" charset="-122"/>
              <a:sym typeface="+mn-ea"/>
            </a:endParaRPr>
          </a:p>
        </p:txBody>
      </p:sp>
      <p:sp>
        <p:nvSpPr>
          <p:cNvPr id="4" name="Text Box 3"/>
          <p:cNvSpPr txBox="1"/>
          <p:nvPr/>
        </p:nvSpPr>
        <p:spPr>
          <a:xfrm>
            <a:off x="137160" y="8890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综述</a:t>
            </a:r>
            <a:endParaRPr lang="zh-CN" altLang="en-US" sz="1200">
              <a:solidFill>
                <a:srgbClr val="FF0000"/>
              </a:solidFill>
              <a:ea typeface="SimSun" panose="02010600030101010101" pitchFamily="2" charset="-122"/>
            </a:endParaRPr>
          </a:p>
        </p:txBody>
      </p:sp>
      <p:pic>
        <p:nvPicPr>
          <p:cNvPr id="2" name="Picture 1" descr="/home/ligy/Pictures/1.png1"/>
          <p:cNvPicPr>
            <a:picLocks noChangeAspect="1"/>
          </p:cNvPicPr>
          <p:nvPr/>
        </p:nvPicPr>
        <p:blipFill>
          <a:blip r:embed="rId1"/>
          <a:srcRect/>
          <a:stretch>
            <a:fillRect/>
          </a:stretch>
        </p:blipFill>
        <p:spPr>
          <a:xfrm>
            <a:off x="38100" y="1055370"/>
            <a:ext cx="7448550" cy="2590800"/>
          </a:xfrm>
          <a:prstGeom prst="rect">
            <a:avLst/>
          </a:prstGeom>
        </p:spPr>
      </p:pic>
      <p:sp>
        <p:nvSpPr>
          <p:cNvPr id="5" name="Text Box 4"/>
          <p:cNvSpPr txBox="1"/>
          <p:nvPr/>
        </p:nvSpPr>
        <p:spPr>
          <a:xfrm>
            <a:off x="345440" y="662305"/>
            <a:ext cx="1649095" cy="337185"/>
          </a:xfrm>
          <a:prstGeom prst="rect">
            <a:avLst/>
          </a:prstGeom>
          <a:noFill/>
        </p:spPr>
        <p:txBody>
          <a:bodyPr wrap="square" rtlCol="0">
            <a:spAutoFit/>
          </a:bodyPr>
          <a:p>
            <a:r>
              <a:rPr lang="zh-CN" altLang="en-US" sz="1600">
                <a:ea typeface="SimSun" panose="02010600030101010101" pitchFamily="2" charset="-122"/>
              </a:rPr>
              <a:t>垂直电流</a:t>
            </a:r>
            <a:r>
              <a:rPr lang="en-US" altLang="en-US" sz="1600"/>
              <a:t>STT</a:t>
            </a:r>
            <a:endParaRPr lang="en-US" altLang="en-US" sz="1600"/>
          </a:p>
        </p:txBody>
      </p:sp>
      <p:sp>
        <p:nvSpPr>
          <p:cNvPr id="6" name="Text Box 5"/>
          <p:cNvSpPr txBox="1"/>
          <p:nvPr/>
        </p:nvSpPr>
        <p:spPr>
          <a:xfrm>
            <a:off x="2780665" y="662305"/>
            <a:ext cx="1270635" cy="337185"/>
          </a:xfrm>
          <a:prstGeom prst="rect">
            <a:avLst/>
          </a:prstGeom>
          <a:noFill/>
        </p:spPr>
        <p:txBody>
          <a:bodyPr wrap="square" rtlCol="0">
            <a:spAutoFit/>
          </a:bodyPr>
          <a:p>
            <a:r>
              <a:rPr lang="en-US" altLang="en-US" sz="1600"/>
              <a:t>SHE-SOT</a:t>
            </a:r>
            <a:endParaRPr lang="en-US" altLang="en-US" sz="1600"/>
          </a:p>
        </p:txBody>
      </p:sp>
      <p:sp>
        <p:nvSpPr>
          <p:cNvPr id="7" name="Text Box 6"/>
          <p:cNvSpPr txBox="1"/>
          <p:nvPr/>
        </p:nvSpPr>
        <p:spPr>
          <a:xfrm>
            <a:off x="5476875" y="662305"/>
            <a:ext cx="1270635" cy="337185"/>
          </a:xfrm>
          <a:prstGeom prst="rect">
            <a:avLst/>
          </a:prstGeom>
          <a:noFill/>
        </p:spPr>
        <p:txBody>
          <a:bodyPr wrap="square" rtlCol="0">
            <a:spAutoFit/>
          </a:bodyPr>
          <a:p>
            <a:r>
              <a:rPr lang="en-US" altLang="en-US" sz="1600"/>
              <a:t>iSGE-SOT</a:t>
            </a:r>
            <a:endParaRPr lang="en-US" altLang="en-US" sz="1600"/>
          </a:p>
        </p:txBody>
      </p:sp>
      <p:sp>
        <p:nvSpPr>
          <p:cNvPr id="8" name="Text Box 7"/>
          <p:cNvSpPr txBox="1"/>
          <p:nvPr/>
        </p:nvSpPr>
        <p:spPr>
          <a:xfrm>
            <a:off x="2115185" y="3717290"/>
            <a:ext cx="2601595" cy="368300"/>
          </a:xfrm>
          <a:prstGeom prst="rect">
            <a:avLst/>
          </a:prstGeom>
          <a:noFill/>
        </p:spPr>
        <p:txBody>
          <a:bodyPr wrap="square" rtlCol="0">
            <a:spAutoFit/>
          </a:bodyPr>
          <a:p>
            <a:r>
              <a:rPr lang="en-US" altLang="en-US"/>
              <a:t>bulk SOC to spin current</a:t>
            </a:r>
            <a:endParaRPr lang="en-US" altLang="en-US"/>
          </a:p>
        </p:txBody>
      </p:sp>
      <p:sp>
        <p:nvSpPr>
          <p:cNvPr id="9" name="Text Box 8"/>
          <p:cNvSpPr txBox="1"/>
          <p:nvPr/>
        </p:nvSpPr>
        <p:spPr>
          <a:xfrm>
            <a:off x="4819015" y="3717290"/>
            <a:ext cx="2601595" cy="368300"/>
          </a:xfrm>
          <a:prstGeom prst="rect">
            <a:avLst/>
          </a:prstGeom>
          <a:noFill/>
        </p:spPr>
        <p:txBody>
          <a:bodyPr wrap="square" rtlCol="0">
            <a:spAutoFit/>
          </a:bodyPr>
          <a:p>
            <a:r>
              <a:rPr lang="en-US" altLang="en-US"/>
              <a:t>interfacial spin density</a:t>
            </a:r>
            <a:endParaRPr lang="en-US" altLang="en-US"/>
          </a:p>
        </p:txBody>
      </p:sp>
      <p:sp>
        <p:nvSpPr>
          <p:cNvPr id="15" name="Text Box 14"/>
          <p:cNvSpPr txBox="1"/>
          <p:nvPr/>
        </p:nvSpPr>
        <p:spPr>
          <a:xfrm>
            <a:off x="38100" y="4184650"/>
            <a:ext cx="7306945" cy="138366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还有一种</a:t>
            </a:r>
            <a:r>
              <a:rPr lang="en-US" altLang="zh-CN" sz="1400" dirty="0">
                <a:solidFill>
                  <a:schemeClr val="tx1"/>
                </a:solidFill>
                <a:latin typeface="+mj-lt"/>
                <a:ea typeface="SimSun" panose="02010600030101010101" pitchFamily="2" charset="-122"/>
                <a:sym typeface="+mn-ea"/>
              </a:rPr>
              <a:t>STT</a:t>
            </a:r>
            <a:r>
              <a:rPr lang="zh-CN" altLang="en-US" sz="1400" dirty="0">
                <a:solidFill>
                  <a:schemeClr val="tx1"/>
                </a:solidFill>
                <a:latin typeface="+mj-lt"/>
                <a:ea typeface="SimSun" panose="02010600030101010101" pitchFamily="2" charset="-122"/>
                <a:sym typeface="+mn-ea"/>
              </a:rPr>
              <a:t>，即</a:t>
            </a:r>
            <a:r>
              <a:rPr lang="zh-CN" altLang="en-US" sz="1400" dirty="0">
                <a:solidFill>
                  <a:srgbClr val="FF0000"/>
                </a:solidFill>
                <a:latin typeface="+mj-lt"/>
                <a:ea typeface="SimSun" panose="02010600030101010101" pitchFamily="2" charset="-122"/>
                <a:sym typeface="+mn-ea"/>
              </a:rPr>
              <a:t>面内电流</a:t>
            </a:r>
            <a:r>
              <a:rPr lang="zh-CN" altLang="en-US" sz="1400" dirty="0">
                <a:solidFill>
                  <a:schemeClr val="tx1"/>
                </a:solidFill>
                <a:latin typeface="+mj-lt"/>
                <a:ea typeface="SimSun" panose="02010600030101010101" pitchFamily="2" charset="-122"/>
                <a:sym typeface="+mn-ea"/>
              </a:rPr>
              <a:t>引起的自旋力矩</a:t>
            </a:r>
            <a:endParaRPr 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sz="1400" dirty="0">
                <a:solidFill>
                  <a:schemeClr val="tx1"/>
                </a:solidFill>
                <a:latin typeface="+mj-lt"/>
                <a:ea typeface="SimSun" panose="02010600030101010101" pitchFamily="2" charset="-122"/>
                <a:sym typeface="+mn-ea"/>
              </a:rPr>
              <a:t>recording</a:t>
            </a:r>
            <a:r>
              <a:rPr lang="zh-CN" altLang="en-US" sz="1400" dirty="0">
                <a:solidFill>
                  <a:schemeClr val="tx1"/>
                </a:solidFill>
                <a:latin typeface="+mj-lt"/>
                <a:ea typeface="SimSun" panose="02010600030101010101" pitchFamily="2" charset="-122"/>
                <a:sym typeface="+mn-ea"/>
              </a:rPr>
              <a:t>层磁化动力学由</a:t>
            </a:r>
            <a:r>
              <a:rPr lang="en-US" altLang="zh-CN" sz="1400" dirty="0">
                <a:solidFill>
                  <a:schemeClr val="tx1"/>
                </a:solidFill>
                <a:latin typeface="+mj-lt"/>
                <a:ea typeface="SimSun" panose="02010600030101010101" pitchFamily="2" charset="-122"/>
                <a:sym typeface="+mn-ea"/>
              </a:rPr>
              <a:t>LLG</a:t>
            </a:r>
            <a:r>
              <a:rPr lang="zh-CN" altLang="en-US" sz="1400" dirty="0">
                <a:solidFill>
                  <a:schemeClr val="tx1"/>
                </a:solidFill>
                <a:latin typeface="+mj-lt"/>
                <a:ea typeface="SimSun" panose="02010600030101010101" pitchFamily="2" charset="-122"/>
                <a:sym typeface="+mn-ea"/>
              </a:rPr>
              <a:t>方程支配：</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T</a:t>
            </a:r>
            <a:r>
              <a:rPr lang="zh-CN" altLang="en-US" sz="1400" dirty="0">
                <a:solidFill>
                  <a:schemeClr val="tx1"/>
                </a:solidFill>
                <a:latin typeface="+mj-lt"/>
                <a:ea typeface="SimSun" panose="02010600030101010101" pitchFamily="2" charset="-122"/>
                <a:sym typeface="+mn-ea"/>
              </a:rPr>
              <a:t>表示不能由能量密度得到的力矩，如电流产生的力矩，一般垂直于</a:t>
            </a:r>
            <a:r>
              <a:rPr lang="en-US" altLang="zh-CN" sz="1400" dirty="0">
                <a:solidFill>
                  <a:schemeClr val="tx1"/>
                </a:solidFill>
                <a:latin typeface="+mj-lt"/>
                <a:ea typeface="SimSun" panose="02010600030101010101" pitchFamily="2" charset="-122"/>
                <a:sym typeface="+mn-ea"/>
              </a:rPr>
              <a:t>m</a:t>
            </a:r>
            <a:r>
              <a:rPr lang="zh-CN" altLang="en-US" sz="1400" dirty="0">
                <a:solidFill>
                  <a:schemeClr val="tx1"/>
                </a:solidFill>
                <a:latin typeface="+mj-lt"/>
                <a:ea typeface="SimSun" panose="02010600030101010101" pitchFamily="2" charset="-122"/>
                <a:sym typeface="+mn-ea"/>
              </a:rPr>
              <a:t>，一般形式为：</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\chi</a:t>
            </a:r>
            <a:r>
              <a:rPr lang="zh-CN" altLang="en-US" sz="1400" dirty="0">
                <a:solidFill>
                  <a:schemeClr val="tx1"/>
                </a:solidFill>
                <a:latin typeface="+mj-lt"/>
                <a:ea typeface="SimSun" panose="02010600030101010101" pitchFamily="2" charset="-122"/>
                <a:sym typeface="+mn-ea"/>
              </a:rPr>
              <a:t>是单位矢量，具体取决于</a:t>
            </a:r>
            <a:r>
              <a:rPr lang="en-US" altLang="zh-CN" sz="1400" dirty="0">
                <a:solidFill>
                  <a:schemeClr val="tx1"/>
                </a:solidFill>
                <a:latin typeface="+mj-lt"/>
                <a:ea typeface="SimSun" panose="02010600030101010101" pitchFamily="2" charset="-122"/>
                <a:sym typeface="+mn-ea"/>
              </a:rPr>
              <a:t>SOT</a:t>
            </a:r>
            <a:r>
              <a:rPr lang="zh-CN" altLang="en-US" sz="1400" dirty="0">
                <a:solidFill>
                  <a:schemeClr val="tx1"/>
                </a:solidFill>
                <a:latin typeface="+mj-lt"/>
                <a:ea typeface="SimSun" panose="02010600030101010101" pitchFamily="2" charset="-122"/>
                <a:sym typeface="+mn-ea"/>
              </a:rPr>
              <a:t>的内在机制</a:t>
            </a:r>
            <a:endParaRPr lang="zh-CN" altLang="en-US" sz="1400" dirty="0">
              <a:solidFill>
                <a:schemeClr val="tx1"/>
              </a:solidFill>
              <a:latin typeface="+mj-lt"/>
              <a:ea typeface="SimSun" panose="02010600030101010101" pitchFamily="2" charset="-122"/>
              <a:sym typeface="+mn-ea"/>
            </a:endParaRPr>
          </a:p>
        </p:txBody>
      </p:sp>
      <p:pic>
        <p:nvPicPr>
          <p:cNvPr id="10" name="Picture 9" descr="/home/ligy/Pictures/1.png1"/>
          <p:cNvPicPr>
            <a:picLocks noChangeAspect="1"/>
          </p:cNvPicPr>
          <p:nvPr/>
        </p:nvPicPr>
        <p:blipFill>
          <a:blip r:embed="rId2"/>
          <a:srcRect/>
          <a:stretch>
            <a:fillRect/>
          </a:stretch>
        </p:blipFill>
        <p:spPr>
          <a:xfrm>
            <a:off x="4459605" y="4085590"/>
            <a:ext cx="2722245" cy="488315"/>
          </a:xfrm>
          <a:prstGeom prst="rect">
            <a:avLst/>
          </a:prstGeom>
        </p:spPr>
      </p:pic>
      <p:pic>
        <p:nvPicPr>
          <p:cNvPr id="11" name="Picture 10" descr="/home/ligy/Pictures/1.png1"/>
          <p:cNvPicPr>
            <a:picLocks noChangeAspect="1"/>
          </p:cNvPicPr>
          <p:nvPr/>
        </p:nvPicPr>
        <p:blipFill>
          <a:blip r:embed="rId3"/>
          <a:srcRect/>
          <a:stretch>
            <a:fillRect/>
          </a:stretch>
        </p:blipFill>
        <p:spPr>
          <a:xfrm>
            <a:off x="1994535" y="4959668"/>
            <a:ext cx="2722245" cy="257810"/>
          </a:xfrm>
          <a:prstGeom prst="rect">
            <a:avLst/>
          </a:prstGeom>
        </p:spPr>
      </p:pic>
      <p:pic>
        <p:nvPicPr>
          <p:cNvPr id="12" name="Picture 11" descr="1"/>
          <p:cNvPicPr>
            <a:picLocks noChangeAspect="1"/>
          </p:cNvPicPr>
          <p:nvPr/>
        </p:nvPicPr>
        <p:blipFill>
          <a:blip r:embed="rId4"/>
          <a:stretch>
            <a:fillRect/>
          </a:stretch>
        </p:blipFill>
        <p:spPr>
          <a:xfrm>
            <a:off x="5397500" y="4959985"/>
            <a:ext cx="2089150" cy="6083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653057" y="27506"/>
            <a:ext cx="4218305" cy="398780"/>
          </a:xfrm>
          <a:prstGeom prst="rect">
            <a:avLst/>
          </a:prstGeom>
          <a:noFill/>
        </p:spPr>
        <p:txBody>
          <a:bodyPr wrap="square" rtlCol="0">
            <a:spAutoFit/>
          </a:bodyPr>
          <a:p>
            <a:pPr algn="l"/>
            <a:r>
              <a:rPr lang="zh-CN" sz="2000" dirty="0">
                <a:latin typeface="+mj-lt"/>
                <a:ea typeface="SimSun" panose="02010600030101010101" pitchFamily="2" charset="-122"/>
              </a:rPr>
              <a:t>铁磁与反铁磁系统中电流诱导的</a:t>
            </a:r>
            <a:r>
              <a:rPr lang="en-US" altLang="zh-CN" sz="2000" dirty="0">
                <a:latin typeface="+mj-lt"/>
                <a:ea typeface="SimSun" panose="02010600030101010101" pitchFamily="2" charset="-122"/>
              </a:rPr>
              <a:t>SOT</a:t>
            </a:r>
            <a:endParaRPr lang="en-US" altLang="zh-CN" sz="2000" dirty="0">
              <a:latin typeface="+mj-lt"/>
              <a:ea typeface="SimSun" panose="02010600030101010101" pitchFamily="2" charset="-122"/>
            </a:endParaRPr>
          </a:p>
        </p:txBody>
      </p:sp>
      <p:sp>
        <p:nvSpPr>
          <p:cNvPr id="3" name="Text Box 2"/>
          <p:cNvSpPr txBox="1"/>
          <p:nvPr/>
        </p:nvSpPr>
        <p:spPr>
          <a:xfrm>
            <a:off x="4919345" y="350520"/>
            <a:ext cx="2617470" cy="275590"/>
          </a:xfrm>
          <a:prstGeom prst="rect">
            <a:avLst/>
          </a:prstGeom>
          <a:noFill/>
        </p:spPr>
        <p:txBody>
          <a:bodyPr wrap="square" rtlCol="0">
            <a:spAutoFit/>
          </a:bodyPr>
          <a:p>
            <a:r>
              <a:rPr lang="en-US" altLang="en-US" sz="1200">
                <a:sym typeface="+mn-ea"/>
              </a:rPr>
              <a:t>Rev. Mod. Phys. 91, 035004 (2019)</a:t>
            </a:r>
            <a:endParaRPr lang="zh-CN" altLang="en-US" sz="1200">
              <a:ea typeface="SimSun" panose="02010600030101010101" pitchFamily="2" charset="-122"/>
              <a:sym typeface="+mn-ea"/>
            </a:endParaRPr>
          </a:p>
        </p:txBody>
      </p:sp>
      <p:sp>
        <p:nvSpPr>
          <p:cNvPr id="4" name="Text Box 3"/>
          <p:cNvSpPr txBox="1"/>
          <p:nvPr/>
        </p:nvSpPr>
        <p:spPr>
          <a:xfrm>
            <a:off x="137160" y="8890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综述</a:t>
            </a:r>
            <a:endParaRPr lang="zh-CN" altLang="en-US" sz="1200">
              <a:solidFill>
                <a:srgbClr val="FF0000"/>
              </a:solidFill>
              <a:ea typeface="SimSun" panose="02010600030101010101" pitchFamily="2" charset="-122"/>
            </a:endParaRPr>
          </a:p>
        </p:txBody>
      </p:sp>
      <p:sp>
        <p:nvSpPr>
          <p:cNvPr id="15" name="Text Box 14"/>
          <p:cNvSpPr txBox="1"/>
          <p:nvPr/>
        </p:nvSpPr>
        <p:spPr>
          <a:xfrm>
            <a:off x="15875" y="589915"/>
            <a:ext cx="7306945" cy="310769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分别为</a:t>
            </a:r>
            <a:r>
              <a:rPr lang="en-US" altLang="zh-CN" sz="1400" dirty="0">
                <a:solidFill>
                  <a:schemeClr val="tx1"/>
                </a:solidFill>
                <a:latin typeface="+mj-lt"/>
                <a:ea typeface="SimSun" panose="02010600030101010101" pitchFamily="2" charset="-122"/>
                <a:sym typeface="+mn-ea"/>
              </a:rPr>
              <a:t>field-like</a:t>
            </a:r>
            <a:r>
              <a:rPr lang="zh-CN" altLang="en-US" sz="1400" dirty="0">
                <a:solidFill>
                  <a:schemeClr val="tx1"/>
                </a:solidFill>
                <a:latin typeface="+mj-lt"/>
                <a:ea typeface="SimSun" panose="02010600030101010101" pitchFamily="2" charset="-122"/>
                <a:sym typeface="+mn-ea"/>
              </a:rPr>
              <a:t>和</a:t>
            </a:r>
            <a:r>
              <a:rPr lang="en-US" altLang="zh-CN" sz="1400" dirty="0">
                <a:solidFill>
                  <a:schemeClr val="tx1"/>
                </a:solidFill>
                <a:latin typeface="+mj-lt"/>
                <a:ea typeface="SimSun" panose="02010600030101010101" pitchFamily="2" charset="-122"/>
                <a:sym typeface="+mn-ea"/>
              </a:rPr>
              <a:t>damping-like</a:t>
            </a:r>
            <a:r>
              <a:rPr lang="zh-CN" altLang="en-US" sz="1400" dirty="0">
                <a:solidFill>
                  <a:schemeClr val="tx1"/>
                </a:solidFill>
                <a:latin typeface="+mj-lt"/>
                <a:ea typeface="SimSun" panose="02010600030101010101" pitchFamily="2" charset="-122"/>
                <a:sym typeface="+mn-ea"/>
              </a:rPr>
              <a:t>项，因为它们是垂直分量和径向分量，作用分别等同于有效场和</a:t>
            </a:r>
            <a:r>
              <a:rPr lang="en-US" altLang="zh-CN" sz="1400" dirty="0">
                <a:solidFill>
                  <a:schemeClr val="tx1"/>
                </a:solidFill>
                <a:latin typeface="+mj-lt"/>
                <a:ea typeface="SimSun" panose="02010600030101010101" pitchFamily="2" charset="-122"/>
                <a:sym typeface="+mn-ea"/>
              </a:rPr>
              <a:t>damping</a:t>
            </a:r>
            <a:r>
              <a:rPr lang="zh-CN" altLang="en-US" sz="1400" dirty="0">
                <a:solidFill>
                  <a:schemeClr val="tx1"/>
                </a:solidFill>
                <a:latin typeface="+mj-lt"/>
                <a:ea typeface="SimSun" panose="02010600030101010101" pitchFamily="2" charset="-122"/>
                <a:sym typeface="+mn-ea"/>
              </a:rPr>
              <a:t>项</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目前的</a:t>
            </a:r>
            <a:r>
              <a:rPr lang="en-US" altLang="zh-CN" sz="1400" dirty="0">
                <a:solidFill>
                  <a:schemeClr val="tx1"/>
                </a:solidFill>
                <a:latin typeface="+mj-lt"/>
                <a:ea typeface="SimSun" panose="02010600030101010101" pitchFamily="2" charset="-122"/>
                <a:sym typeface="+mn-ea"/>
              </a:rPr>
              <a:t>MRAM</a:t>
            </a:r>
            <a:r>
              <a:rPr lang="zh-CN" altLang="en-US" sz="1400" dirty="0">
                <a:solidFill>
                  <a:schemeClr val="tx1"/>
                </a:solidFill>
                <a:latin typeface="+mj-lt"/>
                <a:ea typeface="SimSun" panose="02010600030101010101" pitchFamily="2" charset="-122"/>
                <a:sym typeface="+mn-ea"/>
              </a:rPr>
              <a:t>比特读取操作作用隧穿磁阻</a:t>
            </a:r>
            <a:r>
              <a:rPr lang="en-US" altLang="zh-CN" sz="1400" dirty="0">
                <a:solidFill>
                  <a:schemeClr val="tx1"/>
                </a:solidFill>
                <a:latin typeface="+mj-lt"/>
                <a:ea typeface="SimSun" panose="02010600030101010101" pitchFamily="2" charset="-122"/>
                <a:sym typeface="+mn-ea"/>
              </a:rPr>
              <a:t>(TMR)</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相比于</a:t>
            </a:r>
            <a:r>
              <a:rPr lang="en-US" altLang="zh-CN" sz="1400" dirty="0">
                <a:solidFill>
                  <a:schemeClr val="tx1"/>
                </a:solidFill>
                <a:latin typeface="+mj-lt"/>
                <a:ea typeface="SimSun" panose="02010600030101010101" pitchFamily="2" charset="-122"/>
                <a:sym typeface="+mn-ea"/>
              </a:rPr>
              <a:t>STT-MRAM</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SOT-MRAM</a:t>
            </a:r>
            <a:r>
              <a:rPr lang="zh-CN" altLang="en-US" sz="1400" dirty="0">
                <a:solidFill>
                  <a:schemeClr val="tx1"/>
                </a:solidFill>
                <a:latin typeface="+mj-lt"/>
                <a:ea typeface="SimSun" panose="02010600030101010101" pitchFamily="2" charset="-122"/>
                <a:sym typeface="+mn-ea"/>
              </a:rPr>
              <a:t>的读写电流路径是分开的，这在器件上有巨大的优势</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latin typeface="+mj-lt"/>
                <a:ea typeface="SimSun" panose="02010600030101010101" pitchFamily="2" charset="-122"/>
                <a:sym typeface="+mn-ea"/>
              </a:rPr>
              <a:t>SOT-MRAM</a:t>
            </a:r>
            <a:r>
              <a:rPr lang="zh-CN" altLang="en-US" sz="1400" dirty="0">
                <a:latin typeface="+mj-lt"/>
                <a:ea typeface="SimSun" panose="02010600030101010101" pitchFamily="2" charset="-122"/>
                <a:sym typeface="+mn-ea"/>
              </a:rPr>
              <a:t>的劣势：体积大（低存贮密度），适于集成的处理哭缓存</a:t>
            </a:r>
            <a:endParaRPr lang="zh-CN" altLang="en-US" sz="1400" dirty="0">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非均匀磁结构是</a:t>
            </a:r>
            <a:r>
              <a:rPr lang="en-US" altLang="zh-CN" sz="1400" dirty="0">
                <a:solidFill>
                  <a:schemeClr val="tx1"/>
                </a:solidFill>
                <a:latin typeface="+mj-lt"/>
                <a:ea typeface="SimSun" panose="02010600030101010101" pitchFamily="2" charset="-122"/>
                <a:sym typeface="+mn-ea"/>
              </a:rPr>
              <a:t>racetrack</a:t>
            </a:r>
            <a:r>
              <a:rPr lang="zh-CN" altLang="en-US" sz="1400" dirty="0">
                <a:solidFill>
                  <a:schemeClr val="tx1"/>
                </a:solidFill>
                <a:latin typeface="+mj-lt"/>
                <a:ea typeface="SimSun" panose="02010600030101010101" pitchFamily="2" charset="-122"/>
                <a:sym typeface="+mn-ea"/>
              </a:rPr>
              <a:t>存贮概念的基础</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上下状态的磁畴可以被同步移动，这样就可以被单个磁阻探测器读取</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SkX</a:t>
            </a:r>
            <a:r>
              <a:rPr lang="zh-CN" altLang="en-US" sz="1400" dirty="0">
                <a:solidFill>
                  <a:schemeClr val="tx1"/>
                </a:solidFill>
                <a:latin typeface="+mj-lt"/>
                <a:ea typeface="SimSun" panose="02010600030101010101" pitchFamily="2" charset="-122"/>
                <a:sym typeface="+mn-ea"/>
              </a:rPr>
              <a:t>中</a:t>
            </a:r>
            <a:r>
              <a:rPr lang="en-US" altLang="zh-CN" sz="1400" dirty="0">
                <a:solidFill>
                  <a:schemeClr val="tx1"/>
                </a:solidFill>
                <a:latin typeface="+mj-lt"/>
                <a:ea typeface="SimSun" panose="02010600030101010101" pitchFamily="2" charset="-122"/>
                <a:sym typeface="+mn-ea"/>
              </a:rPr>
              <a:t>d</a:t>
            </a:r>
            <a:r>
              <a:rPr lang="en-US" altLang="en-US" sz="1400" dirty="0">
                <a:solidFill>
                  <a:schemeClr val="tx1"/>
                </a:solidFill>
                <a:latin typeface="+mj-lt"/>
                <a:ea typeface="SimSun" panose="02010600030101010101" pitchFamily="2" charset="-122"/>
                <a:sym typeface="+mn-ea"/>
              </a:rPr>
              <a:t>epining</a:t>
            </a:r>
            <a:r>
              <a:rPr lang="zh-CN" altLang="en-US" sz="1400" dirty="0">
                <a:solidFill>
                  <a:schemeClr val="tx1"/>
                </a:solidFill>
                <a:latin typeface="+mj-lt"/>
                <a:ea typeface="SimSun" panose="02010600030101010101" pitchFamily="2" charset="-122"/>
                <a:sym typeface="+mn-ea"/>
              </a:rPr>
              <a:t>电流很小</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研究目前集中在单个</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在电流驱动下的运动</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测量技术：简谐振</a:t>
            </a:r>
            <a:r>
              <a:rPr lang="en-US" altLang="zh-CN" sz="1400" dirty="0">
                <a:solidFill>
                  <a:schemeClr val="tx1"/>
                </a:solidFill>
                <a:latin typeface="+mj-lt"/>
                <a:ea typeface="SimSun" panose="02010600030101010101" pitchFamily="2" charset="-122"/>
                <a:sym typeface="+mn-ea"/>
              </a:rPr>
              <a:t>Hall</a:t>
            </a:r>
            <a:r>
              <a:rPr lang="zh-CN" altLang="en-US" sz="1400" dirty="0">
                <a:solidFill>
                  <a:schemeClr val="tx1"/>
                </a:solidFill>
                <a:latin typeface="+mj-lt"/>
                <a:ea typeface="SimSun" panose="02010600030101010101" pitchFamily="2" charset="-122"/>
                <a:sym typeface="+mn-ea"/>
              </a:rPr>
              <a:t>电压分析</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Thiele</a:t>
            </a:r>
            <a:r>
              <a:rPr lang="zh-CN" altLang="en-US" sz="1400" dirty="0">
                <a:solidFill>
                  <a:schemeClr val="tx1"/>
                </a:solidFill>
                <a:latin typeface="+mj-lt"/>
                <a:ea typeface="SimSun" panose="02010600030101010101" pitchFamily="2" charset="-122"/>
                <a:sym typeface="+mn-ea"/>
              </a:rPr>
              <a:t>方程可以直观地获得</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运动的描述，被推广到各种情况下</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Thiele + STT(Thiaville et al., 2005)</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latin typeface="+mj-lt"/>
                <a:ea typeface="SimSun" panose="02010600030101010101" pitchFamily="2" charset="-122"/>
                <a:sym typeface="+mn-ea"/>
              </a:rPr>
              <a:t>Thiele + S</a:t>
            </a:r>
            <a:r>
              <a:rPr lang="en-US" altLang="en-US" sz="1400" dirty="0">
                <a:latin typeface="+mj-lt"/>
                <a:ea typeface="SimSun" panose="02010600030101010101" pitchFamily="2" charset="-122"/>
                <a:sym typeface="+mn-ea"/>
              </a:rPr>
              <a:t>O</a:t>
            </a:r>
            <a:r>
              <a:rPr lang="en-US" altLang="zh-CN" sz="1400" dirty="0">
                <a:latin typeface="+mj-lt"/>
                <a:ea typeface="SimSun" panose="02010600030101010101" pitchFamily="2" charset="-122"/>
                <a:sym typeface="+mn-ea"/>
              </a:rPr>
              <a:t>T(Sampaio et al., 2013)</a:t>
            </a:r>
            <a:endParaRPr lang="en-US" altLang="zh-CN" sz="1400" dirty="0">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endParaRPr lang="en-US" altLang="zh-CN" sz="1400" dirty="0">
              <a:solidFill>
                <a:schemeClr val="tx1"/>
              </a:solidFill>
              <a:latin typeface="+mj-lt"/>
              <a:ea typeface="SimSun" panose="02010600030101010101" pitchFamily="2" charset="-122"/>
              <a:sym typeface="+mn-ea"/>
            </a:endParaRPr>
          </a:p>
        </p:txBody>
      </p:sp>
      <p:pic>
        <p:nvPicPr>
          <p:cNvPr id="2" name="Picture 1" descr="1"/>
          <p:cNvPicPr>
            <a:picLocks noChangeAspect="1"/>
          </p:cNvPicPr>
          <p:nvPr/>
        </p:nvPicPr>
        <p:blipFill>
          <a:blip r:embed="rId1"/>
          <a:stretch>
            <a:fillRect/>
          </a:stretch>
        </p:blipFill>
        <p:spPr>
          <a:xfrm>
            <a:off x="5859780" y="1522730"/>
            <a:ext cx="1677035" cy="1259205"/>
          </a:xfrm>
          <a:prstGeom prst="rect">
            <a:avLst/>
          </a:prstGeom>
        </p:spPr>
      </p:pic>
      <p:pic>
        <p:nvPicPr>
          <p:cNvPr id="5" name="Picture 4" descr="1"/>
          <p:cNvPicPr>
            <a:picLocks noChangeAspect="1"/>
          </p:cNvPicPr>
          <p:nvPr/>
        </p:nvPicPr>
        <p:blipFill>
          <a:blip r:embed="rId2"/>
          <a:stretch>
            <a:fillRect/>
          </a:stretch>
        </p:blipFill>
        <p:spPr>
          <a:xfrm>
            <a:off x="3079750" y="3180715"/>
            <a:ext cx="2791460" cy="220345"/>
          </a:xfrm>
          <a:prstGeom prst="rect">
            <a:avLst/>
          </a:prstGeom>
        </p:spPr>
      </p:pic>
      <p:pic>
        <p:nvPicPr>
          <p:cNvPr id="6" name="Picture 5" descr="1"/>
          <p:cNvPicPr>
            <a:picLocks noChangeAspect="1"/>
          </p:cNvPicPr>
          <p:nvPr/>
        </p:nvPicPr>
        <p:blipFill>
          <a:blip r:embed="rId3"/>
          <a:stretch>
            <a:fillRect/>
          </a:stretch>
        </p:blipFill>
        <p:spPr>
          <a:xfrm>
            <a:off x="1973580" y="3401060"/>
            <a:ext cx="3576320" cy="448310"/>
          </a:xfrm>
          <a:prstGeom prst="rect">
            <a:avLst/>
          </a:prstGeom>
        </p:spPr>
      </p:pic>
      <p:pic>
        <p:nvPicPr>
          <p:cNvPr id="7" name="Picture 6" descr="1"/>
          <p:cNvPicPr>
            <a:picLocks noChangeAspect="1"/>
          </p:cNvPicPr>
          <p:nvPr/>
        </p:nvPicPr>
        <p:blipFill>
          <a:blip r:embed="rId4"/>
          <a:stretch>
            <a:fillRect/>
          </a:stretch>
        </p:blipFill>
        <p:spPr>
          <a:xfrm>
            <a:off x="1652905" y="3849370"/>
            <a:ext cx="3333750" cy="1797685"/>
          </a:xfrm>
          <a:prstGeom prst="rect">
            <a:avLst/>
          </a:prstGeom>
        </p:spPr>
      </p:pic>
      <p:sp>
        <p:nvSpPr>
          <p:cNvPr id="8" name="Text Box 7"/>
          <p:cNvSpPr txBox="1"/>
          <p:nvPr/>
        </p:nvSpPr>
        <p:spPr>
          <a:xfrm>
            <a:off x="2040890" y="3920490"/>
            <a:ext cx="594995" cy="275590"/>
          </a:xfrm>
          <a:prstGeom prst="rect">
            <a:avLst/>
          </a:prstGeom>
          <a:noFill/>
        </p:spPr>
        <p:txBody>
          <a:bodyPr wrap="square" rtlCol="0">
            <a:spAutoFit/>
          </a:bodyPr>
          <a:p>
            <a:r>
              <a:rPr lang="en-US" altLang="zh-CN" sz="1200">
                <a:solidFill>
                  <a:srgbClr val="FF0000"/>
                </a:solidFill>
                <a:ea typeface="SimSun" panose="02010600030101010101" pitchFamily="2" charset="-122"/>
              </a:rPr>
              <a:t>STT</a:t>
            </a:r>
            <a:endParaRPr lang="en-US" altLang="zh-CN" sz="1200">
              <a:solidFill>
                <a:srgbClr val="FF0000"/>
              </a:solidFill>
              <a:ea typeface="SimSun" panose="02010600030101010101" pitchFamily="2" charset="-122"/>
            </a:endParaRPr>
          </a:p>
        </p:txBody>
      </p:sp>
      <p:sp>
        <p:nvSpPr>
          <p:cNvPr id="9" name="Text Box 8"/>
          <p:cNvSpPr txBox="1"/>
          <p:nvPr/>
        </p:nvSpPr>
        <p:spPr>
          <a:xfrm>
            <a:off x="4304665" y="3920490"/>
            <a:ext cx="1555115" cy="275590"/>
          </a:xfrm>
          <a:prstGeom prst="rect">
            <a:avLst/>
          </a:prstGeom>
          <a:noFill/>
        </p:spPr>
        <p:txBody>
          <a:bodyPr wrap="square" rtlCol="0">
            <a:spAutoFit/>
          </a:bodyPr>
          <a:p>
            <a:r>
              <a:rPr lang="en-US" altLang="en-US" sz="1200">
                <a:solidFill>
                  <a:srgbClr val="FF0000"/>
                </a:solidFill>
                <a:ea typeface="SimSun" panose="02010600030101010101" pitchFamily="2" charset="-122"/>
              </a:rPr>
              <a:t>damping-like </a:t>
            </a:r>
            <a:r>
              <a:rPr lang="en-US" altLang="zh-CN" sz="1200">
                <a:solidFill>
                  <a:srgbClr val="FF0000"/>
                </a:solidFill>
                <a:ea typeface="SimSun" panose="02010600030101010101" pitchFamily="2" charset="-122"/>
              </a:rPr>
              <a:t>S</a:t>
            </a:r>
            <a:r>
              <a:rPr lang="en-US" altLang="en-US" sz="1200">
                <a:solidFill>
                  <a:srgbClr val="FF0000"/>
                </a:solidFill>
                <a:ea typeface="SimSun" panose="02010600030101010101" pitchFamily="2" charset="-122"/>
              </a:rPr>
              <a:t>O</a:t>
            </a:r>
            <a:r>
              <a:rPr lang="en-US" altLang="zh-CN" sz="1200">
                <a:solidFill>
                  <a:srgbClr val="FF0000"/>
                </a:solidFill>
                <a:ea typeface="SimSun" panose="02010600030101010101" pitchFamily="2" charset="-122"/>
              </a:rPr>
              <a:t>T</a:t>
            </a:r>
            <a:endParaRPr lang="en-US" altLang="zh-CN" sz="1200">
              <a:solidFill>
                <a:srgbClr val="FF0000"/>
              </a:solidFill>
              <a:ea typeface="SimSun"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62380" y="27305"/>
            <a:ext cx="5036820" cy="398780"/>
          </a:xfrm>
          <a:prstGeom prst="rect">
            <a:avLst/>
          </a:prstGeom>
          <a:noFill/>
        </p:spPr>
        <p:txBody>
          <a:bodyPr wrap="square" rtlCol="0">
            <a:spAutoFit/>
          </a:bodyPr>
          <a:p>
            <a:pPr algn="l"/>
            <a:r>
              <a:rPr lang="zh-CN" altLang="en-US" sz="2000" dirty="0">
                <a:latin typeface="+mj-lt"/>
                <a:ea typeface="SimSun" panose="02010600030101010101" pitchFamily="2" charset="-122"/>
              </a:rPr>
              <a:t>六角晶格铁磁体中</a:t>
            </a:r>
            <a:r>
              <a:rPr lang="en-US" altLang="zh-CN" sz="2000" dirty="0">
                <a:latin typeface="+mj-lt"/>
                <a:ea typeface="SimSun" panose="02010600030101010101" pitchFamily="2" charset="-122"/>
              </a:rPr>
              <a:t>Dirac magnon</a:t>
            </a:r>
            <a:r>
              <a:rPr lang="zh-CN" altLang="en-US" sz="2000" dirty="0">
                <a:latin typeface="+mj-lt"/>
                <a:ea typeface="SimSun" panose="02010600030101010101" pitchFamily="2" charset="-122"/>
              </a:rPr>
              <a:t>的拓扑相变</a:t>
            </a:r>
            <a:endParaRPr lang="zh-CN" altLang="en-US" sz="2000" dirty="0">
              <a:latin typeface="+mj-lt"/>
              <a:ea typeface="SimSun" panose="02010600030101010101" pitchFamily="2" charset="-122"/>
            </a:endParaRPr>
          </a:p>
        </p:txBody>
      </p:sp>
      <p:sp>
        <p:nvSpPr>
          <p:cNvPr id="3" name="Text Box 2"/>
          <p:cNvSpPr txBox="1"/>
          <p:nvPr/>
        </p:nvSpPr>
        <p:spPr>
          <a:xfrm>
            <a:off x="4919345" y="350520"/>
            <a:ext cx="2617470" cy="275590"/>
          </a:xfrm>
          <a:prstGeom prst="rect">
            <a:avLst/>
          </a:prstGeom>
          <a:noFill/>
        </p:spPr>
        <p:txBody>
          <a:bodyPr wrap="square" rtlCol="0">
            <a:spAutoFit/>
          </a:bodyPr>
          <a:p>
            <a:r>
              <a:rPr lang="en-US" altLang="en-US" sz="1200">
                <a:sym typeface="+mn-ea"/>
              </a:rPr>
              <a:t>PRL 127, 217202 (2021)</a:t>
            </a:r>
            <a:endParaRPr lang="en-US" altLang="en-US" sz="1200">
              <a:ea typeface="SimSun" panose="02010600030101010101" pitchFamily="2" charset="-122"/>
              <a:sym typeface="+mn-ea"/>
            </a:endParaRPr>
          </a:p>
        </p:txBody>
      </p:sp>
      <p:sp>
        <p:nvSpPr>
          <p:cNvPr id="4" name="Text Box 3"/>
          <p:cNvSpPr txBox="1"/>
          <p:nvPr/>
        </p:nvSpPr>
        <p:spPr>
          <a:xfrm>
            <a:off x="137160" y="8890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综述</a:t>
            </a:r>
            <a:endParaRPr lang="zh-CN" altLang="en-US" sz="1200">
              <a:solidFill>
                <a:srgbClr val="FF0000"/>
              </a:solidFill>
              <a:ea typeface="SimSun" panose="02010600030101010101" pitchFamily="2" charset="-122"/>
            </a:endParaRPr>
          </a:p>
        </p:txBody>
      </p:sp>
      <p:sp>
        <p:nvSpPr>
          <p:cNvPr id="15" name="Text Box 14"/>
          <p:cNvSpPr txBox="1"/>
          <p:nvPr/>
        </p:nvSpPr>
        <p:spPr>
          <a:xfrm>
            <a:off x="15875" y="589915"/>
            <a:ext cx="7520305" cy="332295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最近有</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作用的铁磁体中的</a:t>
            </a:r>
            <a:r>
              <a:rPr lang="en-US" altLang="zh-CN" sz="1400" dirty="0">
                <a:solidFill>
                  <a:schemeClr val="tx1"/>
                </a:solidFill>
                <a:latin typeface="+mj-lt"/>
                <a:ea typeface="SimSun" panose="02010600030101010101" pitchFamily="2" charset="-122"/>
                <a:sym typeface="+mn-ea"/>
              </a:rPr>
              <a:t>magnonic thermal Hall</a:t>
            </a:r>
            <a:r>
              <a:rPr lang="zh-CN" altLang="en-US" sz="1400" dirty="0">
                <a:solidFill>
                  <a:schemeClr val="tx1"/>
                </a:solidFill>
                <a:latin typeface="+mj-lt"/>
                <a:ea typeface="SimSun" panose="02010600030101010101" pitchFamily="2" charset="-122"/>
                <a:sym typeface="+mn-ea"/>
              </a:rPr>
              <a:t>效应比较受关注，因为其拓扑性</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当有两个或多个拓扑相，且有能隙闭合现象时，可能发生拓扑相变</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描述六角晶格中的</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模型：</a:t>
            </a:r>
            <a:r>
              <a:rPr lang="en-US" altLang="zh-CN" sz="1400" dirty="0">
                <a:solidFill>
                  <a:schemeClr val="tx1"/>
                </a:solidFill>
                <a:latin typeface="+mj-lt"/>
                <a:ea typeface="SimSun" panose="02010600030101010101" pitchFamily="2" charset="-122"/>
                <a:sym typeface="+mn-ea"/>
              </a:rPr>
              <a:t>Heisenberg</a:t>
            </a:r>
            <a:r>
              <a:rPr lang="zh-CN" altLang="en-US" sz="1400" dirty="0">
                <a:solidFill>
                  <a:schemeClr val="tx1"/>
                </a:solidFill>
                <a:latin typeface="+mj-lt"/>
                <a:ea typeface="SimSun" panose="02010600030101010101" pitchFamily="2" charset="-122"/>
                <a:sym typeface="+mn-ea"/>
              </a:rPr>
              <a:t>模型</a:t>
            </a:r>
            <a:r>
              <a:rPr lang="en-US" altLang="zh-CN" sz="1400" dirty="0">
                <a:solidFill>
                  <a:schemeClr val="tx1"/>
                </a:solidFill>
                <a:latin typeface="+mj-lt"/>
                <a:ea typeface="SimSun" panose="02010600030101010101" pitchFamily="2" charset="-122"/>
                <a:sym typeface="+mn-ea"/>
              </a:rPr>
              <a:t> + DMI + </a:t>
            </a:r>
            <a:r>
              <a:rPr lang="en-US" altLang="en-US" sz="1400" dirty="0">
                <a:solidFill>
                  <a:schemeClr val="tx1"/>
                </a:solidFill>
                <a:latin typeface="+mj-lt"/>
                <a:ea typeface="SimSun" panose="02010600030101010101" pitchFamily="2" charset="-122"/>
                <a:sym typeface="+mn-ea"/>
              </a:rPr>
              <a:t>Zeeman</a:t>
            </a:r>
            <a:endParaRPr lang="en-US"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本文发现：磁振子系统表现出受温度或磁场驱动的拓扑相变（起源于</a:t>
            </a:r>
            <a:r>
              <a:rPr lang="en-US" altLang="zh-CN" sz="1400" dirty="0">
                <a:solidFill>
                  <a:schemeClr val="tx1"/>
                </a:solidFill>
                <a:latin typeface="+mj-lt"/>
                <a:ea typeface="SimSun" panose="02010600030101010101" pitchFamily="2" charset="-122"/>
                <a:sym typeface="+mn-ea"/>
              </a:rPr>
              <a:t>magnon-magnon</a:t>
            </a:r>
            <a:r>
              <a:rPr lang="zh-CN" altLang="en-US" sz="1400" dirty="0">
                <a:solidFill>
                  <a:schemeClr val="tx1"/>
                </a:solidFill>
                <a:latin typeface="+mj-lt"/>
                <a:ea typeface="SimSun" panose="02010600030101010101" pitchFamily="2" charset="-122"/>
                <a:sym typeface="+mn-ea"/>
              </a:rPr>
              <a:t>作用）</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的</a:t>
            </a:r>
            <a:r>
              <a:rPr lang="en-US" altLang="zh-CN" sz="1400" dirty="0">
                <a:solidFill>
                  <a:schemeClr val="tx1"/>
                </a:solidFill>
                <a:latin typeface="+mj-lt"/>
                <a:ea typeface="SimSun" panose="02010600030101010101" pitchFamily="2" charset="-122"/>
                <a:sym typeface="+mn-ea"/>
              </a:rPr>
              <a:t>Dirac</a:t>
            </a:r>
            <a:r>
              <a:rPr lang="zh-CN" altLang="en-US" sz="1400" dirty="0">
                <a:solidFill>
                  <a:schemeClr val="tx1"/>
                </a:solidFill>
                <a:latin typeface="+mj-lt"/>
                <a:ea typeface="SimSun" panose="02010600030101010101" pitchFamily="2" charset="-122"/>
                <a:sym typeface="+mn-ea"/>
              </a:rPr>
              <a:t>点处能带在临界温度有能隙闭合再打开现象</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临界温度</a:t>
            </a:r>
            <a:r>
              <a:rPr lang="zh-CN" altLang="en-US" sz="1400" dirty="0">
                <a:solidFill>
                  <a:srgbClr val="FF0000"/>
                </a:solidFill>
                <a:latin typeface="+mj-lt"/>
                <a:ea typeface="SimSun" panose="02010600030101010101" pitchFamily="2" charset="-122"/>
                <a:sym typeface="+mn-ea"/>
              </a:rPr>
              <a:t>两侧的</a:t>
            </a:r>
            <a:r>
              <a:rPr lang="en-US" altLang="zh-CN" sz="1400" dirty="0">
                <a:solidFill>
                  <a:srgbClr val="FF0000"/>
                </a:solidFill>
                <a:latin typeface="+mj-lt"/>
                <a:ea typeface="SimSun" panose="02010600030101010101" pitchFamily="2" charset="-122"/>
                <a:sym typeface="+mn-ea"/>
              </a:rPr>
              <a:t>Chern</a:t>
            </a:r>
            <a:r>
              <a:rPr lang="zh-CN" altLang="en-US" sz="1400" dirty="0">
                <a:solidFill>
                  <a:srgbClr val="FF0000"/>
                </a:solidFill>
                <a:latin typeface="+mj-lt"/>
                <a:ea typeface="SimSun" panose="02010600030101010101" pitchFamily="2" charset="-122"/>
                <a:sym typeface="+mn-ea"/>
              </a:rPr>
              <a:t>数不同，表明些能隙闭合是拓扑相变</a:t>
            </a:r>
            <a:endParaRPr lang="zh-CN" altLang="en-US" sz="1400" dirty="0">
              <a:solidFill>
                <a:srgbClr val="FF0000"/>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存在</a:t>
            </a:r>
            <a:r>
              <a:rPr lang="en-US" altLang="zh-CN" sz="1400" dirty="0">
                <a:solidFill>
                  <a:schemeClr val="tx1"/>
                </a:solidFill>
                <a:latin typeface="+mj-lt"/>
                <a:ea typeface="SimSun" panose="02010600030101010101" pitchFamily="2" charset="-122"/>
                <a:sym typeface="+mn-ea"/>
              </a:rPr>
              <a:t>Boson</a:t>
            </a:r>
            <a:r>
              <a:rPr lang="zh-CN" altLang="en-US" sz="1400" dirty="0">
                <a:solidFill>
                  <a:schemeClr val="tx1"/>
                </a:solidFill>
                <a:latin typeface="+mj-lt"/>
                <a:ea typeface="SimSun" panose="02010600030101010101" pitchFamily="2" charset="-122"/>
                <a:sym typeface="+mn-ea"/>
              </a:rPr>
              <a:t>集体激发的系统中的拓扑序可能导致非零的</a:t>
            </a:r>
            <a:r>
              <a:rPr lang="en-US" altLang="zh-CN" sz="1400" dirty="0">
                <a:solidFill>
                  <a:schemeClr val="tx1"/>
                </a:solidFill>
                <a:latin typeface="+mj-lt"/>
                <a:ea typeface="SimSun" panose="02010600030101010101" pitchFamily="2" charset="-122"/>
                <a:sym typeface="+mn-ea"/>
              </a:rPr>
              <a:t>thermal Hall</a:t>
            </a:r>
            <a:r>
              <a:rPr lang="zh-CN" altLang="en-US" sz="1400" dirty="0">
                <a:solidFill>
                  <a:schemeClr val="tx1"/>
                </a:solidFill>
                <a:latin typeface="+mj-lt"/>
                <a:ea typeface="SimSun" panose="02010600030101010101" pitchFamily="2" charset="-122"/>
                <a:sym typeface="+mn-ea"/>
              </a:rPr>
              <a:t>电导</a:t>
            </a:r>
            <a:r>
              <a:rPr lang="en-US" altLang="zh-CN" sz="1400" dirty="0">
                <a:solidFill>
                  <a:schemeClr val="tx1"/>
                </a:solidFill>
                <a:latin typeface="+mj-lt"/>
                <a:ea typeface="SimSun" panose="02010600030101010101" pitchFamily="2" charset="-122"/>
                <a:sym typeface="+mn-ea"/>
              </a:rPr>
              <a:t>[5-15]</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不带电荷，不会受洛仑兹力，不能像常规</a:t>
            </a:r>
            <a:r>
              <a:rPr lang="en-US" altLang="zh-CN" sz="1400" dirty="0">
                <a:solidFill>
                  <a:schemeClr val="tx1"/>
                </a:solidFill>
                <a:latin typeface="+mj-lt"/>
                <a:ea typeface="SimSun" panose="02010600030101010101" pitchFamily="2" charset="-122"/>
                <a:sym typeface="+mn-ea"/>
              </a:rPr>
              <a:t>Hall</a:t>
            </a:r>
            <a:r>
              <a:rPr lang="zh-CN" altLang="en-US" sz="1400" dirty="0">
                <a:solidFill>
                  <a:schemeClr val="tx1"/>
                </a:solidFill>
                <a:latin typeface="+mj-lt"/>
                <a:ea typeface="SimSun" panose="02010600030101010101" pitchFamily="2" charset="-122"/>
                <a:sym typeface="+mn-ea"/>
              </a:rPr>
              <a:t>效应那样研究，但</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16]</a:t>
            </a:r>
            <a:r>
              <a:rPr lang="zh-CN" altLang="en-US" sz="1400" dirty="0">
                <a:solidFill>
                  <a:schemeClr val="tx1"/>
                </a:solidFill>
                <a:latin typeface="+mj-lt"/>
                <a:ea typeface="SimSun" panose="02010600030101010101" pitchFamily="2" charset="-122"/>
                <a:sym typeface="+mn-ea"/>
              </a:rPr>
              <a:t>表明自旋磁矩间反对称的相互作用（如</a:t>
            </a: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）会产生类似的效果，导致</a:t>
            </a:r>
            <a:r>
              <a:rPr lang="en-US" altLang="zh-CN" sz="1400" dirty="0">
                <a:solidFill>
                  <a:schemeClr val="tx1"/>
                </a:solidFill>
                <a:latin typeface="+mj-lt"/>
                <a:ea typeface="SimSun" panose="02010600030101010101" pitchFamily="2" charset="-122"/>
                <a:sym typeface="+mn-ea"/>
              </a:rPr>
              <a:t>thermal Hall</a:t>
            </a:r>
            <a:r>
              <a:rPr lang="zh-CN" altLang="en-US" sz="1400" dirty="0">
                <a:solidFill>
                  <a:schemeClr val="tx1"/>
                </a:solidFill>
                <a:latin typeface="+mj-lt"/>
                <a:ea typeface="SimSun" panose="02010600030101010101" pitchFamily="2" charset="-122"/>
                <a:sym typeface="+mn-ea"/>
              </a:rPr>
              <a:t>效应</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实验上发现了铁磁绝缘体绿烧石晶格</a:t>
            </a:r>
            <a:r>
              <a:rPr lang="en-US" altLang="zh-CN" sz="1400" dirty="0">
                <a:latin typeface="+mj-lt"/>
                <a:ea typeface="SimSun" panose="02010600030101010101" pitchFamily="2" charset="-122"/>
                <a:sym typeface="+mn-ea"/>
              </a:rPr>
              <a:t>[18]</a:t>
            </a:r>
            <a:r>
              <a:rPr lang="zh-CN" altLang="en-US" sz="1400" dirty="0">
                <a:latin typeface="+mj-lt"/>
                <a:ea typeface="SimSun" panose="02010600030101010101" pitchFamily="2" charset="-122"/>
                <a:sym typeface="+mn-ea"/>
              </a:rPr>
              <a:t>、</a:t>
            </a:r>
            <a:r>
              <a:rPr lang="en-US" altLang="zh-CN" sz="1400" dirty="0">
                <a:latin typeface="+mj-lt"/>
                <a:ea typeface="SimSun" panose="02010600030101010101" pitchFamily="2" charset="-122"/>
                <a:sym typeface="+mn-ea"/>
              </a:rPr>
              <a:t>kagnome</a:t>
            </a:r>
            <a:r>
              <a:rPr lang="zh-CN" altLang="en-US" sz="1400" dirty="0">
                <a:latin typeface="+mj-lt"/>
                <a:ea typeface="SimSun" panose="02010600030101010101" pitchFamily="2" charset="-122"/>
                <a:sym typeface="+mn-ea"/>
              </a:rPr>
              <a:t>晶格</a:t>
            </a:r>
            <a:r>
              <a:rPr lang="en-US" altLang="zh-CN" sz="1400" dirty="0">
                <a:latin typeface="+mj-lt"/>
                <a:ea typeface="SimSun" panose="02010600030101010101" pitchFamily="2" charset="-122"/>
                <a:sym typeface="+mn-ea"/>
              </a:rPr>
              <a:t>[</a:t>
            </a:r>
            <a:r>
              <a:rPr lang="en-US" altLang="en-US" sz="1400" dirty="0">
                <a:latin typeface="+mj-lt"/>
                <a:ea typeface="SimSun" panose="02010600030101010101" pitchFamily="2" charset="-122"/>
                <a:sym typeface="+mn-ea"/>
              </a:rPr>
              <a:t>19],</a:t>
            </a:r>
            <a:r>
              <a:rPr lang="zh-CN" altLang="en-US" sz="1400" dirty="0">
                <a:solidFill>
                  <a:schemeClr val="tx1"/>
                </a:solidFill>
                <a:latin typeface="+mj-lt"/>
                <a:ea typeface="SimSun" panose="02010600030101010101" pitchFamily="2" charset="-122"/>
                <a:sym typeface="+mn-ea"/>
              </a:rPr>
              <a:t>中</a:t>
            </a:r>
            <a:r>
              <a:rPr lang="en-US" altLang="zh-CN" sz="1400" dirty="0">
                <a:solidFill>
                  <a:schemeClr val="tx1"/>
                </a:solidFill>
                <a:latin typeface="+mj-lt"/>
                <a:ea typeface="SimSun" panose="02010600030101010101" pitchFamily="2" charset="-122"/>
                <a:sym typeface="+mn-ea"/>
              </a:rPr>
              <a:t>magnonic thermal Hall</a:t>
            </a:r>
            <a:r>
              <a:rPr lang="zh-CN" altLang="en-US" sz="1400" dirty="0">
                <a:solidFill>
                  <a:schemeClr val="tx1"/>
                </a:solidFill>
                <a:latin typeface="+mj-lt"/>
                <a:ea typeface="SimSun" panose="02010600030101010101" pitchFamily="2" charset="-122"/>
                <a:sym typeface="+mn-ea"/>
              </a:rPr>
              <a:t>效应</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en-US" sz="1400" dirty="0">
                <a:solidFill>
                  <a:schemeClr val="tx1"/>
                </a:solidFill>
                <a:latin typeface="+mj-lt"/>
                <a:ea typeface="SimSun" panose="02010600030101010101" pitchFamily="2" charset="-122"/>
                <a:sym typeface="+mn-ea"/>
              </a:rPr>
              <a:t>[19]</a:t>
            </a:r>
            <a:r>
              <a:rPr lang="zh-CN" altLang="en-US" sz="1400" dirty="0">
                <a:solidFill>
                  <a:schemeClr val="tx1"/>
                </a:solidFill>
                <a:latin typeface="+mj-lt"/>
                <a:ea typeface="SimSun" panose="02010600030101010101" pitchFamily="2" charset="-122"/>
                <a:sym typeface="+mn-ea"/>
              </a:rPr>
              <a:t>中发现热</a:t>
            </a:r>
            <a:r>
              <a:rPr lang="en-US" altLang="zh-CN" sz="1400" dirty="0">
                <a:solidFill>
                  <a:schemeClr val="tx1"/>
                </a:solidFill>
                <a:latin typeface="+mj-lt"/>
                <a:ea typeface="SimSun" panose="02010600030101010101" pitchFamily="2" charset="-122"/>
                <a:sym typeface="+mn-ea"/>
              </a:rPr>
              <a:t>Hall</a:t>
            </a:r>
            <a:r>
              <a:rPr lang="zh-CN" altLang="en-US" sz="1400" dirty="0">
                <a:solidFill>
                  <a:schemeClr val="tx1"/>
                </a:solidFill>
                <a:latin typeface="+mj-lt"/>
                <a:ea typeface="SimSun" panose="02010600030101010101" pitchFamily="2" charset="-122"/>
                <a:sym typeface="+mn-ea"/>
              </a:rPr>
              <a:t>电导会随温度变化反号（不同带的</a:t>
            </a:r>
            <a:r>
              <a:rPr lang="en-US" altLang="zh-CN" sz="1400" dirty="0">
                <a:solidFill>
                  <a:schemeClr val="tx1"/>
                </a:solidFill>
                <a:latin typeface="+mj-lt"/>
                <a:ea typeface="SimSun" panose="02010600030101010101" pitchFamily="2" charset="-122"/>
                <a:sym typeface="+mn-ea"/>
              </a:rPr>
              <a:t>Berry</a:t>
            </a:r>
            <a:r>
              <a:rPr lang="zh-CN" altLang="en-US" sz="1400" dirty="0">
                <a:solidFill>
                  <a:schemeClr val="tx1"/>
                </a:solidFill>
                <a:latin typeface="+mj-lt"/>
                <a:ea typeface="SimSun" panose="02010600030101010101" pitchFamily="2" charset="-122"/>
                <a:sym typeface="+mn-ea"/>
              </a:rPr>
              <a:t>曲率不同号，不用发生拓扑相变）</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理论上预言了</a:t>
            </a:r>
            <a:r>
              <a:rPr lang="en-US" altLang="zh-CN" sz="1400" dirty="0">
                <a:latin typeface="+mj-lt"/>
                <a:ea typeface="SimSun" panose="02010600030101010101" pitchFamily="2" charset="-122"/>
                <a:sym typeface="+mn-ea"/>
              </a:rPr>
              <a:t>magnonic thermal Hall </a:t>
            </a:r>
            <a:r>
              <a:rPr lang="en-US" altLang="en-US" sz="1400" dirty="0">
                <a:latin typeface="+mj-lt"/>
                <a:ea typeface="SimSun" panose="02010600030101010101" pitchFamily="2" charset="-122"/>
                <a:sym typeface="+mn-ea"/>
              </a:rPr>
              <a:t>effect</a:t>
            </a:r>
            <a:r>
              <a:rPr lang="zh-CN" altLang="en-US" sz="1400" dirty="0">
                <a:latin typeface="+mj-lt"/>
                <a:ea typeface="SimSun" panose="02010600030101010101" pitchFamily="2" charset="-122"/>
                <a:sym typeface="+mn-ea"/>
              </a:rPr>
              <a:t>在</a:t>
            </a:r>
            <a:r>
              <a:rPr lang="en-US" altLang="zh-CN" sz="1400" dirty="0">
                <a:latin typeface="+mj-lt"/>
                <a:ea typeface="SimSun" panose="02010600030101010101" pitchFamily="2" charset="-122"/>
                <a:sym typeface="+mn-ea"/>
              </a:rPr>
              <a:t>kagome</a:t>
            </a:r>
            <a:r>
              <a:rPr lang="zh-CN" altLang="en-US" sz="1400" dirty="0">
                <a:latin typeface="+mj-lt"/>
                <a:ea typeface="SimSun" panose="02010600030101010101" pitchFamily="2" charset="-122"/>
                <a:sym typeface="+mn-ea"/>
              </a:rPr>
              <a:t>和六角格子上存在[22,23]</a:t>
            </a:r>
            <a:r>
              <a:rPr lang="en-US" altLang="zh-CN" sz="1400" dirty="0">
                <a:latin typeface="+mj-lt"/>
                <a:ea typeface="SimSun" panose="02010600030101010101" pitchFamily="2" charset="-122"/>
                <a:sym typeface="+mn-ea"/>
              </a:rPr>
              <a:t> </a:t>
            </a:r>
            <a:r>
              <a:rPr lang="zh-CN" altLang="en-US" sz="1400" dirty="0">
                <a:latin typeface="+mj-lt"/>
                <a:ea typeface="SimSun" panose="02010600030101010101" pitchFamily="2" charset="-122"/>
                <a:sym typeface="+mn-ea"/>
              </a:rPr>
              <a:t>[6,19,20,24]</a:t>
            </a:r>
            <a:endParaRPr lang="zh-CN" altLang="en-US" sz="1400" dirty="0">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理论预言六角格子中不会存在变符号的现象</a:t>
            </a:r>
            <a:r>
              <a:rPr lang="en-US" altLang="zh-CN" sz="1400" dirty="0">
                <a:solidFill>
                  <a:schemeClr val="tx1"/>
                </a:solidFill>
                <a:latin typeface="+mj-lt"/>
                <a:ea typeface="SimSun" panose="02010600030101010101" pitchFamily="2" charset="-122"/>
                <a:sym typeface="+mn-ea"/>
              </a:rPr>
              <a:t> [23]</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DMI</a:t>
            </a:r>
            <a:r>
              <a:rPr lang="zh-CN" altLang="en-US" sz="1400" dirty="0">
                <a:solidFill>
                  <a:schemeClr val="tx1"/>
                </a:solidFill>
                <a:latin typeface="+mj-lt"/>
                <a:ea typeface="SimSun" panose="02010600030101010101" pitchFamily="2" charset="-122"/>
                <a:sym typeface="+mn-ea"/>
              </a:rPr>
              <a:t>的方向对六角晶格中的拓扑性质与</a:t>
            </a:r>
            <a:r>
              <a:rPr lang="en-US" altLang="zh-CN" sz="1400" dirty="0">
                <a:solidFill>
                  <a:schemeClr val="tx1"/>
                </a:solidFill>
                <a:latin typeface="+mj-lt"/>
                <a:ea typeface="SimSun" panose="02010600030101010101" pitchFamily="2" charset="-122"/>
                <a:sym typeface="+mn-ea"/>
              </a:rPr>
              <a:t>magnon-magnon</a:t>
            </a:r>
            <a:r>
              <a:rPr lang="zh-CN" altLang="en-US" sz="1400" dirty="0">
                <a:solidFill>
                  <a:schemeClr val="tx1"/>
                </a:solidFill>
                <a:latin typeface="+mj-lt"/>
                <a:ea typeface="SimSun" panose="02010600030101010101" pitchFamily="2" charset="-122"/>
                <a:sym typeface="+mn-ea"/>
              </a:rPr>
              <a:t>相互作用的类型很重要</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之前的研究表明符号的改变不对伴随拓扑相变，但本文的结果不是这样</a:t>
            </a:r>
            <a:endParaRPr lang="zh-CN" altLang="en-US" sz="1400" dirty="0">
              <a:solidFill>
                <a:schemeClr val="tx1"/>
              </a:solidFill>
              <a:latin typeface="+mj-lt"/>
              <a:ea typeface="SimSun" panose="02010600030101010101" pitchFamily="2" charset="-122"/>
              <a:sym typeface="+mn-ea"/>
            </a:endParaRPr>
          </a:p>
        </p:txBody>
      </p:sp>
      <p:pic>
        <p:nvPicPr>
          <p:cNvPr id="6" name="Picture 5" descr="/home/ligy/Pictures/1.png1"/>
          <p:cNvPicPr>
            <a:picLocks noChangeAspect="1"/>
          </p:cNvPicPr>
          <p:nvPr/>
        </p:nvPicPr>
        <p:blipFill>
          <a:blip r:embed="rId1"/>
          <a:srcRect/>
          <a:stretch>
            <a:fillRect/>
          </a:stretch>
        </p:blipFill>
        <p:spPr>
          <a:xfrm>
            <a:off x="552450" y="3855720"/>
            <a:ext cx="2517775" cy="833120"/>
          </a:xfrm>
          <a:prstGeom prst="rect">
            <a:avLst/>
          </a:prstGeom>
        </p:spPr>
      </p:pic>
      <p:pic>
        <p:nvPicPr>
          <p:cNvPr id="10" name="Picture 9" descr="/home/ligy/Pictures/1.png1"/>
          <p:cNvPicPr>
            <a:picLocks noChangeAspect="1"/>
          </p:cNvPicPr>
          <p:nvPr/>
        </p:nvPicPr>
        <p:blipFill>
          <a:blip r:embed="rId2"/>
          <a:srcRect/>
          <a:stretch>
            <a:fillRect/>
          </a:stretch>
        </p:blipFill>
        <p:spPr>
          <a:xfrm>
            <a:off x="137160" y="4688840"/>
            <a:ext cx="3178175" cy="932180"/>
          </a:xfrm>
          <a:prstGeom prst="rect">
            <a:avLst/>
          </a:prstGeom>
        </p:spPr>
      </p:pic>
      <p:pic>
        <p:nvPicPr>
          <p:cNvPr id="11" name="Picture 10" descr="/home/ligy/Pictures/1.png1"/>
          <p:cNvPicPr>
            <a:picLocks noChangeAspect="1"/>
          </p:cNvPicPr>
          <p:nvPr/>
        </p:nvPicPr>
        <p:blipFill>
          <a:blip r:embed="rId3"/>
          <a:srcRect/>
          <a:stretch>
            <a:fillRect/>
          </a:stretch>
        </p:blipFill>
        <p:spPr>
          <a:xfrm>
            <a:off x="4315460" y="3821430"/>
            <a:ext cx="2240915" cy="17995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88950" y="27305"/>
            <a:ext cx="6583045" cy="398780"/>
          </a:xfrm>
          <a:prstGeom prst="rect">
            <a:avLst/>
          </a:prstGeom>
          <a:noFill/>
        </p:spPr>
        <p:txBody>
          <a:bodyPr wrap="square" rtlCol="0">
            <a:spAutoFit/>
          </a:bodyPr>
          <a:p>
            <a:pPr algn="l"/>
            <a:r>
              <a:rPr lang="zh-CN" sz="2000" dirty="0">
                <a:latin typeface="+mj-lt"/>
                <a:ea typeface="SimSun" panose="02010600030101010101" pitchFamily="2" charset="-122"/>
              </a:rPr>
              <a:t>无序化的MnBi2Te4中量子</a:t>
            </a:r>
            <a:r>
              <a:rPr lang="en-US" altLang="zh-CN" sz="2000" dirty="0">
                <a:latin typeface="+mj-lt"/>
                <a:ea typeface="SimSun" panose="02010600030101010101" pitchFamily="2" charset="-122"/>
              </a:rPr>
              <a:t>Hall</a:t>
            </a:r>
            <a:r>
              <a:rPr lang="zh-CN" altLang="en-US" sz="2000" dirty="0">
                <a:latin typeface="+mj-lt"/>
                <a:ea typeface="SimSun" panose="02010600030101010101" pitchFamily="2" charset="-122"/>
              </a:rPr>
              <a:t>相与量子反常</a:t>
            </a:r>
            <a:r>
              <a:rPr lang="en-US" altLang="zh-CN" sz="2000" dirty="0">
                <a:latin typeface="+mj-lt"/>
                <a:ea typeface="SimSun" panose="02010600030101010101" pitchFamily="2" charset="-122"/>
              </a:rPr>
              <a:t>Hall</a:t>
            </a:r>
            <a:r>
              <a:rPr lang="zh-CN" altLang="en-US" sz="2000" dirty="0">
                <a:latin typeface="+mj-lt"/>
                <a:ea typeface="SimSun" panose="02010600030101010101" pitchFamily="2" charset="-122"/>
              </a:rPr>
              <a:t>相的共存</a:t>
            </a:r>
            <a:endParaRPr lang="zh-CN" altLang="en-US" sz="2000" dirty="0">
              <a:latin typeface="+mj-lt"/>
              <a:ea typeface="SimSun" panose="02010600030101010101" pitchFamily="2" charset="-122"/>
            </a:endParaRPr>
          </a:p>
        </p:txBody>
      </p:sp>
      <p:sp>
        <p:nvSpPr>
          <p:cNvPr id="3" name="Text Box 2"/>
          <p:cNvSpPr txBox="1"/>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SimSun" panose="02010600030101010101" pitchFamily="2" charset="-122"/>
                <a:sym typeface="+mn-ea"/>
              </a:rPr>
              <a:t>，</a:t>
            </a:r>
            <a:r>
              <a:rPr lang="en-US" altLang="en-US" sz="1200">
                <a:sym typeface="+mn-ea"/>
              </a:rPr>
              <a:t> X. C. Xie etc.</a:t>
            </a:r>
            <a:r>
              <a:rPr lang="zh-CN" altLang="en-US" sz="1200">
                <a:ea typeface="SimSun" panose="02010600030101010101" pitchFamily="2" charset="-122"/>
                <a:sym typeface="+mn-ea"/>
              </a:rPr>
              <a:t>，</a:t>
            </a:r>
            <a:r>
              <a:rPr lang="en-US" altLang="en-US" sz="1200">
                <a:sym typeface="+mn-ea"/>
              </a:rPr>
              <a:t>PRL 127, 236402 (2021)</a:t>
            </a:r>
            <a:endParaRPr lang="en-US" altLang="en-US" sz="1200">
              <a:sym typeface="+mn-ea"/>
            </a:endParaRPr>
          </a:p>
        </p:txBody>
      </p:sp>
      <p:sp>
        <p:nvSpPr>
          <p:cNvPr id="4" name="Text Box 3"/>
          <p:cNvSpPr txBox="1"/>
          <p:nvPr/>
        </p:nvSpPr>
        <p:spPr>
          <a:xfrm>
            <a:off x="15875" y="238760"/>
            <a:ext cx="594995"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sp>
        <p:nvSpPr>
          <p:cNvPr id="15" name="Text Box 14"/>
          <p:cNvSpPr txBox="1"/>
          <p:nvPr/>
        </p:nvSpPr>
        <p:spPr>
          <a:xfrm>
            <a:off x="15875" y="589915"/>
            <a:ext cx="7520305" cy="246126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大多数情况下要观测到量子化</a:t>
            </a:r>
            <a:r>
              <a:rPr lang="en-US" altLang="zh-CN" sz="1400" dirty="0">
                <a:solidFill>
                  <a:schemeClr val="tx1"/>
                </a:solidFill>
                <a:latin typeface="+mj-lt"/>
                <a:ea typeface="SimSun" panose="02010600030101010101" pitchFamily="2" charset="-122"/>
                <a:sym typeface="+mn-ea"/>
              </a:rPr>
              <a:t>Hall</a:t>
            </a:r>
            <a:r>
              <a:rPr lang="zh-CN" altLang="en-US" sz="1400" dirty="0">
                <a:solidFill>
                  <a:schemeClr val="tx1"/>
                </a:solidFill>
                <a:latin typeface="+mj-lt"/>
                <a:ea typeface="SimSun" panose="02010600030101010101" pitchFamily="2" charset="-122"/>
                <a:sym typeface="+mn-ea"/>
              </a:rPr>
              <a:t>电导平台，需要在磁性拓扑绝缘体</a:t>
            </a:r>
            <a:r>
              <a:rPr lang="zh-CN" sz="1400" dirty="0">
                <a:latin typeface="+mj-lt"/>
                <a:ea typeface="SimSun" panose="02010600030101010101" pitchFamily="2" charset="-122"/>
                <a:sym typeface="+mn-ea"/>
              </a:rPr>
              <a:t>MnBi2Te4中加外磁场</a:t>
            </a:r>
            <a:endParaRPr lang="zh-CN" sz="1400" dirty="0">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在</a:t>
            </a:r>
            <a:r>
              <a:rPr lang="en-US" altLang="zh-CN" sz="1400" dirty="0">
                <a:solidFill>
                  <a:schemeClr val="tx1"/>
                </a:solidFill>
                <a:latin typeface="+mj-lt"/>
                <a:ea typeface="SimSun" panose="02010600030101010101" pitchFamily="2" charset="-122"/>
                <a:sym typeface="+mn-ea"/>
              </a:rPr>
              <a:t>Chen</a:t>
            </a:r>
            <a:r>
              <a:rPr lang="zh-CN" altLang="en-US" sz="1400" dirty="0">
                <a:solidFill>
                  <a:schemeClr val="tx1"/>
                </a:solidFill>
                <a:latin typeface="+mj-lt"/>
                <a:ea typeface="SimSun" panose="02010600030101010101" pitchFamily="2" charset="-122"/>
                <a:sym typeface="+mn-ea"/>
              </a:rPr>
              <a:t>数不等于</a:t>
            </a:r>
            <a:r>
              <a:rPr lang="en-US" altLang="zh-CN" sz="1400" dirty="0">
                <a:solidFill>
                  <a:schemeClr val="tx1"/>
                </a:solidFill>
                <a:latin typeface="+mj-lt"/>
                <a:ea typeface="SimSun" panose="02010600030101010101" pitchFamily="2" charset="-122"/>
                <a:sym typeface="+mn-ea"/>
              </a:rPr>
              <a:t>0</a:t>
            </a:r>
            <a:r>
              <a:rPr lang="zh-CN" altLang="en-US" sz="1400" dirty="0">
                <a:solidFill>
                  <a:schemeClr val="tx1"/>
                </a:solidFill>
                <a:latin typeface="+mj-lt"/>
                <a:ea typeface="SimSun" panose="02010600030101010101" pitchFamily="2" charset="-122"/>
                <a:sym typeface="+mn-ea"/>
              </a:rPr>
              <a:t>的系统中目前无法区分是</a:t>
            </a:r>
            <a:r>
              <a:rPr lang="en-US" altLang="zh-CN" sz="1400" dirty="0">
                <a:solidFill>
                  <a:schemeClr val="tx1"/>
                </a:solidFill>
                <a:latin typeface="+mj-lt"/>
                <a:ea typeface="SimSun" panose="02010600030101010101" pitchFamily="2" charset="-122"/>
                <a:sym typeface="+mn-ea"/>
              </a:rPr>
              <a:t>QH</a:t>
            </a:r>
            <a:r>
              <a:rPr lang="zh-CN" altLang="en-US" sz="1400" dirty="0">
                <a:solidFill>
                  <a:schemeClr val="tx1"/>
                </a:solidFill>
                <a:latin typeface="+mj-lt"/>
                <a:ea typeface="SimSun" panose="02010600030101010101" pitchFamily="2" charset="-122"/>
                <a:sym typeface="+mn-ea"/>
              </a:rPr>
              <a:t>相还是</a:t>
            </a:r>
            <a:r>
              <a:rPr lang="en-US" altLang="zh-CN" sz="1400" dirty="0">
                <a:solidFill>
                  <a:schemeClr val="tx1"/>
                </a:solidFill>
                <a:latin typeface="+mj-lt"/>
                <a:ea typeface="SimSun" panose="02010600030101010101" pitchFamily="2" charset="-122"/>
                <a:sym typeface="+mn-ea"/>
              </a:rPr>
              <a:t>QAH</a:t>
            </a:r>
            <a:r>
              <a:rPr lang="zh-CN" altLang="en-US" sz="1400" dirty="0">
                <a:solidFill>
                  <a:schemeClr val="tx1"/>
                </a:solidFill>
                <a:latin typeface="+mj-lt"/>
                <a:ea typeface="SimSun" panose="02010600030101010101" pitchFamily="2" charset="-122"/>
                <a:sym typeface="+mn-ea"/>
              </a:rPr>
              <a:t>相，或两者的共存</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本文提出一个基于</a:t>
            </a:r>
            <a:r>
              <a:rPr lang="en-US" altLang="zh-CN" sz="1400" dirty="0">
                <a:solidFill>
                  <a:schemeClr val="tx1"/>
                </a:solidFill>
                <a:latin typeface="+mj-lt"/>
                <a:ea typeface="SimSun" panose="02010600030101010101" pitchFamily="2" charset="-122"/>
                <a:sym typeface="+mn-ea"/>
              </a:rPr>
              <a:t>Anderson</a:t>
            </a:r>
            <a:r>
              <a:rPr lang="zh-CN" altLang="en-US" sz="1400" dirty="0">
                <a:solidFill>
                  <a:schemeClr val="tx1"/>
                </a:solidFill>
                <a:latin typeface="+mj-lt"/>
                <a:ea typeface="SimSun" panose="02010600030101010101" pitchFamily="2" charset="-122"/>
                <a:sym typeface="+mn-ea"/>
              </a:rPr>
              <a:t>局域化的物理图像来理解观测到的无序</a:t>
            </a:r>
            <a:r>
              <a:rPr lang="zh-CN" sz="1400" dirty="0">
                <a:latin typeface="+mj-lt"/>
                <a:ea typeface="SimSun" panose="02010600030101010101" pitchFamily="2" charset="-122"/>
                <a:sym typeface="+mn-ea"/>
              </a:rPr>
              <a:t>MnBi2Te4中的</a:t>
            </a:r>
            <a:r>
              <a:rPr lang="en-US" altLang="zh-CN" sz="1400" dirty="0">
                <a:solidFill>
                  <a:schemeClr val="tx1"/>
                </a:solidFill>
                <a:latin typeface="+mj-lt"/>
                <a:ea typeface="SimSun" panose="02010600030101010101" pitchFamily="2" charset="-122"/>
                <a:sym typeface="+mn-ea"/>
              </a:rPr>
              <a:t>Hall</a:t>
            </a:r>
            <a:r>
              <a:rPr lang="zh-CN" altLang="en-US" sz="1400" dirty="0">
                <a:solidFill>
                  <a:schemeClr val="tx1"/>
                </a:solidFill>
                <a:latin typeface="+mj-lt"/>
                <a:ea typeface="SimSun" panose="02010600030101010101" pitchFamily="2" charset="-122"/>
                <a:sym typeface="+mn-ea"/>
              </a:rPr>
              <a:t>平台</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即：</a:t>
            </a:r>
            <a:r>
              <a:rPr lang="en-US" altLang="zh-CN" sz="1400" dirty="0">
                <a:solidFill>
                  <a:schemeClr val="tx1"/>
                </a:solidFill>
                <a:latin typeface="+mj-lt"/>
                <a:ea typeface="SimSun" panose="02010600030101010101" pitchFamily="2" charset="-122"/>
                <a:sym typeface="+mn-ea"/>
              </a:rPr>
              <a:t>1. </a:t>
            </a:r>
            <a:r>
              <a:rPr lang="zh-CN" altLang="en-US" sz="1400" dirty="0">
                <a:solidFill>
                  <a:schemeClr val="tx1"/>
                </a:solidFill>
                <a:latin typeface="+mj-lt"/>
                <a:ea typeface="SimSun" panose="02010600030101010101" pitchFamily="2" charset="-122"/>
                <a:sym typeface="+mn-ea"/>
              </a:rPr>
              <a:t>在无外磁场时，</a:t>
            </a:r>
            <a:r>
              <a:rPr lang="en-US" altLang="zh-CN" sz="1400" dirty="0">
                <a:solidFill>
                  <a:schemeClr val="tx1"/>
                </a:solidFill>
                <a:latin typeface="+mj-lt"/>
                <a:ea typeface="SimSun" panose="02010600030101010101" pitchFamily="2" charset="-122"/>
                <a:sym typeface="+mn-ea"/>
              </a:rPr>
              <a:t>bulk</a:t>
            </a:r>
            <a:r>
              <a:rPr lang="zh-CN" altLang="en-US" sz="1400" dirty="0">
                <a:solidFill>
                  <a:schemeClr val="tx1"/>
                </a:solidFill>
                <a:latin typeface="+mj-lt"/>
                <a:ea typeface="SimSun" panose="02010600030101010101" pitchFamily="2" charset="-122"/>
                <a:sym typeface="+mn-ea"/>
              </a:rPr>
              <a:t>态是局域化的，同时出现</a:t>
            </a:r>
            <a:r>
              <a:rPr lang="en-US" altLang="zh-CN" sz="1400" dirty="0">
                <a:solidFill>
                  <a:schemeClr val="tx1"/>
                </a:solidFill>
                <a:latin typeface="+mj-lt"/>
                <a:ea typeface="SimSun" panose="02010600030101010101" pitchFamily="2" charset="-122"/>
                <a:sym typeface="+mn-ea"/>
              </a:rPr>
              <a:t>C=1</a:t>
            </a:r>
            <a:r>
              <a:rPr lang="zh-CN" altLang="en-US" sz="1400" dirty="0">
                <a:solidFill>
                  <a:schemeClr val="tx1"/>
                </a:solidFill>
                <a:latin typeface="+mj-lt"/>
                <a:ea typeface="SimSun" panose="02010600030101010101" pitchFamily="2" charset="-122"/>
                <a:sym typeface="+mn-ea"/>
              </a:rPr>
              <a:t>的</a:t>
            </a:r>
            <a:r>
              <a:rPr lang="en-US" altLang="zh-CN" sz="1400" dirty="0">
                <a:solidFill>
                  <a:schemeClr val="tx1"/>
                </a:solidFill>
                <a:latin typeface="+mj-lt"/>
                <a:ea typeface="SimSun" panose="02010600030101010101" pitchFamily="2" charset="-122"/>
                <a:sym typeface="+mn-ea"/>
              </a:rPr>
              <a:t>QAH</a:t>
            </a:r>
            <a:r>
              <a:rPr lang="zh-CN" altLang="en-US" sz="1400" dirty="0">
                <a:solidFill>
                  <a:schemeClr val="tx1"/>
                </a:solidFill>
                <a:latin typeface="+mj-lt"/>
                <a:ea typeface="SimSun" panose="02010600030101010101" pitchFamily="2" charset="-122"/>
                <a:sym typeface="+mn-ea"/>
              </a:rPr>
              <a:t>边缘态</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2. </a:t>
            </a:r>
            <a:r>
              <a:rPr lang="zh-CN" altLang="en-US" sz="1400" dirty="0">
                <a:solidFill>
                  <a:schemeClr val="tx1"/>
                </a:solidFill>
                <a:latin typeface="+mj-lt"/>
                <a:ea typeface="SimSun" panose="02010600030101010101" pitchFamily="2" charset="-122"/>
                <a:sym typeface="+mn-ea"/>
              </a:rPr>
              <a:t>在外加强磁场时，无序下存在的最低</a:t>
            </a:r>
            <a:r>
              <a:rPr lang="en-US" altLang="zh-CN" sz="1400" dirty="0">
                <a:solidFill>
                  <a:schemeClr val="tx1"/>
                </a:solidFill>
                <a:latin typeface="+mj-lt"/>
                <a:ea typeface="SimSun" panose="02010600030101010101" pitchFamily="2" charset="-122"/>
                <a:sym typeface="+mn-ea"/>
              </a:rPr>
              <a:t>Landu</a:t>
            </a:r>
            <a:r>
              <a:rPr lang="zh-CN" altLang="en-US" sz="1400" dirty="0">
                <a:solidFill>
                  <a:schemeClr val="tx1"/>
                </a:solidFill>
                <a:latin typeface="+mj-lt"/>
                <a:ea typeface="SimSun" panose="02010600030101010101" pitchFamily="2" charset="-122"/>
                <a:sym typeface="+mn-ea"/>
              </a:rPr>
              <a:t>能带与局域化的</a:t>
            </a:r>
            <a:r>
              <a:rPr lang="en-US" altLang="zh-CN" sz="1400" dirty="0">
                <a:solidFill>
                  <a:schemeClr val="tx1"/>
                </a:solidFill>
                <a:latin typeface="+mj-lt"/>
                <a:ea typeface="SimSun" panose="02010600030101010101" pitchFamily="2" charset="-122"/>
                <a:sym typeface="+mn-ea"/>
              </a:rPr>
              <a:t>bulk</a:t>
            </a:r>
            <a:r>
              <a:rPr lang="zh-CN" altLang="en-US" sz="1400" dirty="0">
                <a:solidFill>
                  <a:schemeClr val="tx1"/>
                </a:solidFill>
                <a:latin typeface="+mj-lt"/>
                <a:ea typeface="SimSun" panose="02010600030101010101" pitchFamily="2" charset="-122"/>
                <a:sym typeface="+mn-ea"/>
              </a:rPr>
              <a:t>态还有</a:t>
            </a:r>
            <a:r>
              <a:rPr lang="en-US" altLang="zh-CN" sz="1400" dirty="0">
                <a:solidFill>
                  <a:schemeClr val="tx1"/>
                </a:solidFill>
                <a:latin typeface="+mj-lt"/>
                <a:ea typeface="SimSun" panose="02010600030101010101" pitchFamily="2" charset="-122"/>
                <a:sym typeface="+mn-ea"/>
              </a:rPr>
              <a:t>QAH</a:t>
            </a:r>
            <a:r>
              <a:rPr lang="zh-CN" altLang="en-US" sz="1400" dirty="0">
                <a:solidFill>
                  <a:schemeClr val="tx1"/>
                </a:solidFill>
                <a:latin typeface="+mj-lt"/>
                <a:ea typeface="SimSun" panose="02010600030101010101" pitchFamily="2" charset="-122"/>
                <a:sym typeface="+mn-ea"/>
              </a:rPr>
              <a:t>边缘态共同导致了</a:t>
            </a:r>
            <a:r>
              <a:rPr lang="en-US" altLang="zh-CN" sz="1400" dirty="0">
                <a:solidFill>
                  <a:schemeClr val="tx1"/>
                </a:solidFill>
                <a:latin typeface="+mj-lt"/>
                <a:ea typeface="SimSun" panose="02010600030101010101" pitchFamily="2" charset="-122"/>
                <a:sym typeface="+mn-ea"/>
              </a:rPr>
              <a:t>C=2</a:t>
            </a:r>
            <a:r>
              <a:rPr lang="zh-CN" altLang="en-US" sz="1400" dirty="0">
                <a:solidFill>
                  <a:schemeClr val="tx1"/>
                </a:solidFill>
                <a:latin typeface="+mj-lt"/>
                <a:ea typeface="SimSun" panose="02010600030101010101" pitchFamily="2" charset="-122"/>
                <a:sym typeface="+mn-ea"/>
              </a:rPr>
              <a:t>的相</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sz="1400" dirty="0">
                <a:latin typeface="+mj-lt"/>
                <a:ea typeface="SimSun" panose="02010600030101010101" pitchFamily="2" charset="-122"/>
                <a:sym typeface="+mn-ea"/>
              </a:rPr>
              <a:t>MnBi2Te4的无序相图，以指导未来实验</a:t>
            </a:r>
            <a:endParaRPr lang="zh-CN" sz="1400" dirty="0">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方法：用非平衡格林函数方法计算一个</a:t>
            </a:r>
            <a:r>
              <a:rPr lang="en-US" altLang="zh-CN" sz="1400" dirty="0">
                <a:solidFill>
                  <a:schemeClr val="tx1"/>
                </a:solidFill>
                <a:latin typeface="+mj-lt"/>
                <a:ea typeface="SimSun" panose="02010600030101010101" pitchFamily="2" charset="-122"/>
                <a:sym typeface="+mn-ea"/>
              </a:rPr>
              <a:t>6</a:t>
            </a:r>
            <a:r>
              <a:rPr lang="zh-CN" altLang="en-US" sz="1400" dirty="0">
                <a:solidFill>
                  <a:schemeClr val="tx1"/>
                </a:solidFill>
                <a:latin typeface="+mj-lt"/>
                <a:ea typeface="SimSun" panose="02010600030101010101" pitchFamily="2" charset="-122"/>
                <a:sym typeface="+mn-ea"/>
              </a:rPr>
              <a:t>端口器件的径向电阻与</a:t>
            </a:r>
            <a:r>
              <a:rPr lang="en-US" altLang="zh-CN" sz="1400" dirty="0">
                <a:solidFill>
                  <a:schemeClr val="tx1"/>
                </a:solidFill>
                <a:latin typeface="+mj-lt"/>
                <a:ea typeface="SimSun" panose="02010600030101010101" pitchFamily="2" charset="-122"/>
                <a:sym typeface="+mn-ea"/>
              </a:rPr>
              <a:t>Hall</a:t>
            </a:r>
            <a:r>
              <a:rPr lang="zh-CN" altLang="en-US" sz="1400" dirty="0">
                <a:solidFill>
                  <a:schemeClr val="tx1"/>
                </a:solidFill>
                <a:latin typeface="+mj-lt"/>
                <a:ea typeface="SimSun" panose="02010600030101010101" pitchFamily="2" charset="-122"/>
                <a:sym typeface="+mn-ea"/>
              </a:rPr>
              <a:t>电阻，中心区</a:t>
            </a:r>
            <a:r>
              <a:rPr lang="en-US" altLang="zh-CN" sz="1400" dirty="0">
                <a:solidFill>
                  <a:schemeClr val="tx1"/>
                </a:solidFill>
                <a:latin typeface="+mj-lt"/>
                <a:ea typeface="SimSun" panose="02010600030101010101" pitchFamily="2" charset="-122"/>
                <a:sym typeface="+mn-ea"/>
              </a:rPr>
              <a:t>400x400,</a:t>
            </a:r>
            <a:r>
              <a:rPr lang="zh-CN" altLang="en-US" sz="1400" dirty="0">
                <a:solidFill>
                  <a:schemeClr val="tx1"/>
                </a:solidFill>
                <a:latin typeface="+mj-lt"/>
                <a:ea typeface="SimSun" panose="02010600030101010101" pitchFamily="2" charset="-122"/>
                <a:sym typeface="+mn-ea"/>
              </a:rPr>
              <a:t>无序样本数</a:t>
            </a:r>
            <a:r>
              <a:rPr lang="en-US" altLang="zh-CN" sz="1400" dirty="0">
                <a:solidFill>
                  <a:schemeClr val="tx1"/>
                </a:solidFill>
                <a:latin typeface="+mj-lt"/>
                <a:ea typeface="SimSun" panose="02010600030101010101" pitchFamily="2" charset="-122"/>
                <a:sym typeface="+mn-ea"/>
              </a:rPr>
              <a:t>320</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分析了一些重要量来反映物理，如局域化长度，几何平均</a:t>
            </a:r>
            <a:r>
              <a:rPr lang="en-US" altLang="zh-CN" sz="1400" dirty="0">
                <a:solidFill>
                  <a:schemeClr val="tx1"/>
                </a:solidFill>
                <a:latin typeface="+mj-lt"/>
                <a:ea typeface="SimSun" panose="02010600030101010101" pitchFamily="2" charset="-122"/>
                <a:sym typeface="+mn-ea"/>
              </a:rPr>
              <a:t>DOS</a:t>
            </a:r>
            <a:r>
              <a:rPr lang="zh-CN" altLang="en-US" sz="1400" dirty="0">
                <a:solidFill>
                  <a:schemeClr val="tx1"/>
                </a:solidFill>
                <a:latin typeface="+mj-lt"/>
                <a:ea typeface="SimSun" panose="02010600030101010101" pitchFamily="2" charset="-122"/>
                <a:sym typeface="+mn-ea"/>
              </a:rPr>
              <a:t>与算术平均</a:t>
            </a:r>
            <a:r>
              <a:rPr lang="en-US" altLang="zh-CN" sz="1400" dirty="0">
                <a:solidFill>
                  <a:schemeClr val="tx1"/>
                </a:solidFill>
                <a:latin typeface="+mj-lt"/>
                <a:ea typeface="SimSun" panose="02010600030101010101" pitchFamily="2" charset="-122"/>
                <a:sym typeface="+mn-ea"/>
              </a:rPr>
              <a:t>DOS</a:t>
            </a:r>
            <a:r>
              <a:rPr lang="zh-CN" altLang="en-US" sz="1400" dirty="0">
                <a:solidFill>
                  <a:schemeClr val="tx1"/>
                </a:solidFill>
                <a:latin typeface="+mj-lt"/>
                <a:ea typeface="SimSun" panose="02010600030101010101" pitchFamily="2" charset="-122"/>
                <a:sym typeface="+mn-ea"/>
              </a:rPr>
              <a:t>之比，</a:t>
            </a:r>
            <a:r>
              <a:rPr lang="en-US" altLang="zh-CN" sz="1400" dirty="0">
                <a:solidFill>
                  <a:schemeClr val="tx1"/>
                </a:solidFill>
                <a:latin typeface="+mj-lt"/>
                <a:ea typeface="SimSun" panose="02010600030101010101" pitchFamily="2" charset="-122"/>
                <a:sym typeface="+mn-ea"/>
              </a:rPr>
              <a:t>IPR</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由于</a:t>
            </a:r>
            <a:r>
              <a:rPr lang="en-US" altLang="zh-CN" sz="1400" dirty="0">
                <a:solidFill>
                  <a:schemeClr val="tx1"/>
                </a:solidFill>
                <a:latin typeface="+mj-lt"/>
                <a:ea typeface="SimSun" panose="02010600030101010101" pitchFamily="2" charset="-122"/>
                <a:sym typeface="+mn-ea"/>
              </a:rPr>
              <a:t>3D </a:t>
            </a:r>
            <a:r>
              <a:rPr lang="zh-CN" sz="1400" dirty="0">
                <a:latin typeface="+mj-lt"/>
                <a:ea typeface="SimSun" panose="02010600030101010101" pitchFamily="2" charset="-122"/>
                <a:sym typeface="+mn-ea"/>
              </a:rPr>
              <a:t>MnBi2Te4的</a:t>
            </a:r>
            <a:r>
              <a:rPr lang="en-US" altLang="zh-CN" sz="1400" dirty="0">
                <a:latin typeface="+mj-lt"/>
                <a:ea typeface="SimSun" panose="02010600030101010101" pitchFamily="2" charset="-122"/>
                <a:sym typeface="+mn-ea"/>
              </a:rPr>
              <a:t>z</a:t>
            </a:r>
            <a:r>
              <a:rPr lang="zh-CN" altLang="en-US" sz="1400" dirty="0">
                <a:latin typeface="+mj-lt"/>
                <a:ea typeface="SimSun" panose="02010600030101010101" pitchFamily="2" charset="-122"/>
                <a:sym typeface="+mn-ea"/>
              </a:rPr>
              <a:t>方向受限，可以用</a:t>
            </a:r>
            <a:r>
              <a:rPr lang="en-US" altLang="zh-CN" sz="1400" dirty="0">
                <a:latin typeface="+mj-lt"/>
                <a:ea typeface="SimSun" panose="02010600030101010101" pitchFamily="2" charset="-122"/>
                <a:sym typeface="+mn-ea"/>
              </a:rPr>
              <a:t>2D</a:t>
            </a:r>
            <a:r>
              <a:rPr lang="zh-CN" altLang="en-US" sz="1400" dirty="0">
                <a:latin typeface="+mj-lt"/>
                <a:ea typeface="SimSun" panose="02010600030101010101" pitchFamily="2" charset="-122"/>
                <a:sym typeface="+mn-ea"/>
              </a:rPr>
              <a:t>子带模型来描述无序化的铁磁</a:t>
            </a:r>
            <a:r>
              <a:rPr lang="zh-CN" sz="1400" dirty="0">
                <a:latin typeface="+mj-lt"/>
                <a:ea typeface="SimSun" panose="02010600030101010101" pitchFamily="2" charset="-122"/>
                <a:sym typeface="+mn-ea"/>
              </a:rPr>
              <a:t>MnBi2Te4：</a:t>
            </a:r>
            <a:endParaRPr lang="zh-CN" altLang="en-US" sz="1400" dirty="0">
              <a:solidFill>
                <a:schemeClr val="tx1"/>
              </a:solidFill>
              <a:latin typeface="+mj-lt"/>
              <a:ea typeface="SimSun" panose="02010600030101010101" pitchFamily="2" charset="-122"/>
              <a:sym typeface="+mn-ea"/>
            </a:endParaRPr>
          </a:p>
        </p:txBody>
      </p:sp>
      <p:pic>
        <p:nvPicPr>
          <p:cNvPr id="6" name="Picture 5" descr="/home/ligy/Pictures/1.png1"/>
          <p:cNvPicPr>
            <a:picLocks noChangeAspect="1"/>
          </p:cNvPicPr>
          <p:nvPr/>
        </p:nvPicPr>
        <p:blipFill>
          <a:blip r:embed="rId1"/>
          <a:srcRect/>
          <a:stretch>
            <a:fillRect/>
          </a:stretch>
        </p:blipFill>
        <p:spPr>
          <a:xfrm>
            <a:off x="1293495" y="2980055"/>
            <a:ext cx="1656080" cy="417195"/>
          </a:xfrm>
          <a:prstGeom prst="rect">
            <a:avLst/>
          </a:prstGeom>
        </p:spPr>
      </p:pic>
      <p:pic>
        <p:nvPicPr>
          <p:cNvPr id="10" name="Picture 9" descr="/home/ligy/Pictures/1.png1"/>
          <p:cNvPicPr>
            <a:picLocks noChangeAspect="1"/>
          </p:cNvPicPr>
          <p:nvPr/>
        </p:nvPicPr>
        <p:blipFill>
          <a:blip r:embed="rId2"/>
          <a:srcRect/>
          <a:stretch>
            <a:fillRect/>
          </a:stretch>
        </p:blipFill>
        <p:spPr>
          <a:xfrm>
            <a:off x="300990" y="3442018"/>
            <a:ext cx="3178175" cy="212725"/>
          </a:xfrm>
          <a:prstGeom prst="rect">
            <a:avLst/>
          </a:prstGeom>
        </p:spPr>
      </p:pic>
      <p:pic>
        <p:nvPicPr>
          <p:cNvPr id="11" name="Picture 10" descr="/home/ligy/Pictures/1.png1"/>
          <p:cNvPicPr>
            <a:picLocks noChangeAspect="1"/>
          </p:cNvPicPr>
          <p:nvPr/>
        </p:nvPicPr>
        <p:blipFill>
          <a:blip r:embed="rId3"/>
          <a:srcRect/>
          <a:stretch>
            <a:fillRect/>
          </a:stretch>
        </p:blipFill>
        <p:spPr>
          <a:xfrm>
            <a:off x="5333365" y="3009265"/>
            <a:ext cx="1957070" cy="1126490"/>
          </a:xfrm>
          <a:prstGeom prst="rect">
            <a:avLst/>
          </a:prstGeom>
        </p:spPr>
      </p:pic>
      <p:pic>
        <p:nvPicPr>
          <p:cNvPr id="2" name="Picture 1" descr="/home/ligy/Pictures/1.png1"/>
          <p:cNvPicPr>
            <a:picLocks noChangeAspect="1"/>
          </p:cNvPicPr>
          <p:nvPr/>
        </p:nvPicPr>
        <p:blipFill>
          <a:blip r:embed="rId4"/>
          <a:srcRect/>
          <a:stretch>
            <a:fillRect/>
          </a:stretch>
        </p:blipFill>
        <p:spPr>
          <a:xfrm>
            <a:off x="3479165" y="3461385"/>
            <a:ext cx="794385" cy="193675"/>
          </a:xfrm>
          <a:prstGeom prst="rect">
            <a:avLst/>
          </a:prstGeom>
        </p:spPr>
      </p:pic>
      <p:pic>
        <p:nvPicPr>
          <p:cNvPr id="5" name="Picture 4" descr="/home/ligy/Pictures/1.png1"/>
          <p:cNvPicPr>
            <a:picLocks noChangeAspect="1"/>
          </p:cNvPicPr>
          <p:nvPr/>
        </p:nvPicPr>
        <p:blipFill>
          <a:blip r:embed="rId5"/>
          <a:srcRect/>
          <a:stretch>
            <a:fillRect/>
          </a:stretch>
        </p:blipFill>
        <p:spPr>
          <a:xfrm>
            <a:off x="659448" y="3761740"/>
            <a:ext cx="549910" cy="193675"/>
          </a:xfrm>
          <a:prstGeom prst="rect">
            <a:avLst/>
          </a:prstGeom>
        </p:spPr>
      </p:pic>
      <p:pic>
        <p:nvPicPr>
          <p:cNvPr id="7" name="Picture 6" descr="/home/ligy/Pictures/1.png1"/>
          <p:cNvPicPr>
            <a:picLocks noChangeAspect="1"/>
          </p:cNvPicPr>
          <p:nvPr/>
        </p:nvPicPr>
        <p:blipFill>
          <a:blip r:embed="rId6"/>
          <a:srcRect/>
          <a:stretch>
            <a:fillRect/>
          </a:stretch>
        </p:blipFill>
        <p:spPr>
          <a:xfrm>
            <a:off x="2012315" y="3761740"/>
            <a:ext cx="993775" cy="165100"/>
          </a:xfrm>
          <a:prstGeom prst="rect">
            <a:avLst/>
          </a:prstGeom>
        </p:spPr>
      </p:pic>
      <p:sp>
        <p:nvSpPr>
          <p:cNvPr id="8" name="Text Box 7"/>
          <p:cNvSpPr txBox="1"/>
          <p:nvPr/>
        </p:nvSpPr>
        <p:spPr>
          <a:xfrm>
            <a:off x="3077845" y="3720465"/>
            <a:ext cx="953770" cy="275590"/>
          </a:xfrm>
          <a:prstGeom prst="rect">
            <a:avLst/>
          </a:prstGeom>
          <a:noFill/>
        </p:spPr>
        <p:txBody>
          <a:bodyPr wrap="none" rtlCol="0">
            <a:spAutoFit/>
          </a:bodyPr>
          <a:p>
            <a:r>
              <a:rPr lang="zh-CN" altLang="en-US" sz="1200">
                <a:ea typeface="SimSun" panose="02010600030101010101" pitchFamily="2" charset="-122"/>
              </a:rPr>
              <a:t>是</a:t>
            </a:r>
            <a:r>
              <a:rPr lang="en-US" altLang="zh-CN" sz="1200">
                <a:ea typeface="SimSun" panose="02010600030101010101" pitchFamily="2" charset="-122"/>
              </a:rPr>
              <a:t>P</a:t>
            </a:r>
            <a:r>
              <a:rPr lang="en-US" altLang="en-US" sz="1200">
                <a:ea typeface="SimSun" panose="02010600030101010101" pitchFamily="2" charset="-122"/>
              </a:rPr>
              <a:t>auli</a:t>
            </a:r>
            <a:r>
              <a:rPr lang="zh-CN" altLang="en-US" sz="1200">
                <a:ea typeface="SimSun" panose="02010600030101010101" pitchFamily="2" charset="-122"/>
              </a:rPr>
              <a:t>矩阵</a:t>
            </a:r>
            <a:endParaRPr lang="zh-CN" altLang="en-US" sz="1200">
              <a:ea typeface="SimSun" panose="02010600030101010101" pitchFamily="2" charset="-122"/>
            </a:endParaRPr>
          </a:p>
        </p:txBody>
      </p:sp>
      <p:sp>
        <p:nvSpPr>
          <p:cNvPr id="9" name="Text Box 8"/>
          <p:cNvSpPr txBox="1"/>
          <p:nvPr/>
        </p:nvSpPr>
        <p:spPr>
          <a:xfrm>
            <a:off x="20320" y="3919220"/>
            <a:ext cx="7520305" cy="116840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磁场</a:t>
            </a:r>
            <a:r>
              <a:rPr lang="en-US" altLang="zh-CN" sz="1400" dirty="0">
                <a:solidFill>
                  <a:schemeClr val="tx1"/>
                </a:solidFill>
                <a:latin typeface="+mj-lt"/>
                <a:ea typeface="SimSun" panose="02010600030101010101" pitchFamily="2" charset="-122"/>
                <a:sym typeface="+mn-ea"/>
              </a:rPr>
              <a:t>p</a:t>
            </a:r>
            <a:r>
              <a:rPr lang="en-US" altLang="en-US" sz="1400" dirty="0">
                <a:solidFill>
                  <a:schemeClr val="tx1"/>
                </a:solidFill>
                <a:latin typeface="+mj-lt"/>
                <a:ea typeface="SimSun" panose="02010600030101010101" pitchFamily="2" charset="-122"/>
                <a:sym typeface="+mn-ea"/>
              </a:rPr>
              <a:t>hi/phi0</a:t>
            </a:r>
            <a:r>
              <a:rPr lang="zh-CN" altLang="en-US" sz="1400" dirty="0">
                <a:solidFill>
                  <a:schemeClr val="tx1"/>
                </a:solidFill>
                <a:latin typeface="+mj-lt"/>
                <a:ea typeface="SimSun" panose="02010600030101010101" pitchFamily="2" charset="-122"/>
                <a:sym typeface="+mn-ea"/>
              </a:rPr>
              <a:t>通过</a:t>
            </a:r>
            <a:r>
              <a:rPr lang="en-US" altLang="zh-CN" sz="1400" dirty="0">
                <a:solidFill>
                  <a:schemeClr val="tx1"/>
                </a:solidFill>
                <a:latin typeface="+mj-lt"/>
                <a:ea typeface="SimSun" panose="02010600030101010101" pitchFamily="2" charset="-122"/>
                <a:sym typeface="+mn-ea"/>
              </a:rPr>
              <a:t>Peierls</a:t>
            </a:r>
            <a:r>
              <a:rPr lang="zh-CN" altLang="en-US" sz="1400" dirty="0">
                <a:solidFill>
                  <a:schemeClr val="tx1"/>
                </a:solidFill>
                <a:latin typeface="+mj-lt"/>
                <a:ea typeface="SimSun" panose="02010600030101010101" pitchFamily="2" charset="-122"/>
                <a:sym typeface="+mn-ea"/>
              </a:rPr>
              <a:t>取代进入到</a:t>
            </a:r>
            <a:r>
              <a:rPr lang="en-US" altLang="zh-CN" sz="1400" dirty="0">
                <a:solidFill>
                  <a:schemeClr val="tx1"/>
                </a:solidFill>
                <a:latin typeface="+mj-lt"/>
                <a:ea typeface="SimSun" panose="02010600030101010101" pitchFamily="2" charset="-122"/>
                <a:sym typeface="+mn-ea"/>
              </a:rPr>
              <a:t>hopping</a:t>
            </a:r>
            <a:r>
              <a:rPr lang="zh-CN" altLang="en-US" sz="1400" dirty="0">
                <a:solidFill>
                  <a:schemeClr val="tx1"/>
                </a:solidFill>
                <a:latin typeface="+mj-lt"/>
                <a:ea typeface="SimSun" panose="02010600030101010101" pitchFamily="2" charset="-122"/>
                <a:sym typeface="+mn-ea"/>
              </a:rPr>
              <a:t>项的相位中</a:t>
            </a:r>
            <a:r>
              <a:rPr lang="en-US" altLang="zh-CN" sz="1400" dirty="0">
                <a:solidFill>
                  <a:schemeClr val="tx1"/>
                </a:solidFill>
                <a:latin typeface="+mj-lt"/>
                <a:ea typeface="SimSun" panose="02010600030101010101" pitchFamily="2" charset="-122"/>
                <a:sym typeface="+mn-ea"/>
              </a:rPr>
              <a:t>[37]</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无序为</a:t>
            </a:r>
            <a:r>
              <a:rPr lang="en-US" altLang="zh-CN" sz="1400" dirty="0">
                <a:solidFill>
                  <a:schemeClr val="tx1"/>
                </a:solidFill>
                <a:latin typeface="+mj-lt"/>
                <a:ea typeface="SimSun" panose="02010600030101010101" pitchFamily="2" charset="-122"/>
                <a:sym typeface="+mn-ea"/>
              </a:rPr>
              <a:t>                        </a:t>
            </a:r>
            <a:r>
              <a:rPr lang="zh-CN" altLang="en-US" sz="1400" dirty="0">
                <a:solidFill>
                  <a:schemeClr val="tx1"/>
                </a:solidFill>
                <a:latin typeface="+mj-lt"/>
                <a:ea typeface="SimSun" panose="02010600030101010101" pitchFamily="2" charset="-122"/>
                <a:sym typeface="+mn-ea"/>
              </a:rPr>
              <a:t>，与实验</a:t>
            </a:r>
            <a:r>
              <a:rPr lang="en-US" altLang="zh-CN" sz="1400" dirty="0">
                <a:solidFill>
                  <a:schemeClr val="tx1"/>
                </a:solidFill>
                <a:latin typeface="+mj-lt"/>
                <a:ea typeface="SimSun" panose="02010600030101010101" pitchFamily="2" charset="-122"/>
                <a:sym typeface="+mn-ea"/>
              </a:rPr>
              <a:t>[3]</a:t>
            </a:r>
            <a:r>
              <a:rPr lang="zh-CN" altLang="en-US" sz="1400" dirty="0">
                <a:solidFill>
                  <a:schemeClr val="tx1"/>
                </a:solidFill>
                <a:latin typeface="+mj-lt"/>
                <a:ea typeface="SimSun" panose="02010600030101010101" pitchFamily="2" charset="-122"/>
                <a:sym typeface="+mn-ea"/>
              </a:rPr>
              <a:t>相对应，由密度</a:t>
            </a:r>
            <a:r>
              <a:rPr lang="en-US" altLang="zh-CN" sz="1400" dirty="0">
                <a:solidFill>
                  <a:schemeClr val="tx1"/>
                </a:solidFill>
                <a:latin typeface="+mj-lt"/>
                <a:ea typeface="SimSun" panose="02010600030101010101" pitchFamily="2" charset="-122"/>
                <a:sym typeface="+mn-ea"/>
              </a:rPr>
              <a:t>n</a:t>
            </a:r>
            <a:r>
              <a:rPr lang="zh-CN" altLang="en-US" sz="1400" dirty="0">
                <a:solidFill>
                  <a:schemeClr val="tx1"/>
                </a:solidFill>
                <a:latin typeface="+mj-lt"/>
                <a:ea typeface="SimSun" panose="02010600030101010101" pitchFamily="2" charset="-122"/>
                <a:sym typeface="+mn-ea"/>
              </a:rPr>
              <a:t>与强度</a:t>
            </a:r>
            <a:r>
              <a:rPr lang="en-US" altLang="zh-CN" sz="1400" dirty="0">
                <a:solidFill>
                  <a:schemeClr val="tx1"/>
                </a:solidFill>
                <a:latin typeface="+mj-lt"/>
                <a:ea typeface="SimSun" panose="02010600030101010101" pitchFamily="2" charset="-122"/>
                <a:sym typeface="+mn-ea"/>
              </a:rPr>
              <a:t>W</a:t>
            </a:r>
            <a:r>
              <a:rPr lang="zh-CN" altLang="en-US" sz="1400" dirty="0">
                <a:solidFill>
                  <a:schemeClr val="tx1"/>
                </a:solidFill>
                <a:latin typeface="+mj-lt"/>
                <a:ea typeface="SimSun" panose="02010600030101010101" pitchFamily="2" charset="-122"/>
                <a:sym typeface="+mn-ea"/>
              </a:rPr>
              <a:t>来描述，</a:t>
            </a:r>
            <a:r>
              <a:rPr lang="en-US" altLang="zh-CN" sz="1400" dirty="0">
                <a:solidFill>
                  <a:schemeClr val="tx1"/>
                </a:solidFill>
                <a:latin typeface="+mj-lt"/>
                <a:ea typeface="SimSun" panose="02010600030101010101" pitchFamily="2" charset="-122"/>
                <a:sym typeface="+mn-ea"/>
              </a:rPr>
              <a:t>V(r)</a:t>
            </a:r>
            <a:r>
              <a:rPr lang="zh-CN" altLang="en-US" sz="1400" dirty="0">
                <a:solidFill>
                  <a:schemeClr val="tx1"/>
                </a:solidFill>
                <a:latin typeface="+mj-lt"/>
                <a:ea typeface="SimSun" panose="02010600030101010101" pitchFamily="2" charset="-122"/>
                <a:sym typeface="+mn-ea"/>
              </a:rPr>
              <a:t>在</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-W/2,W/2]</a:t>
            </a:r>
            <a:r>
              <a:rPr lang="zh-CN" altLang="en-US" sz="1400" dirty="0">
                <a:solidFill>
                  <a:schemeClr val="tx1"/>
                </a:solidFill>
                <a:latin typeface="+mj-lt"/>
                <a:ea typeface="SimSun" panose="02010600030101010101" pitchFamily="2" charset="-122"/>
                <a:sym typeface="+mn-ea"/>
              </a:rPr>
              <a:t>之间均匀取值</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通过计算态密度之比与</a:t>
            </a:r>
            <a:r>
              <a:rPr lang="en-US" altLang="zh-CN" sz="1400" dirty="0">
                <a:solidFill>
                  <a:schemeClr val="tx1"/>
                </a:solidFill>
                <a:latin typeface="+mj-lt"/>
                <a:ea typeface="SimSun" panose="02010600030101010101" pitchFamily="2" charset="-122"/>
                <a:sym typeface="+mn-ea"/>
              </a:rPr>
              <a:t>IPR</a:t>
            </a:r>
            <a:r>
              <a:rPr lang="zh-CN" altLang="en-US" sz="1400" dirty="0">
                <a:solidFill>
                  <a:schemeClr val="tx1"/>
                </a:solidFill>
                <a:latin typeface="+mj-lt"/>
                <a:ea typeface="SimSun" panose="02010600030101010101" pitchFamily="2" charset="-122"/>
                <a:sym typeface="+mn-ea"/>
              </a:rPr>
              <a:t>来研究本征态的空间拓展，以验证</a:t>
            </a:r>
            <a:r>
              <a:rPr lang="en-US" altLang="zh-CN" sz="1400" dirty="0">
                <a:solidFill>
                  <a:schemeClr val="tx1"/>
                </a:solidFill>
                <a:latin typeface="+mj-lt"/>
                <a:ea typeface="SimSun" panose="02010600030101010101" pitchFamily="2" charset="-122"/>
                <a:sym typeface="+mn-ea"/>
              </a:rPr>
              <a:t>Landau</a:t>
            </a:r>
            <a:r>
              <a:rPr lang="zh-CN" altLang="en-US" sz="1400" dirty="0">
                <a:solidFill>
                  <a:schemeClr val="tx1"/>
                </a:solidFill>
                <a:latin typeface="+mj-lt"/>
                <a:ea typeface="SimSun" panose="02010600030101010101" pitchFamily="2" charset="-122"/>
                <a:sym typeface="+mn-ea"/>
              </a:rPr>
              <a:t>能带起源于局域化</a:t>
            </a:r>
            <a:r>
              <a:rPr lang="en-US" altLang="zh-CN" sz="1400" dirty="0">
                <a:solidFill>
                  <a:schemeClr val="tx1"/>
                </a:solidFill>
                <a:latin typeface="+mj-lt"/>
                <a:ea typeface="SimSun" panose="02010600030101010101" pitchFamily="2" charset="-122"/>
                <a:sym typeface="+mn-ea"/>
              </a:rPr>
              <a:t>bulk</a:t>
            </a:r>
            <a:r>
              <a:rPr lang="zh-CN" altLang="en-US" sz="1400" dirty="0">
                <a:solidFill>
                  <a:schemeClr val="tx1"/>
                </a:solidFill>
                <a:latin typeface="+mj-lt"/>
                <a:ea typeface="SimSun" panose="02010600030101010101" pitchFamily="2" charset="-122"/>
                <a:sym typeface="+mn-ea"/>
              </a:rPr>
              <a:t>态。几何平均</a:t>
            </a:r>
            <a:r>
              <a:rPr lang="en-US" altLang="zh-CN" sz="1400" dirty="0">
                <a:solidFill>
                  <a:schemeClr val="tx1"/>
                </a:solidFill>
                <a:latin typeface="+mj-lt"/>
                <a:ea typeface="SimSun" panose="02010600030101010101" pitchFamily="2" charset="-122"/>
                <a:sym typeface="+mn-ea"/>
              </a:rPr>
              <a:t>DOS</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rho_typ</a:t>
            </a:r>
            <a:r>
              <a:rPr lang="zh-CN" altLang="en-US" sz="1400" dirty="0">
                <a:solidFill>
                  <a:schemeClr val="tx1"/>
                </a:solidFill>
                <a:latin typeface="+mj-lt"/>
                <a:ea typeface="SimSun" panose="02010600030101010101" pitchFamily="2" charset="-122"/>
                <a:sym typeface="+mn-ea"/>
              </a:rPr>
              <a:t>，算术平均</a:t>
            </a:r>
            <a:r>
              <a:rPr lang="en-US" altLang="zh-CN" sz="1400" dirty="0">
                <a:solidFill>
                  <a:schemeClr val="tx1"/>
                </a:solidFill>
                <a:latin typeface="+mj-lt"/>
                <a:ea typeface="SimSun" panose="02010600030101010101" pitchFamily="2" charset="-122"/>
                <a:sym typeface="+mn-ea"/>
              </a:rPr>
              <a:t>DOS</a:t>
            </a:r>
            <a:r>
              <a:rPr lang="zh-CN" altLang="en-US" sz="1400" dirty="0">
                <a:solidFill>
                  <a:schemeClr val="tx1"/>
                </a:solidFill>
                <a:latin typeface="+mj-lt"/>
                <a:ea typeface="SimSun" panose="02010600030101010101" pitchFamily="2" charset="-122"/>
                <a:sym typeface="+mn-ea"/>
              </a:rPr>
              <a:t>：</a:t>
            </a:r>
            <a:r>
              <a:rPr lang="en-US" altLang="zh-CN" sz="1400" dirty="0">
                <a:solidFill>
                  <a:schemeClr val="tx1"/>
                </a:solidFill>
                <a:latin typeface="+mj-lt"/>
                <a:ea typeface="SimSun" panose="02010600030101010101" pitchFamily="2" charset="-122"/>
                <a:sym typeface="+mn-ea"/>
              </a:rPr>
              <a:t>rho_ave [26-35]</a:t>
            </a:r>
            <a:endParaRPr lang="en-US" altLang="en-US" sz="1400" dirty="0">
              <a:solidFill>
                <a:schemeClr val="tx1"/>
              </a:solidFill>
              <a:latin typeface="+mj-lt"/>
              <a:ea typeface="SimSun" panose="02010600030101010101" pitchFamily="2" charset="-122"/>
              <a:sym typeface="+mn-ea"/>
            </a:endParaRPr>
          </a:p>
        </p:txBody>
      </p:sp>
      <p:pic>
        <p:nvPicPr>
          <p:cNvPr id="12" name="Picture 11" descr="/home/ligy/Pictures/1.png1"/>
          <p:cNvPicPr>
            <a:picLocks noChangeAspect="1"/>
          </p:cNvPicPr>
          <p:nvPr/>
        </p:nvPicPr>
        <p:blipFill>
          <a:blip r:embed="rId7"/>
          <a:srcRect/>
          <a:stretch>
            <a:fillRect/>
          </a:stretch>
        </p:blipFill>
        <p:spPr>
          <a:xfrm>
            <a:off x="999808" y="4197350"/>
            <a:ext cx="749300" cy="193675"/>
          </a:xfrm>
          <a:prstGeom prst="rect">
            <a:avLst/>
          </a:prstGeom>
        </p:spPr>
      </p:pic>
      <p:pic>
        <p:nvPicPr>
          <p:cNvPr id="13" name="Picture 12" descr="/home/ligy/Pictures/1.png1"/>
          <p:cNvPicPr>
            <a:picLocks noChangeAspect="1"/>
          </p:cNvPicPr>
          <p:nvPr/>
        </p:nvPicPr>
        <p:blipFill>
          <a:blip r:embed="rId8"/>
          <a:srcRect/>
          <a:stretch>
            <a:fillRect/>
          </a:stretch>
        </p:blipFill>
        <p:spPr>
          <a:xfrm>
            <a:off x="445135" y="5030470"/>
            <a:ext cx="1997710" cy="637540"/>
          </a:xfrm>
          <a:prstGeom prst="rect">
            <a:avLst/>
          </a:prstGeom>
        </p:spPr>
      </p:pic>
      <p:pic>
        <p:nvPicPr>
          <p:cNvPr id="16" name="Picture 15" descr="/home/ligy/Pictures/1.png1"/>
          <p:cNvPicPr>
            <a:picLocks noChangeAspect="1"/>
          </p:cNvPicPr>
          <p:nvPr/>
        </p:nvPicPr>
        <p:blipFill>
          <a:blip r:embed="rId9"/>
          <a:srcRect/>
          <a:stretch>
            <a:fillRect/>
          </a:stretch>
        </p:blipFill>
        <p:spPr>
          <a:xfrm>
            <a:off x="2530475" y="5241290"/>
            <a:ext cx="2500630" cy="216535"/>
          </a:xfrm>
          <a:prstGeom prst="rect">
            <a:avLst/>
          </a:prstGeom>
        </p:spPr>
      </p:pic>
      <p:pic>
        <p:nvPicPr>
          <p:cNvPr id="17" name="Picture 16" descr="/home/ligy/Pictures/1.png1"/>
          <p:cNvPicPr>
            <a:picLocks noChangeAspect="1"/>
          </p:cNvPicPr>
          <p:nvPr/>
        </p:nvPicPr>
        <p:blipFill>
          <a:blip r:embed="rId10"/>
          <a:srcRect/>
          <a:stretch>
            <a:fillRect/>
          </a:stretch>
        </p:blipFill>
        <p:spPr>
          <a:xfrm>
            <a:off x="5645785" y="4966970"/>
            <a:ext cx="1332230" cy="457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88950" y="27305"/>
            <a:ext cx="6583045" cy="398780"/>
          </a:xfrm>
          <a:prstGeom prst="rect">
            <a:avLst/>
          </a:prstGeom>
          <a:noFill/>
        </p:spPr>
        <p:txBody>
          <a:bodyPr wrap="square" rtlCol="0">
            <a:spAutoFit/>
          </a:bodyPr>
          <a:p>
            <a:pPr algn="l"/>
            <a:r>
              <a:rPr lang="zh-CN" sz="2000" dirty="0">
                <a:latin typeface="+mj-lt"/>
                <a:ea typeface="SimSun" panose="02010600030101010101" pitchFamily="2" charset="-122"/>
              </a:rPr>
              <a:t>无序化的MnBi2Te4中量子</a:t>
            </a:r>
            <a:r>
              <a:rPr lang="en-US" altLang="zh-CN" sz="2000" dirty="0">
                <a:latin typeface="+mj-lt"/>
                <a:ea typeface="SimSun" panose="02010600030101010101" pitchFamily="2" charset="-122"/>
              </a:rPr>
              <a:t>Hall</a:t>
            </a:r>
            <a:r>
              <a:rPr lang="zh-CN" altLang="en-US" sz="2000" dirty="0">
                <a:latin typeface="+mj-lt"/>
                <a:ea typeface="SimSun" panose="02010600030101010101" pitchFamily="2" charset="-122"/>
              </a:rPr>
              <a:t>相与量子反常</a:t>
            </a:r>
            <a:r>
              <a:rPr lang="en-US" altLang="zh-CN" sz="2000" dirty="0">
                <a:latin typeface="+mj-lt"/>
                <a:ea typeface="SimSun" panose="02010600030101010101" pitchFamily="2" charset="-122"/>
              </a:rPr>
              <a:t>Hall</a:t>
            </a:r>
            <a:r>
              <a:rPr lang="zh-CN" altLang="en-US" sz="2000" dirty="0">
                <a:latin typeface="+mj-lt"/>
                <a:ea typeface="SimSun" panose="02010600030101010101" pitchFamily="2" charset="-122"/>
              </a:rPr>
              <a:t>相的共存</a:t>
            </a:r>
            <a:endParaRPr lang="zh-CN" altLang="en-US" sz="2000" dirty="0">
              <a:latin typeface="+mj-lt"/>
              <a:ea typeface="SimSun" panose="02010600030101010101" pitchFamily="2" charset="-122"/>
            </a:endParaRPr>
          </a:p>
        </p:txBody>
      </p:sp>
      <p:sp>
        <p:nvSpPr>
          <p:cNvPr id="3" name="Text Box 2"/>
          <p:cNvSpPr txBox="1"/>
          <p:nvPr/>
        </p:nvSpPr>
        <p:spPr>
          <a:xfrm>
            <a:off x="3961765" y="358140"/>
            <a:ext cx="3574415" cy="275590"/>
          </a:xfrm>
          <a:prstGeom prst="rect">
            <a:avLst/>
          </a:prstGeom>
          <a:noFill/>
        </p:spPr>
        <p:txBody>
          <a:bodyPr wrap="square" rtlCol="0">
            <a:spAutoFit/>
          </a:bodyPr>
          <a:p>
            <a:r>
              <a:rPr lang="en-US" altLang="en-US" sz="1200">
                <a:sym typeface="+mn-ea"/>
              </a:rPr>
              <a:t>Hua Jiang</a:t>
            </a:r>
            <a:r>
              <a:rPr lang="zh-CN" altLang="en-US" sz="1200">
                <a:ea typeface="SimSun" panose="02010600030101010101" pitchFamily="2" charset="-122"/>
                <a:sym typeface="+mn-ea"/>
              </a:rPr>
              <a:t>，</a:t>
            </a:r>
            <a:r>
              <a:rPr lang="en-US" altLang="en-US" sz="1200">
                <a:sym typeface="+mn-ea"/>
              </a:rPr>
              <a:t> X. C. Xie etc.</a:t>
            </a:r>
            <a:r>
              <a:rPr lang="zh-CN" altLang="en-US" sz="1200">
                <a:ea typeface="SimSun" panose="02010600030101010101" pitchFamily="2" charset="-122"/>
                <a:sym typeface="+mn-ea"/>
              </a:rPr>
              <a:t>，</a:t>
            </a:r>
            <a:r>
              <a:rPr lang="en-US" altLang="en-US" sz="1200">
                <a:sym typeface="+mn-ea"/>
              </a:rPr>
              <a:t>PRL 127, 236402 (2021)</a:t>
            </a:r>
            <a:endParaRPr lang="en-US" altLang="en-US" sz="1200">
              <a:sym typeface="+mn-ea"/>
            </a:endParaRPr>
          </a:p>
        </p:txBody>
      </p:sp>
      <p:sp>
        <p:nvSpPr>
          <p:cNvPr id="4" name="Text Box 3"/>
          <p:cNvSpPr txBox="1"/>
          <p:nvPr/>
        </p:nvSpPr>
        <p:spPr>
          <a:xfrm>
            <a:off x="15875" y="238760"/>
            <a:ext cx="594995" cy="460375"/>
          </a:xfrm>
          <a:prstGeom prst="rect">
            <a:avLst/>
          </a:prstGeom>
          <a:noFill/>
        </p:spPr>
        <p:txBody>
          <a:bodyPr wrap="square" rtlCol="0">
            <a:spAutoFit/>
          </a:bodyPr>
          <a:p>
            <a:r>
              <a:rPr lang="zh-CN" altLang="en-US" sz="1200">
                <a:solidFill>
                  <a:srgbClr val="FF0000"/>
                </a:solidFill>
                <a:ea typeface="SimSun" panose="02010600030101010101" pitchFamily="2" charset="-122"/>
              </a:rPr>
              <a:t>数值模拟</a:t>
            </a:r>
            <a:endParaRPr lang="zh-CN" altLang="en-US" sz="1200">
              <a:solidFill>
                <a:srgbClr val="FF0000"/>
              </a:solidFill>
              <a:ea typeface="SimSun" panose="02010600030101010101" pitchFamily="2" charset="-122"/>
            </a:endParaRPr>
          </a:p>
        </p:txBody>
      </p:sp>
      <p:sp>
        <p:nvSpPr>
          <p:cNvPr id="15" name="Text Box 14"/>
          <p:cNvSpPr txBox="1"/>
          <p:nvPr/>
        </p:nvSpPr>
        <p:spPr>
          <a:xfrm>
            <a:off x="15875" y="589915"/>
            <a:ext cx="7520305" cy="52197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W=0</a:t>
            </a:r>
            <a:r>
              <a:rPr lang="zh-CN" altLang="en-US" sz="1400" dirty="0">
                <a:solidFill>
                  <a:schemeClr val="tx1"/>
                </a:solidFill>
                <a:latin typeface="+mj-lt"/>
                <a:ea typeface="SimSun" panose="02010600030101010101" pitchFamily="2" charset="-122"/>
                <a:sym typeface="+mn-ea"/>
              </a:rPr>
              <a:t>的纯净系统与实验</a:t>
            </a:r>
            <a:r>
              <a:rPr lang="en-US" altLang="zh-CN" sz="1400" dirty="0">
                <a:latin typeface="+mj-lt"/>
                <a:ea typeface="SimSun" panose="02010600030101010101" pitchFamily="2" charset="-122"/>
                <a:sym typeface="+mn-ea"/>
              </a:rPr>
              <a:t>[3]</a:t>
            </a:r>
            <a:r>
              <a:rPr lang="zh-CN" altLang="en-US" sz="1400" dirty="0">
                <a:solidFill>
                  <a:schemeClr val="tx1"/>
                </a:solidFill>
                <a:latin typeface="+mj-lt"/>
                <a:ea typeface="SimSun" panose="02010600030101010101" pitchFamily="2" charset="-122"/>
                <a:sym typeface="+mn-ea"/>
              </a:rPr>
              <a:t>符合得不好</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无序增加时与实验</a:t>
            </a:r>
            <a:r>
              <a:rPr lang="en-US" altLang="zh-CN" sz="1400" dirty="0">
                <a:solidFill>
                  <a:schemeClr val="tx1"/>
                </a:solidFill>
                <a:latin typeface="+mj-lt"/>
                <a:ea typeface="SimSun" panose="02010600030101010101" pitchFamily="2" charset="-122"/>
                <a:sym typeface="+mn-ea"/>
              </a:rPr>
              <a:t>[3]</a:t>
            </a:r>
            <a:r>
              <a:rPr lang="zh-CN" altLang="en-US" sz="1400" dirty="0">
                <a:solidFill>
                  <a:schemeClr val="tx1"/>
                </a:solidFill>
                <a:latin typeface="+mj-lt"/>
                <a:ea typeface="SimSun" panose="02010600030101010101" pitchFamily="2" charset="-122"/>
                <a:sym typeface="+mn-ea"/>
              </a:rPr>
              <a:t>符合</a:t>
            </a:r>
            <a:endParaRPr lang="zh-CN" altLang="en-US" sz="1400" dirty="0">
              <a:solidFill>
                <a:schemeClr val="tx1"/>
              </a:solidFill>
              <a:latin typeface="+mj-lt"/>
              <a:ea typeface="SimSun" panose="02010600030101010101" pitchFamily="2" charset="-122"/>
              <a:sym typeface="+mn-ea"/>
            </a:endParaRPr>
          </a:p>
        </p:txBody>
      </p:sp>
      <p:pic>
        <p:nvPicPr>
          <p:cNvPr id="11" name="Picture 10" descr="/home/ligy/Pictures/1.png1"/>
          <p:cNvPicPr>
            <a:picLocks noChangeAspect="1"/>
          </p:cNvPicPr>
          <p:nvPr/>
        </p:nvPicPr>
        <p:blipFill>
          <a:blip r:embed="rId1"/>
          <a:srcRect/>
          <a:stretch>
            <a:fillRect/>
          </a:stretch>
        </p:blipFill>
        <p:spPr>
          <a:xfrm>
            <a:off x="2783840" y="1279525"/>
            <a:ext cx="4605020" cy="1733550"/>
          </a:xfrm>
          <a:prstGeom prst="rect">
            <a:avLst/>
          </a:prstGeom>
        </p:spPr>
      </p:pic>
      <p:sp>
        <p:nvSpPr>
          <p:cNvPr id="9" name="Text Box 8"/>
          <p:cNvSpPr txBox="1"/>
          <p:nvPr/>
        </p:nvSpPr>
        <p:spPr>
          <a:xfrm>
            <a:off x="8890" y="3013075"/>
            <a:ext cx="7520305" cy="30670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用重整的局域化长度得到的相图：</a:t>
            </a:r>
            <a:endParaRPr lang="zh-CN" altLang="en-US" sz="1400" dirty="0">
              <a:solidFill>
                <a:schemeClr val="tx1"/>
              </a:solidFill>
              <a:latin typeface="+mj-lt"/>
              <a:ea typeface="SimSun" panose="02010600030101010101" pitchFamily="2" charset="-122"/>
              <a:sym typeface="+mn-ea"/>
            </a:endParaRPr>
          </a:p>
        </p:txBody>
      </p:sp>
      <p:pic>
        <p:nvPicPr>
          <p:cNvPr id="13" name="Picture 12" descr="/home/ligy/Pictures/1.png1"/>
          <p:cNvPicPr>
            <a:picLocks noChangeAspect="1"/>
          </p:cNvPicPr>
          <p:nvPr/>
        </p:nvPicPr>
        <p:blipFill>
          <a:blip r:embed="rId2"/>
          <a:srcRect/>
          <a:stretch>
            <a:fillRect/>
          </a:stretch>
        </p:blipFill>
        <p:spPr>
          <a:xfrm>
            <a:off x="2533650" y="3439160"/>
            <a:ext cx="2332990" cy="1854835"/>
          </a:xfrm>
          <a:prstGeom prst="rect">
            <a:avLst/>
          </a:prstGeom>
        </p:spPr>
      </p:pic>
      <p:sp>
        <p:nvSpPr>
          <p:cNvPr id="18" name="Text Box 17"/>
          <p:cNvSpPr txBox="1"/>
          <p:nvPr/>
        </p:nvSpPr>
        <p:spPr>
          <a:xfrm>
            <a:off x="4866640" y="880745"/>
            <a:ext cx="1034415" cy="275590"/>
          </a:xfrm>
          <a:prstGeom prst="rect">
            <a:avLst/>
          </a:prstGeom>
          <a:noFill/>
        </p:spPr>
        <p:txBody>
          <a:bodyPr wrap="none" rtlCol="0">
            <a:spAutoFit/>
          </a:bodyPr>
          <a:p>
            <a:pPr algn="l"/>
            <a:r>
              <a:rPr lang="en-US" altLang="zh-CN" sz="1200">
                <a:ea typeface="SimSun" panose="02010600030101010101" pitchFamily="2" charset="-122"/>
              </a:rPr>
              <a:t>inset: </a:t>
            </a:r>
            <a:r>
              <a:rPr lang="zh-CN" altLang="en-US" sz="1200">
                <a:ea typeface="SimSun" panose="02010600030101010101" pitchFamily="2" charset="-122"/>
              </a:rPr>
              <a:t>实验</a:t>
            </a:r>
            <a:r>
              <a:rPr lang="en-US" altLang="zh-CN" sz="1200" dirty="0">
                <a:latin typeface="+mj-lt"/>
                <a:ea typeface="SimSun" panose="02010600030101010101" pitchFamily="2" charset="-122"/>
                <a:sym typeface="+mn-ea"/>
              </a:rPr>
              <a:t>[3]</a:t>
            </a:r>
            <a:endParaRPr lang="en-US" altLang="zh-CN" sz="1200" dirty="0">
              <a:latin typeface="+mj-lt"/>
              <a:ea typeface="SimSun" panose="02010600030101010101" pitchFamily="2" charset="-122"/>
              <a:sym typeface="+mn-ea"/>
            </a:endParaRPr>
          </a:p>
        </p:txBody>
      </p:sp>
      <p:cxnSp>
        <p:nvCxnSpPr>
          <p:cNvPr id="19" name="Straight Arrow Connector 18"/>
          <p:cNvCxnSpPr>
            <a:stCxn id="18" idx="3"/>
          </p:cNvCxnSpPr>
          <p:nvPr/>
        </p:nvCxnSpPr>
        <p:spPr>
          <a:xfrm>
            <a:off x="5901055" y="1025525"/>
            <a:ext cx="724535" cy="40195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752340" y="1018540"/>
            <a:ext cx="114300" cy="42354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3619500" y="5293995"/>
            <a:ext cx="487680" cy="275590"/>
          </a:xfrm>
          <a:prstGeom prst="rect">
            <a:avLst/>
          </a:prstGeom>
          <a:noFill/>
        </p:spPr>
        <p:txBody>
          <a:bodyPr wrap="none" rtlCol="0">
            <a:spAutoFit/>
          </a:bodyPr>
          <a:p>
            <a:pPr algn="l"/>
            <a:r>
              <a:rPr lang="zh-CN" sz="1200">
                <a:ea typeface="SimSun" panose="02010600030101010101" pitchFamily="2" charset="-122"/>
              </a:rPr>
              <a:t>磁场</a:t>
            </a:r>
            <a:endParaRPr lang="zh-CN" sz="1200" dirty="0">
              <a:latin typeface="+mj-lt"/>
              <a:ea typeface="SimSun" panose="02010600030101010101" pitchFamily="2"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266315" y="19685"/>
            <a:ext cx="3028950" cy="337185"/>
          </a:xfrm>
          <a:prstGeom prst="rect">
            <a:avLst/>
          </a:prstGeom>
          <a:noFill/>
        </p:spPr>
        <p:txBody>
          <a:bodyPr wrap="square" rtlCol="0">
            <a:spAutoFit/>
          </a:bodyPr>
          <a:p>
            <a:pPr algn="l">
              <a:lnSpc>
                <a:spcPct val="80000"/>
              </a:lnSpc>
            </a:pPr>
            <a:r>
              <a:rPr lang="zh-CN" altLang="en-US" sz="2000" dirty="0">
                <a:latin typeface="+mj-lt"/>
                <a:ea typeface="SimSun" panose="02010600030101010101" pitchFamily="2" charset="-122"/>
              </a:rPr>
              <a:t>用</a:t>
            </a:r>
            <a:r>
              <a:rPr lang="en-US" altLang="zh-CN" sz="2000" dirty="0">
                <a:latin typeface="+mj-lt"/>
                <a:ea typeface="SimSun" panose="02010600030101010101" pitchFamily="2" charset="-122"/>
              </a:rPr>
              <a:t>SHE</a:t>
            </a:r>
            <a:r>
              <a:rPr lang="zh-CN" altLang="en-US" sz="2000" dirty="0">
                <a:latin typeface="+mj-lt"/>
                <a:ea typeface="SimSun" panose="02010600030101010101" pitchFamily="2" charset="-122"/>
              </a:rPr>
              <a:t>控制</a:t>
            </a:r>
            <a:r>
              <a:rPr lang="en-US" altLang="zh-CN" sz="2000" dirty="0">
                <a:latin typeface="+mj-lt"/>
                <a:ea typeface="SimSun" panose="02010600030101010101" pitchFamily="2" charset="-122"/>
              </a:rPr>
              <a:t>m</a:t>
            </a:r>
            <a:r>
              <a:rPr lang="en-US" altLang="en-US" sz="2000" dirty="0">
                <a:latin typeface="+mj-lt"/>
                <a:ea typeface="SimSun" panose="02010600030101010101" pitchFamily="2" charset="-122"/>
              </a:rPr>
              <a:t>agnon</a:t>
            </a:r>
            <a:r>
              <a:rPr lang="zh-CN" altLang="en-US" sz="2000" dirty="0">
                <a:latin typeface="+mj-lt"/>
                <a:ea typeface="SimSun" panose="02010600030101010101" pitchFamily="2" charset="-122"/>
              </a:rPr>
              <a:t>的</a:t>
            </a:r>
            <a:r>
              <a:rPr lang="en-US" altLang="zh-CN" sz="2000" dirty="0">
                <a:latin typeface="+mj-lt"/>
                <a:ea typeface="SimSun" panose="02010600030101010101" pitchFamily="2" charset="-122"/>
              </a:rPr>
              <a:t>BEC</a:t>
            </a:r>
            <a:endParaRPr lang="en-US" altLang="zh-CN" sz="2000" dirty="0">
              <a:latin typeface="+mj-lt"/>
              <a:ea typeface="SimSun" panose="02010600030101010101" pitchFamily="2" charset="-122"/>
            </a:endParaRPr>
          </a:p>
        </p:txBody>
      </p:sp>
      <p:sp>
        <p:nvSpPr>
          <p:cNvPr id="3" name="Text Box 2"/>
          <p:cNvSpPr txBox="1"/>
          <p:nvPr/>
        </p:nvSpPr>
        <p:spPr>
          <a:xfrm>
            <a:off x="5622925" y="356870"/>
            <a:ext cx="1765935" cy="275590"/>
          </a:xfrm>
          <a:prstGeom prst="rect">
            <a:avLst/>
          </a:prstGeom>
          <a:noFill/>
        </p:spPr>
        <p:txBody>
          <a:bodyPr wrap="square" rtlCol="0">
            <a:spAutoFit/>
          </a:bodyPr>
          <a:p>
            <a:r>
              <a:rPr lang="en-US" altLang="en-US" sz="1200">
                <a:sym typeface="+mn-ea"/>
              </a:rPr>
              <a:t>PRL 127, 237203 (2021)</a:t>
            </a:r>
            <a:endParaRPr lang="en-US" altLang="en-US" sz="1200">
              <a:sym typeface="+mn-ea"/>
            </a:endParaRPr>
          </a:p>
        </p:txBody>
      </p:sp>
      <p:sp>
        <p:nvSpPr>
          <p:cNvPr id="4" name="Text Box 3"/>
          <p:cNvSpPr txBox="1"/>
          <p:nvPr/>
        </p:nvSpPr>
        <p:spPr>
          <a:xfrm>
            <a:off x="15875" y="23876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endParaRPr lang="zh-CN" altLang="en-US" sz="1200">
              <a:solidFill>
                <a:srgbClr val="FF0000"/>
              </a:solidFill>
              <a:ea typeface="SimSun" panose="02010600030101010101" pitchFamily="2" charset="-122"/>
            </a:endParaRPr>
          </a:p>
        </p:txBody>
      </p:sp>
      <p:sp>
        <p:nvSpPr>
          <p:cNvPr id="15" name="Text Box 14"/>
          <p:cNvSpPr txBox="1"/>
          <p:nvPr/>
        </p:nvSpPr>
        <p:spPr>
          <a:xfrm>
            <a:off x="15875" y="589915"/>
            <a:ext cx="7520305" cy="159956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sz="1400" dirty="0">
                <a:solidFill>
                  <a:schemeClr val="tx1"/>
                </a:solidFill>
                <a:latin typeface="+mj-lt"/>
                <a:ea typeface="SimSun" panose="02010600030101010101" pitchFamily="2" charset="-122"/>
                <a:sym typeface="+mn-ea"/>
              </a:rPr>
              <a:t>之前研究表明：先在</a:t>
            </a:r>
            <a:r>
              <a:rPr lang="en-US" altLang="zh-CN" sz="1400" dirty="0">
                <a:solidFill>
                  <a:schemeClr val="tx1"/>
                </a:solidFill>
                <a:latin typeface="+mj-lt"/>
                <a:ea typeface="SimSun" panose="02010600030101010101" pitchFamily="2" charset="-122"/>
                <a:sym typeface="+mn-ea"/>
              </a:rPr>
              <a:t>Pt</a:t>
            </a:r>
            <a:r>
              <a:rPr lang="zh-CN" altLang="en-US" sz="1400" dirty="0">
                <a:solidFill>
                  <a:schemeClr val="tx1"/>
                </a:solidFill>
                <a:latin typeface="+mj-lt"/>
                <a:ea typeface="SimSun" panose="02010600030101010101" pitchFamily="2" charset="-122"/>
                <a:sym typeface="+mn-ea"/>
              </a:rPr>
              <a:t>中通电流来对</a:t>
            </a:r>
            <a:r>
              <a:rPr lang="en-US" altLang="zh-CN" sz="1400" dirty="0">
                <a:solidFill>
                  <a:schemeClr val="tx1"/>
                </a:solidFill>
                <a:latin typeface="+mj-lt"/>
                <a:ea typeface="SimSun" panose="02010600030101010101" pitchFamily="2" charset="-122"/>
                <a:sym typeface="+mn-ea"/>
              </a:rPr>
              <a:t>YIG</a:t>
            </a:r>
            <a:r>
              <a:rPr lang="zh-CN" altLang="en-US" sz="1400" dirty="0">
                <a:solidFill>
                  <a:schemeClr val="tx1"/>
                </a:solidFill>
                <a:latin typeface="+mj-lt"/>
                <a:ea typeface="SimSun" panose="02010600030101010101" pitchFamily="2" charset="-122"/>
                <a:sym typeface="+mn-ea"/>
              </a:rPr>
              <a:t>纳米结构预加热，再对它快速冷却会导致</a:t>
            </a:r>
            <a:r>
              <a:rPr lang="en-US" altLang="zh-CN" sz="1400" dirty="0">
                <a:solidFill>
                  <a:schemeClr val="tx1"/>
                </a:solidFill>
                <a:latin typeface="+mj-lt"/>
                <a:ea typeface="SimSun" panose="02010600030101010101" pitchFamily="2" charset="-122"/>
                <a:sym typeface="+mn-ea"/>
              </a:rPr>
              <a:t>YIG</a:t>
            </a:r>
            <a:r>
              <a:rPr lang="zh-CN" altLang="en-US" sz="1400" dirty="0">
                <a:solidFill>
                  <a:schemeClr val="tx1"/>
                </a:solidFill>
                <a:latin typeface="+mj-lt"/>
                <a:ea typeface="SimSun" panose="02010600030101010101" pitchFamily="2" charset="-122"/>
                <a:sym typeface="+mn-ea"/>
              </a:rPr>
              <a:t>中的</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气体过占据，从而产生</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的</a:t>
            </a:r>
            <a:r>
              <a:rPr lang="en-US" altLang="zh-CN" sz="1400" dirty="0">
                <a:solidFill>
                  <a:schemeClr val="tx1"/>
                </a:solidFill>
                <a:latin typeface="+mj-lt"/>
                <a:ea typeface="SimSun" panose="02010600030101010101" pitchFamily="2" charset="-122"/>
                <a:sym typeface="+mn-ea"/>
              </a:rPr>
              <a:t>BEC</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Pt</a:t>
            </a:r>
            <a:r>
              <a:rPr lang="zh-CN" altLang="en-US" sz="1400" dirty="0">
                <a:solidFill>
                  <a:schemeClr val="tx1"/>
                </a:solidFill>
                <a:latin typeface="+mj-lt"/>
                <a:ea typeface="SimSun" panose="02010600030101010101" pitchFamily="2" charset="-122"/>
                <a:sym typeface="+mn-ea"/>
              </a:rPr>
              <a:t>层中</a:t>
            </a:r>
            <a:r>
              <a:rPr lang="en-US" altLang="zh-CN" sz="1400" dirty="0">
                <a:solidFill>
                  <a:schemeClr val="tx1"/>
                </a:solidFill>
                <a:latin typeface="+mj-lt"/>
                <a:ea typeface="SimSun" panose="02010600030101010101" pitchFamily="2" charset="-122"/>
                <a:sym typeface="+mn-ea"/>
              </a:rPr>
              <a:t>SHE</a:t>
            </a:r>
            <a:r>
              <a:rPr lang="zh-CN" altLang="en-US" sz="1400" dirty="0">
                <a:solidFill>
                  <a:schemeClr val="tx1"/>
                </a:solidFill>
                <a:latin typeface="+mj-lt"/>
                <a:ea typeface="SimSun" panose="02010600030101010101" pitchFamily="2" charset="-122"/>
                <a:sym typeface="+mn-ea"/>
              </a:rPr>
              <a:t>会产生自旋极化电流来产生或者湮灭</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（取决于电流与外场的方向）</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本文发现：用</a:t>
            </a:r>
            <a:r>
              <a:rPr lang="en-US" altLang="zh-CN" sz="1400" dirty="0">
                <a:solidFill>
                  <a:schemeClr val="tx1"/>
                </a:solidFill>
                <a:latin typeface="+mj-lt"/>
                <a:ea typeface="SimSun" panose="02010600030101010101" pitchFamily="2" charset="-122"/>
                <a:sym typeface="+mn-ea"/>
              </a:rPr>
              <a:t>SHE</a:t>
            </a:r>
            <a:r>
              <a:rPr lang="zh-CN" altLang="en-US" sz="1400" dirty="0">
                <a:solidFill>
                  <a:schemeClr val="tx1"/>
                </a:solidFill>
                <a:latin typeface="+mj-lt"/>
                <a:ea typeface="SimSun" panose="02010600030101010101" pitchFamily="2" charset="-122"/>
                <a:sym typeface="+mn-ea"/>
              </a:rPr>
              <a:t>来产生或湮灭</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可以阻止或促进此</a:t>
            </a:r>
            <a:r>
              <a:rPr lang="en-US" altLang="zh-CN" sz="1400" dirty="0">
                <a:solidFill>
                  <a:schemeClr val="tx1"/>
                </a:solidFill>
                <a:latin typeface="+mj-lt"/>
                <a:ea typeface="SimSun" panose="02010600030101010101" pitchFamily="2" charset="-122"/>
                <a:sym typeface="+mn-ea"/>
              </a:rPr>
              <a:t>BEC</a:t>
            </a:r>
            <a:r>
              <a:rPr lang="zh-CN" altLang="en-US" sz="1400" dirty="0">
                <a:solidFill>
                  <a:schemeClr val="tx1"/>
                </a:solidFill>
                <a:latin typeface="+mj-lt"/>
                <a:ea typeface="SimSun" panose="02010600030101010101" pitchFamily="2" charset="-122"/>
                <a:sym typeface="+mn-ea"/>
              </a:rPr>
              <a:t>的形成</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BEC</a:t>
            </a:r>
            <a:r>
              <a:rPr lang="zh-CN" altLang="en-US" sz="1400" dirty="0">
                <a:solidFill>
                  <a:schemeClr val="tx1"/>
                </a:solidFill>
                <a:latin typeface="+mj-lt"/>
                <a:ea typeface="SimSun" panose="02010600030101010101" pitchFamily="2" charset="-122"/>
                <a:sym typeface="+mn-ea"/>
              </a:rPr>
              <a:t>的阀值被调节幅度为：</a:t>
            </a:r>
            <a:r>
              <a:rPr lang="en-US" altLang="zh-CN" sz="1400" dirty="0">
                <a:solidFill>
                  <a:schemeClr val="tx1"/>
                </a:solidFill>
                <a:latin typeface="+mj-lt"/>
                <a:ea typeface="SimSun" panose="02010600030101010101" pitchFamily="2" charset="-122"/>
                <a:sym typeface="+mn-ea"/>
              </a:rPr>
              <a:t>-8%</a:t>
            </a:r>
            <a:r>
              <a:rPr lang="zh-CN" altLang="en-US" sz="1400" dirty="0">
                <a:solidFill>
                  <a:schemeClr val="tx1"/>
                </a:solidFill>
                <a:latin typeface="+mj-lt"/>
                <a:ea typeface="SimSun" panose="02010600030101010101" pitchFamily="2" charset="-122"/>
                <a:sym typeface="+mn-ea"/>
              </a:rPr>
              <a:t>和</a:t>
            </a:r>
            <a:r>
              <a:rPr lang="en-US" altLang="zh-CN" sz="1400" dirty="0">
                <a:solidFill>
                  <a:schemeClr val="tx1"/>
                </a:solidFill>
                <a:latin typeface="+mj-lt"/>
                <a:ea typeface="SimSun" panose="02010600030101010101" pitchFamily="2" charset="-122"/>
                <a:sym typeface="+mn-ea"/>
              </a:rPr>
              <a:t>+6%</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Pt</a:t>
            </a:r>
            <a:r>
              <a:rPr lang="zh-CN" altLang="en-US" sz="1400" dirty="0">
                <a:solidFill>
                  <a:schemeClr val="tx1"/>
                </a:solidFill>
                <a:latin typeface="+mj-lt"/>
                <a:ea typeface="SimSun" panose="02010600030101010101" pitchFamily="2" charset="-122"/>
                <a:sym typeface="+mn-ea"/>
              </a:rPr>
              <a:t>对</a:t>
            </a:r>
            <a:r>
              <a:rPr lang="en-US" altLang="zh-CN" sz="1400" dirty="0">
                <a:solidFill>
                  <a:schemeClr val="tx1"/>
                </a:solidFill>
                <a:latin typeface="+mj-lt"/>
                <a:ea typeface="SimSun" panose="02010600030101010101" pitchFamily="2" charset="-122"/>
                <a:sym typeface="+mn-ea"/>
              </a:rPr>
              <a:t>YIG</a:t>
            </a:r>
            <a:r>
              <a:rPr lang="zh-CN" altLang="en-US" sz="1400" dirty="0">
                <a:solidFill>
                  <a:schemeClr val="tx1"/>
                </a:solidFill>
                <a:latin typeface="+mj-lt"/>
                <a:ea typeface="SimSun" panose="02010600030101010101" pitchFamily="2" charset="-122"/>
                <a:sym typeface="+mn-ea"/>
              </a:rPr>
              <a:t>的影响机制：</a:t>
            </a:r>
            <a:r>
              <a:rPr lang="en-US" altLang="zh-CN" sz="1400" dirty="0">
                <a:solidFill>
                  <a:srgbClr val="FF0000"/>
                </a:solidFill>
                <a:latin typeface="+mj-lt"/>
                <a:ea typeface="SimSun" panose="02010600030101010101" pitchFamily="2" charset="-122"/>
                <a:sym typeface="+mn-ea"/>
              </a:rPr>
              <a:t>SHE-STT</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本文发现了一种新的调节宏观量子态的方法</a:t>
            </a:r>
            <a:endParaRPr lang="zh-CN" altLang="en-US" sz="1400" dirty="0">
              <a:solidFill>
                <a:schemeClr val="tx1"/>
              </a:solidFill>
              <a:latin typeface="+mj-lt"/>
              <a:ea typeface="SimSun" panose="02010600030101010101" pitchFamily="2" charset="-122"/>
              <a:sym typeface="+mn-ea"/>
            </a:endParaRPr>
          </a:p>
        </p:txBody>
      </p:sp>
      <p:pic>
        <p:nvPicPr>
          <p:cNvPr id="13" name="Picture 12" descr="/home/ligy/Pictures/1.png1"/>
          <p:cNvPicPr>
            <a:picLocks noChangeAspect="1"/>
          </p:cNvPicPr>
          <p:nvPr/>
        </p:nvPicPr>
        <p:blipFill>
          <a:blip r:embed="rId1"/>
          <a:srcRect/>
          <a:stretch>
            <a:fillRect/>
          </a:stretch>
        </p:blipFill>
        <p:spPr>
          <a:xfrm>
            <a:off x="4260215" y="1600835"/>
            <a:ext cx="2969260" cy="35648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539240" y="19685"/>
            <a:ext cx="4482465" cy="337185"/>
          </a:xfrm>
          <a:prstGeom prst="rect">
            <a:avLst/>
          </a:prstGeom>
          <a:noFill/>
        </p:spPr>
        <p:txBody>
          <a:bodyPr wrap="square" rtlCol="0">
            <a:spAutoFit/>
          </a:bodyPr>
          <a:p>
            <a:pPr algn="l">
              <a:lnSpc>
                <a:spcPct val="80000"/>
              </a:lnSpc>
            </a:pPr>
            <a:r>
              <a:rPr lang="zh-CN" altLang="en-US" sz="2000" dirty="0">
                <a:latin typeface="+mj-lt"/>
                <a:ea typeface="SimSun" panose="02010600030101010101" pitchFamily="2" charset="-122"/>
              </a:rPr>
              <a:t>自旋液体中规范涨落导致的近藤行为</a:t>
            </a:r>
            <a:endParaRPr lang="zh-CN" altLang="en-US" sz="2000" dirty="0">
              <a:latin typeface="+mj-lt"/>
              <a:ea typeface="SimSun" panose="02010600030101010101" pitchFamily="2" charset="-122"/>
            </a:endParaRPr>
          </a:p>
        </p:txBody>
      </p:sp>
      <p:sp>
        <p:nvSpPr>
          <p:cNvPr id="3" name="Text Box 2"/>
          <p:cNvSpPr txBox="1"/>
          <p:nvPr/>
        </p:nvSpPr>
        <p:spPr>
          <a:xfrm>
            <a:off x="5544820" y="356870"/>
            <a:ext cx="1991995" cy="275590"/>
          </a:xfrm>
          <a:prstGeom prst="rect">
            <a:avLst/>
          </a:prstGeom>
          <a:noFill/>
        </p:spPr>
        <p:txBody>
          <a:bodyPr wrap="square" rtlCol="0">
            <a:spAutoFit/>
          </a:bodyPr>
          <a:p>
            <a:r>
              <a:rPr lang="en-US" altLang="en-US" sz="1200">
                <a:sym typeface="+mn-ea"/>
              </a:rPr>
              <a:t>PRL 127, 237202 (2021)</a:t>
            </a:r>
            <a:endParaRPr lang="en-US" altLang="en-US" sz="1200">
              <a:sym typeface="+mn-ea"/>
            </a:endParaRPr>
          </a:p>
        </p:txBody>
      </p:sp>
      <p:sp>
        <p:nvSpPr>
          <p:cNvPr id="4" name="Text Box 3"/>
          <p:cNvSpPr txBox="1"/>
          <p:nvPr/>
        </p:nvSpPr>
        <p:spPr>
          <a:xfrm>
            <a:off x="15875" y="23876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20320" y="768350"/>
            <a:ext cx="7520305" cy="116840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sz="1400" dirty="0">
                <a:solidFill>
                  <a:schemeClr val="tx1"/>
                </a:solidFill>
                <a:latin typeface="+mj-lt"/>
                <a:ea typeface="SimSun" panose="02010600030101010101" pitchFamily="2" charset="-122"/>
                <a:sym typeface="+mn-ea"/>
              </a:rPr>
              <a:t>本文发现：强关联的</a:t>
            </a:r>
            <a:r>
              <a:rPr lang="en-US" altLang="zh-CN" sz="1400" dirty="0">
                <a:solidFill>
                  <a:schemeClr val="tx1"/>
                </a:solidFill>
                <a:latin typeface="+mj-lt"/>
                <a:ea typeface="SimSun" panose="02010600030101010101" pitchFamily="2" charset="-122"/>
                <a:sym typeface="+mn-ea"/>
              </a:rPr>
              <a:t>bath</a:t>
            </a:r>
            <a:r>
              <a:rPr lang="zh-CN" altLang="en-US" sz="1400" dirty="0">
                <a:solidFill>
                  <a:schemeClr val="tx1"/>
                </a:solidFill>
                <a:latin typeface="+mj-lt"/>
                <a:ea typeface="SimSun" panose="02010600030101010101" pitchFamily="2" charset="-122"/>
                <a:sym typeface="+mn-ea"/>
              </a:rPr>
              <a:t>中的</a:t>
            </a:r>
            <a:r>
              <a:rPr lang="zh-CN" altLang="en-US" sz="1400" dirty="0">
                <a:latin typeface="+mj-lt"/>
                <a:ea typeface="SimSun" panose="02010600030101010101" pitchFamily="2" charset="-122"/>
                <a:sym typeface="+mn-ea"/>
              </a:rPr>
              <a:t>规范涨落会导致非磁性的近藤行为（</a:t>
            </a:r>
            <a:r>
              <a:rPr lang="zh-CN" altLang="en-US" sz="1400" dirty="0">
                <a:solidFill>
                  <a:srgbClr val="FF0000"/>
                </a:solidFill>
                <a:latin typeface="+mj-lt"/>
                <a:ea typeface="SimSun" panose="02010600030101010101" pitchFamily="2" charset="-122"/>
                <a:sym typeface="+mn-ea"/>
              </a:rPr>
              <a:t>一种新的近藤机制</a:t>
            </a:r>
            <a:r>
              <a:rPr lang="zh-CN" altLang="en-US" sz="1400" dirty="0">
                <a:latin typeface="+mj-lt"/>
                <a:ea typeface="SimSun" panose="02010600030101010101" pitchFamily="2" charset="-122"/>
                <a:sym typeface="+mn-ea"/>
              </a:rPr>
              <a:t>）</a:t>
            </a:r>
            <a:endParaRPr lang="zh-CN" altLang="en-US" sz="1400" dirty="0">
              <a:latin typeface="+mj-lt"/>
              <a:ea typeface="SimSun" panose="02010600030101010101" pitchFamily="2" charset="-122"/>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非磁性的</a:t>
            </a:r>
            <a:r>
              <a:rPr lang="en-US" altLang="zh-CN" sz="1400" dirty="0">
                <a:solidFill>
                  <a:schemeClr val="tx1"/>
                </a:solidFill>
                <a:latin typeface="+mj-lt"/>
                <a:ea typeface="SimSun" panose="02010600030101010101" pitchFamily="2" charset="-122"/>
                <a:sym typeface="+mn-ea"/>
              </a:rPr>
              <a:t>bond</a:t>
            </a:r>
            <a:r>
              <a:rPr lang="zh-CN" altLang="en-US" sz="1400" dirty="0">
                <a:solidFill>
                  <a:schemeClr val="tx1"/>
                </a:solidFill>
                <a:latin typeface="+mj-lt"/>
                <a:ea typeface="SimSun" panose="02010600030101010101" pitchFamily="2" charset="-122"/>
                <a:sym typeface="+mn-ea"/>
              </a:rPr>
              <a:t>缺陷会局域地增强</a:t>
            </a:r>
            <a:r>
              <a:rPr lang="zh-CN" altLang="en-US" sz="1400" dirty="0">
                <a:latin typeface="+mj-lt"/>
                <a:ea typeface="SimSun" panose="02010600030101010101" pitchFamily="2" charset="-122"/>
                <a:sym typeface="+mn-ea"/>
              </a:rPr>
              <a:t>规范涨落，进而产生赝自旋交换作用，在低能下会导致非对称的近藤不动点</a:t>
            </a:r>
            <a:endParaRPr lang="zh-CN" altLang="en-US" sz="1400" dirty="0">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此近藤现象没有常规的电阻极小行为，但热导非单调地依赖于温度与各向异性自旋关联</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当有</a:t>
            </a:r>
            <a:r>
              <a:rPr lang="zh-CN" altLang="en-US" sz="1400" dirty="0">
                <a:latin typeface="+mj-lt"/>
                <a:ea typeface="SimSun" panose="02010600030101010101" pitchFamily="2" charset="-122"/>
                <a:sym typeface="+mn-ea"/>
              </a:rPr>
              <a:t>规范涨落存在时，不需要磁性散射也能出现近藤行为</a:t>
            </a:r>
            <a:endParaRPr lang="zh-CN" altLang="en-US" sz="1400" dirty="0">
              <a:solidFill>
                <a:schemeClr val="tx1"/>
              </a:solidFill>
              <a:latin typeface="+mj-lt"/>
              <a:ea typeface="SimSun" panose="02010600030101010101" pitchFamily="2" charset="-122"/>
              <a:sym typeface="+mn-ea"/>
            </a:endParaRPr>
          </a:p>
        </p:txBody>
      </p:sp>
      <p:sp>
        <p:nvSpPr>
          <p:cNvPr id="2" name="文本框 13"/>
          <p:cNvSpPr txBox="1"/>
          <p:nvPr/>
        </p:nvSpPr>
        <p:spPr>
          <a:xfrm>
            <a:off x="1656715" y="1989455"/>
            <a:ext cx="4262120" cy="337185"/>
          </a:xfrm>
          <a:prstGeom prst="rect">
            <a:avLst/>
          </a:prstGeom>
          <a:noFill/>
        </p:spPr>
        <p:txBody>
          <a:bodyPr wrap="square" rtlCol="0">
            <a:spAutoFit/>
          </a:bodyPr>
          <a:p>
            <a:pPr algn="l">
              <a:lnSpc>
                <a:spcPct val="80000"/>
              </a:lnSpc>
            </a:pPr>
            <a:r>
              <a:rPr lang="zh-CN" altLang="en-US" sz="2000" dirty="0">
                <a:latin typeface="+mj-lt"/>
                <a:ea typeface="SimSun" panose="02010600030101010101" pitchFamily="2" charset="-122"/>
              </a:rPr>
              <a:t>多通道近藤效应中的普适热纠緾</a:t>
            </a:r>
            <a:endParaRPr lang="zh-CN" altLang="en-US" sz="2000" dirty="0">
              <a:latin typeface="+mj-lt"/>
              <a:ea typeface="SimSun" panose="02010600030101010101" pitchFamily="2" charset="-122"/>
            </a:endParaRPr>
          </a:p>
        </p:txBody>
      </p:sp>
      <p:sp>
        <p:nvSpPr>
          <p:cNvPr id="5" name="Text Box 4"/>
          <p:cNvSpPr txBox="1"/>
          <p:nvPr/>
        </p:nvSpPr>
        <p:spPr>
          <a:xfrm>
            <a:off x="5547360" y="2249805"/>
            <a:ext cx="1991995" cy="275590"/>
          </a:xfrm>
          <a:prstGeom prst="rect">
            <a:avLst/>
          </a:prstGeom>
          <a:noFill/>
        </p:spPr>
        <p:txBody>
          <a:bodyPr wrap="square" rtlCol="0">
            <a:spAutoFit/>
          </a:bodyPr>
          <a:p>
            <a:r>
              <a:rPr lang="en-US" altLang="en-US" sz="1200">
                <a:sym typeface="+mn-ea"/>
              </a:rPr>
              <a:t>PRL 127, 226801 (2021)</a:t>
            </a:r>
            <a:endParaRPr lang="en-US" altLang="en-US" sz="1200">
              <a:sym typeface="+mn-ea"/>
            </a:endParaRPr>
          </a:p>
        </p:txBody>
      </p:sp>
      <p:sp>
        <p:nvSpPr>
          <p:cNvPr id="6" name="Text Box 5"/>
          <p:cNvSpPr txBox="1"/>
          <p:nvPr/>
        </p:nvSpPr>
        <p:spPr>
          <a:xfrm>
            <a:off x="15875" y="2549525"/>
            <a:ext cx="7520305" cy="95313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本文基于边界共形场论发展了一个可以计算自旋</a:t>
            </a:r>
            <a:r>
              <a:rPr lang="en-US" altLang="zh-CN" sz="1400" dirty="0">
                <a:solidFill>
                  <a:schemeClr val="tx1"/>
                </a:solidFill>
                <a:latin typeface="+mj-lt"/>
                <a:ea typeface="SimSun" panose="02010600030101010101" pitchFamily="2" charset="-122"/>
                <a:sym typeface="+mn-ea"/>
              </a:rPr>
              <a:t>1/2</a:t>
            </a:r>
            <a:r>
              <a:rPr lang="zh-CN" altLang="en-US" sz="1400" dirty="0">
                <a:solidFill>
                  <a:schemeClr val="tx1"/>
                </a:solidFill>
                <a:latin typeface="+mj-lt"/>
                <a:ea typeface="SimSun" panose="02010600030101010101" pitchFamily="2" charset="-122"/>
                <a:sym typeface="+mn-ea"/>
              </a:rPr>
              <a:t>杂质问题中纠緾的方法，并用此方法研究热纠緾的衰减</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在零温下纠緾最大，低温下纠緾指数衰减，指数由能量本征态的纠緾的标度性质决定</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此结果与</a:t>
            </a:r>
            <a:r>
              <a:rPr lang="en-US" altLang="zh-CN" sz="1400" dirty="0">
                <a:solidFill>
                  <a:schemeClr val="tx1"/>
                </a:solidFill>
                <a:latin typeface="+mj-lt"/>
                <a:ea typeface="SimSun" panose="02010600030101010101" pitchFamily="2" charset="-122"/>
                <a:sym typeface="+mn-ea"/>
              </a:rPr>
              <a:t>NRG</a:t>
            </a:r>
            <a:r>
              <a:rPr lang="zh-CN" altLang="en-US" sz="1400" dirty="0">
                <a:solidFill>
                  <a:schemeClr val="tx1"/>
                </a:solidFill>
                <a:latin typeface="+mj-lt"/>
                <a:ea typeface="SimSun" panose="02010600030101010101" pitchFamily="2" charset="-122"/>
                <a:sym typeface="+mn-ea"/>
              </a:rPr>
              <a:t>结果一致</a:t>
            </a:r>
            <a:endParaRPr lang="zh-CN" altLang="en-US" sz="1400" dirty="0">
              <a:solidFill>
                <a:schemeClr val="tx1"/>
              </a:solidFill>
              <a:latin typeface="+mj-lt"/>
              <a:ea typeface="SimSun" panose="02010600030101010101" pitchFamily="2" charset="-122"/>
              <a:sym typeface="+mn-ea"/>
            </a:endParaRPr>
          </a:p>
        </p:txBody>
      </p:sp>
      <p:sp>
        <p:nvSpPr>
          <p:cNvPr id="10" name="文本框 13"/>
          <p:cNvSpPr txBox="1"/>
          <p:nvPr/>
        </p:nvSpPr>
        <p:spPr>
          <a:xfrm>
            <a:off x="640080" y="3604895"/>
            <a:ext cx="6271260" cy="337185"/>
          </a:xfrm>
          <a:prstGeom prst="rect">
            <a:avLst/>
          </a:prstGeom>
          <a:noFill/>
        </p:spPr>
        <p:txBody>
          <a:bodyPr wrap="square" rtlCol="0">
            <a:spAutoFit/>
          </a:bodyPr>
          <a:p>
            <a:pPr algn="l">
              <a:lnSpc>
                <a:spcPct val="80000"/>
              </a:lnSpc>
            </a:pPr>
            <a:r>
              <a:rPr lang="zh-CN" altLang="en-US" sz="2000" dirty="0">
                <a:latin typeface="+mj-lt"/>
                <a:ea typeface="SimSun" panose="02010600030101010101" pitchFamily="2" charset="-122"/>
              </a:rPr>
              <a:t>人工神经网络中开放量子系统的时间依赖的变分原则</a:t>
            </a:r>
            <a:endParaRPr lang="zh-CN" altLang="en-US" sz="2000" dirty="0">
              <a:latin typeface="+mj-lt"/>
              <a:ea typeface="SimSun" panose="02010600030101010101" pitchFamily="2" charset="-122"/>
            </a:endParaRPr>
          </a:p>
        </p:txBody>
      </p:sp>
      <p:sp>
        <p:nvSpPr>
          <p:cNvPr id="11" name="Text Box 10"/>
          <p:cNvSpPr txBox="1"/>
          <p:nvPr/>
        </p:nvSpPr>
        <p:spPr>
          <a:xfrm>
            <a:off x="5547360" y="3878580"/>
            <a:ext cx="1991995" cy="275590"/>
          </a:xfrm>
          <a:prstGeom prst="rect">
            <a:avLst/>
          </a:prstGeom>
          <a:noFill/>
        </p:spPr>
        <p:txBody>
          <a:bodyPr wrap="square" rtlCol="0">
            <a:spAutoFit/>
          </a:bodyPr>
          <a:p>
            <a:r>
              <a:rPr lang="en-US" altLang="en-US" sz="1200">
                <a:sym typeface="+mn-ea"/>
              </a:rPr>
              <a:t>PRL 127, 230501 (2021)</a:t>
            </a:r>
            <a:endParaRPr lang="en-US" altLang="en-US" sz="1200">
              <a:sym typeface="+mn-ea"/>
            </a:endParaRPr>
          </a:p>
        </p:txBody>
      </p:sp>
      <p:sp>
        <p:nvSpPr>
          <p:cNvPr id="12" name="Text Box 11"/>
          <p:cNvSpPr txBox="1"/>
          <p:nvPr/>
        </p:nvSpPr>
        <p:spPr>
          <a:xfrm>
            <a:off x="15875" y="4136390"/>
            <a:ext cx="7520305" cy="52197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本文用深度自回归神经网络发展了一个变分方法，用以模拟开放量子系统的动力学</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用此方法计算了有耗散的量子</a:t>
            </a:r>
            <a:r>
              <a:rPr lang="en-US" altLang="zh-CN" sz="1400" dirty="0">
                <a:solidFill>
                  <a:schemeClr val="tx1"/>
                </a:solidFill>
                <a:latin typeface="+mj-lt"/>
                <a:ea typeface="SimSun" panose="02010600030101010101" pitchFamily="2" charset="-122"/>
                <a:sym typeface="+mn-ea"/>
              </a:rPr>
              <a:t>Heisenberg</a:t>
            </a:r>
            <a:r>
              <a:rPr lang="zh-CN" altLang="en-US" sz="1400" dirty="0">
                <a:solidFill>
                  <a:schemeClr val="tx1"/>
                </a:solidFill>
                <a:latin typeface="+mj-lt"/>
                <a:ea typeface="SimSun" panose="02010600030101010101" pitchFamily="2" charset="-122"/>
                <a:sym typeface="+mn-ea"/>
              </a:rPr>
              <a:t>模型：一维</a:t>
            </a:r>
            <a:r>
              <a:rPr lang="en-US" altLang="zh-CN" sz="1400" dirty="0">
                <a:solidFill>
                  <a:schemeClr val="tx1"/>
                </a:solidFill>
                <a:latin typeface="+mj-lt"/>
                <a:ea typeface="SimSun" panose="02010600030101010101" pitchFamily="2" charset="-122"/>
                <a:sym typeface="+mn-ea"/>
              </a:rPr>
              <a:t>40</a:t>
            </a:r>
            <a:r>
              <a:rPr lang="zh-CN" altLang="en-US" sz="1400" dirty="0">
                <a:solidFill>
                  <a:schemeClr val="tx1"/>
                </a:solidFill>
                <a:latin typeface="+mj-lt"/>
                <a:ea typeface="SimSun" panose="02010600030101010101" pitchFamily="2" charset="-122"/>
                <a:sym typeface="+mn-ea"/>
              </a:rPr>
              <a:t>个自旋、二维</a:t>
            </a:r>
            <a:r>
              <a:rPr lang="en-US" altLang="zh-CN" sz="1400" dirty="0">
                <a:solidFill>
                  <a:schemeClr val="tx1"/>
                </a:solidFill>
                <a:latin typeface="+mj-lt"/>
                <a:ea typeface="SimSun" panose="02010600030101010101" pitchFamily="2" charset="-122"/>
                <a:sym typeface="+mn-ea"/>
              </a:rPr>
              <a:t>4x4</a:t>
            </a:r>
            <a:r>
              <a:rPr lang="zh-CN" altLang="en-US" sz="1400" dirty="0">
                <a:solidFill>
                  <a:schemeClr val="tx1"/>
                </a:solidFill>
                <a:latin typeface="+mj-lt"/>
                <a:ea typeface="SimSun" panose="02010600030101010101" pitchFamily="2" charset="-122"/>
                <a:sym typeface="+mn-ea"/>
              </a:rPr>
              <a:t>自旋格点</a:t>
            </a:r>
            <a:endParaRPr lang="zh-CN" altLang="en-US" sz="1400" dirty="0">
              <a:solidFill>
                <a:schemeClr val="tx1"/>
              </a:solidFill>
              <a:latin typeface="+mj-lt"/>
              <a:ea typeface="SimSun" panose="02010600030101010101" pitchFamily="2" charset="-122"/>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798195" y="40640"/>
            <a:ext cx="6012815" cy="337185"/>
          </a:xfrm>
          <a:prstGeom prst="rect">
            <a:avLst/>
          </a:prstGeom>
          <a:noFill/>
        </p:spPr>
        <p:txBody>
          <a:bodyPr wrap="square" rtlCol="0">
            <a:spAutoFit/>
          </a:bodyPr>
          <a:p>
            <a:pPr algn="l">
              <a:lnSpc>
                <a:spcPct val="80000"/>
              </a:lnSpc>
            </a:pPr>
            <a:r>
              <a:rPr lang="zh-CN" altLang="en-US" sz="2000" dirty="0">
                <a:latin typeface="+mj-lt"/>
                <a:ea typeface="SimSun" panose="02010600030101010101" pitchFamily="2" charset="-122"/>
              </a:rPr>
              <a:t>光子自旋晶格：对称性限制的</a:t>
            </a:r>
            <a:r>
              <a:rPr lang="en-US" altLang="zh-CN" sz="2000" dirty="0">
                <a:latin typeface="+mj-lt"/>
                <a:ea typeface="SimSun" panose="02010600030101010101" pitchFamily="2" charset="-122"/>
              </a:rPr>
              <a:t>sk</a:t>
            </a:r>
            <a:r>
              <a:rPr lang="en-US" altLang="en-US" sz="2000" dirty="0">
                <a:latin typeface="+mj-lt"/>
                <a:ea typeface="SimSun" panose="02010600030101010101" pitchFamily="2" charset="-122"/>
              </a:rPr>
              <a:t>yrmion</a:t>
            </a:r>
            <a:r>
              <a:rPr lang="zh-CN" altLang="en-US" sz="2000" dirty="0">
                <a:latin typeface="+mj-lt"/>
                <a:ea typeface="SimSun" panose="02010600030101010101" pitchFamily="2" charset="-122"/>
              </a:rPr>
              <a:t>与</a:t>
            </a:r>
            <a:r>
              <a:rPr lang="en-US" altLang="zh-CN" sz="2000" dirty="0">
                <a:latin typeface="+mj-lt"/>
                <a:ea typeface="SimSun" panose="02010600030101010101" pitchFamily="2" charset="-122"/>
              </a:rPr>
              <a:t>meron</a:t>
            </a:r>
            <a:r>
              <a:rPr lang="zh-CN" altLang="en-US" sz="2000" dirty="0">
                <a:latin typeface="+mj-lt"/>
                <a:ea typeface="SimSun" panose="02010600030101010101" pitchFamily="2" charset="-122"/>
              </a:rPr>
              <a:t>拓扑</a:t>
            </a:r>
            <a:endParaRPr lang="zh-CN" altLang="en-US" sz="2000" dirty="0">
              <a:latin typeface="+mj-lt"/>
              <a:ea typeface="SimSun" panose="02010600030101010101" pitchFamily="2" charset="-122"/>
            </a:endParaRPr>
          </a:p>
        </p:txBody>
      </p:sp>
      <p:sp>
        <p:nvSpPr>
          <p:cNvPr id="3" name="Text Box 2"/>
          <p:cNvSpPr txBox="1"/>
          <p:nvPr/>
        </p:nvSpPr>
        <p:spPr>
          <a:xfrm>
            <a:off x="4935855" y="356870"/>
            <a:ext cx="2604770" cy="275590"/>
          </a:xfrm>
          <a:prstGeom prst="rect">
            <a:avLst/>
          </a:prstGeom>
          <a:noFill/>
        </p:spPr>
        <p:txBody>
          <a:bodyPr wrap="square" rtlCol="0">
            <a:spAutoFit/>
          </a:bodyPr>
          <a:p>
            <a:r>
              <a:rPr lang="zh-CN" altLang="en-US" sz="1200">
                <a:ea typeface="SimSun" panose="02010600030101010101" pitchFamily="2" charset="-122"/>
                <a:sym typeface="+mn-ea"/>
              </a:rPr>
              <a:t>深圳大学</a:t>
            </a:r>
            <a:r>
              <a:rPr lang="en-US" altLang="zh-CN" sz="1200">
                <a:ea typeface="SimSun" panose="02010600030101010101" pitchFamily="2" charset="-122"/>
                <a:sym typeface="+mn-ea"/>
              </a:rPr>
              <a:t>, </a:t>
            </a:r>
            <a:r>
              <a:rPr lang="en-US" altLang="en-US" sz="1200">
                <a:sym typeface="+mn-ea"/>
              </a:rPr>
              <a:t>PRL 127, 237403 (2021)</a:t>
            </a:r>
            <a:endParaRPr lang="en-US" altLang="en-US" sz="1200">
              <a:sym typeface="+mn-ea"/>
            </a:endParaRPr>
          </a:p>
        </p:txBody>
      </p:sp>
      <p:sp>
        <p:nvSpPr>
          <p:cNvPr id="4" name="Text Box 3"/>
          <p:cNvSpPr txBox="1"/>
          <p:nvPr/>
        </p:nvSpPr>
        <p:spPr>
          <a:xfrm>
            <a:off x="15875" y="238760"/>
            <a:ext cx="594995" cy="460375"/>
          </a:xfrm>
          <a:prstGeom prst="rect">
            <a:avLst/>
          </a:prstGeom>
          <a:noFill/>
        </p:spPr>
        <p:txBody>
          <a:bodyPr wrap="square" rtlCol="0">
            <a:spAutoFit/>
          </a:bodyPr>
          <a:p>
            <a:r>
              <a:rPr lang="zh-CN" altLang="en-US" sz="1200">
                <a:solidFill>
                  <a:srgbClr val="FF0000"/>
                </a:solidFill>
                <a:ea typeface="SimSun" panose="02010600030101010101" pitchFamily="2" charset="-122"/>
              </a:rPr>
              <a:t>实验</a:t>
            </a:r>
            <a:r>
              <a:rPr lang="en-US" altLang="zh-CN" sz="1200">
                <a:solidFill>
                  <a:srgbClr val="FF0000"/>
                </a:solidFill>
                <a:ea typeface="SimSun" panose="02010600030101010101" pitchFamily="2" charset="-122"/>
              </a:rPr>
              <a:t>+</a:t>
            </a:r>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20320" y="768350"/>
            <a:ext cx="7520305" cy="181483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sz="1400" dirty="0">
                <a:solidFill>
                  <a:schemeClr val="tx1"/>
                </a:solidFill>
                <a:latin typeface="+mj-lt"/>
                <a:ea typeface="SimSun" panose="02010600030101010101" pitchFamily="2" charset="-122"/>
                <a:sym typeface="+mn-ea"/>
              </a:rPr>
              <a:t>本文表明：光子自旋晶格是光场中由自旋轨道耦合主导的一种新的拓扑构造</a:t>
            </a:r>
            <a:endParaRPr 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在有</a:t>
            </a:r>
            <a:r>
              <a:rPr lang="en-US" altLang="zh-CN" sz="1400" dirty="0">
                <a:solidFill>
                  <a:schemeClr val="tx1"/>
                </a:solidFill>
                <a:latin typeface="+mj-lt"/>
                <a:ea typeface="SimSun" panose="02010600030101010101" pitchFamily="2" charset="-122"/>
                <a:sym typeface="+mn-ea"/>
              </a:rPr>
              <a:t>SOC</a:t>
            </a:r>
            <a:r>
              <a:rPr lang="zh-CN" altLang="en-US" sz="1400" dirty="0">
                <a:solidFill>
                  <a:schemeClr val="tx1"/>
                </a:solidFill>
                <a:latin typeface="+mj-lt"/>
                <a:ea typeface="SimSun" panose="02010600030101010101" pitchFamily="2" charset="-122"/>
                <a:sym typeface="+mn-ea"/>
              </a:rPr>
              <a:t>时，电磁场的对称性会导致两种光子自旋晶格：六角的自旋</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晶格、正方自旋</a:t>
            </a:r>
            <a:r>
              <a:rPr lang="en-US" altLang="zh-CN" sz="1400" dirty="0">
                <a:solidFill>
                  <a:schemeClr val="tx1"/>
                </a:solidFill>
                <a:latin typeface="+mj-lt"/>
                <a:ea typeface="SimSun" panose="02010600030101010101" pitchFamily="2" charset="-122"/>
                <a:sym typeface="+mn-ea"/>
              </a:rPr>
              <a:t>-</a:t>
            </a:r>
            <a:r>
              <a:rPr lang="en-US" altLang="en-US" sz="1400" dirty="0">
                <a:solidFill>
                  <a:schemeClr val="tx1"/>
                </a:solidFill>
                <a:latin typeface="+mj-lt"/>
                <a:ea typeface="SimSun" panose="02010600030101010101" pitchFamily="2" charset="-122"/>
                <a:sym typeface="+mn-ea"/>
              </a:rPr>
              <a:t>meron</a:t>
            </a:r>
            <a:r>
              <a:rPr lang="zh-CN" altLang="en-US" sz="1400" dirty="0">
                <a:solidFill>
                  <a:schemeClr val="tx1"/>
                </a:solidFill>
                <a:latin typeface="+mj-lt"/>
                <a:ea typeface="SimSun" panose="02010600030101010101" pitchFamily="2" charset="-122"/>
                <a:sym typeface="+mn-ea"/>
              </a:rPr>
              <a:t>晶格</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它们在能量上稳定</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可以单个存在，也可以形成晶格（取决于铁磁材料性质与外磁场）</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meron</a:t>
            </a:r>
            <a:r>
              <a:rPr lang="zh-CN" altLang="en-US" sz="1400" dirty="0">
                <a:solidFill>
                  <a:schemeClr val="tx1"/>
                </a:solidFill>
                <a:latin typeface="+mj-lt"/>
                <a:ea typeface="SimSun" panose="02010600030101010101" pitchFamily="2" charset="-122"/>
                <a:sym typeface="+mn-ea"/>
              </a:rPr>
              <a:t>的拓扑电荷为半整数，因此</a:t>
            </a:r>
            <a:r>
              <a:rPr lang="en-US" altLang="zh-CN" sz="1400" dirty="0">
                <a:solidFill>
                  <a:schemeClr val="tx1"/>
                </a:solidFill>
                <a:latin typeface="+mj-lt"/>
                <a:ea typeface="SimSun" panose="02010600030101010101" pitchFamily="2" charset="-122"/>
                <a:sym typeface="+mn-ea"/>
              </a:rPr>
              <a:t>meron</a:t>
            </a:r>
            <a:r>
              <a:rPr lang="zh-CN" altLang="en-US" sz="1400" dirty="0">
                <a:solidFill>
                  <a:schemeClr val="tx1"/>
                </a:solidFill>
                <a:latin typeface="+mj-lt"/>
                <a:ea typeface="SimSun" panose="02010600030101010101" pitchFamily="2" charset="-122"/>
                <a:sym typeface="+mn-ea"/>
              </a:rPr>
              <a:t>不能单个存在，只能形成晶格</a:t>
            </a:r>
            <a:r>
              <a:rPr lang="en-US" altLang="zh-CN" sz="1400" dirty="0">
                <a:solidFill>
                  <a:schemeClr val="tx1"/>
                </a:solidFill>
                <a:latin typeface="+mj-lt"/>
                <a:ea typeface="SimSun" panose="02010600030101010101" pitchFamily="2" charset="-122"/>
                <a:sym typeface="+mn-ea"/>
              </a:rPr>
              <a:t>[10,11]</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最近在学光中发现了类似于磁</a:t>
            </a:r>
            <a:r>
              <a:rPr lang="en-US" altLang="zh-CN" sz="1400" dirty="0">
                <a:solidFill>
                  <a:schemeClr val="tx1"/>
                </a:solidFill>
                <a:latin typeface="+mj-lt"/>
                <a:ea typeface="SimSun" panose="02010600030101010101" pitchFamily="2" charset="-122"/>
                <a:sym typeface="+mn-ea"/>
              </a:rPr>
              <a:t>s</a:t>
            </a:r>
            <a:r>
              <a:rPr lang="en-US" altLang="en-US" sz="1400" dirty="0">
                <a:solidFill>
                  <a:schemeClr val="tx1"/>
                </a:solidFill>
                <a:latin typeface="+mj-lt"/>
                <a:ea typeface="SimSun" panose="02010600030101010101" pitchFamily="2" charset="-122"/>
                <a:sym typeface="+mn-ea"/>
              </a:rPr>
              <a:t>kyrmion</a:t>
            </a:r>
            <a:r>
              <a:rPr lang="zh-CN" altLang="en-US" sz="1400" dirty="0">
                <a:solidFill>
                  <a:schemeClr val="tx1"/>
                </a:solidFill>
                <a:latin typeface="+mj-lt"/>
                <a:ea typeface="SimSun" panose="02010600030101010101" pitchFamily="2" charset="-122"/>
                <a:sym typeface="+mn-ea"/>
              </a:rPr>
              <a:t>的结构：光子自旋</a:t>
            </a:r>
            <a:r>
              <a:rPr lang="en-US" altLang="zh-CN" sz="1400" dirty="0">
                <a:solidFill>
                  <a:schemeClr val="tx1"/>
                </a:solidFill>
                <a:latin typeface="+mj-lt"/>
                <a:ea typeface="SimSun" panose="02010600030101010101" pitchFamily="2" charset="-122"/>
                <a:sym typeface="+mn-ea"/>
              </a:rPr>
              <a:t>sk[</a:t>
            </a:r>
            <a:r>
              <a:rPr lang="en-US" altLang="en-US" sz="1400" dirty="0">
                <a:solidFill>
                  <a:schemeClr val="tx1"/>
                </a:solidFill>
                <a:latin typeface="+mj-lt"/>
                <a:ea typeface="SimSun" panose="02010600030101010101" pitchFamily="2" charset="-122"/>
                <a:sym typeface="+mn-ea"/>
              </a:rPr>
              <a:t>12]</a:t>
            </a:r>
            <a:r>
              <a:rPr lang="zh-CN" altLang="en-US" sz="1400" dirty="0">
                <a:solidFill>
                  <a:schemeClr val="tx1"/>
                </a:solidFill>
                <a:latin typeface="+mj-lt"/>
                <a:ea typeface="SimSun" panose="02010600030101010101" pitchFamily="2" charset="-122"/>
                <a:sym typeface="+mn-ea"/>
              </a:rPr>
              <a:t>，光子场</a:t>
            </a:r>
            <a:r>
              <a:rPr lang="en-US" altLang="zh-CN" sz="1400" dirty="0">
                <a:solidFill>
                  <a:schemeClr val="tx1"/>
                </a:solidFill>
                <a:latin typeface="+mj-lt"/>
                <a:ea typeface="SimSun" panose="02010600030101010101" pitchFamily="2" charset="-122"/>
                <a:sym typeface="+mn-ea"/>
              </a:rPr>
              <a:t>sk[</a:t>
            </a:r>
            <a:r>
              <a:rPr lang="en-US" altLang="en-US" sz="1400" dirty="0">
                <a:solidFill>
                  <a:schemeClr val="tx1"/>
                </a:solidFill>
                <a:latin typeface="+mj-lt"/>
                <a:ea typeface="SimSun" panose="02010600030101010101" pitchFamily="2" charset="-122"/>
                <a:sym typeface="+mn-ea"/>
              </a:rPr>
              <a:t>13,14]</a:t>
            </a:r>
            <a:endParaRPr lang="en-US"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本文表明：场（什么场？）的对称性通过</a:t>
            </a:r>
            <a:r>
              <a:rPr lang="en-US" altLang="zh-CN" sz="1400" dirty="0">
                <a:solidFill>
                  <a:schemeClr val="tx1"/>
                </a:solidFill>
                <a:latin typeface="+mj-lt"/>
                <a:ea typeface="SimSun" panose="02010600030101010101" pitchFamily="2" charset="-122"/>
                <a:sym typeface="+mn-ea"/>
              </a:rPr>
              <a:t>SOC</a:t>
            </a:r>
            <a:r>
              <a:rPr lang="zh-CN" altLang="en-US" sz="1400" dirty="0">
                <a:solidFill>
                  <a:schemeClr val="tx1"/>
                </a:solidFill>
                <a:latin typeface="+mj-lt"/>
                <a:ea typeface="SimSun" panose="02010600030101010101" pitchFamily="2" charset="-122"/>
                <a:sym typeface="+mn-ea"/>
              </a:rPr>
              <a:t>完全决定了</a:t>
            </a:r>
            <a:r>
              <a:rPr lang="en-US" altLang="zh-CN" sz="1400" dirty="0">
                <a:solidFill>
                  <a:schemeClr val="tx1"/>
                </a:solidFill>
                <a:latin typeface="+mj-lt"/>
                <a:ea typeface="SimSun" panose="02010600030101010101" pitchFamily="2" charset="-122"/>
                <a:sym typeface="+mn-ea"/>
              </a:rPr>
              <a:t>guided</a:t>
            </a:r>
            <a:r>
              <a:rPr lang="zh-CN" altLang="en-US" sz="1400" dirty="0">
                <a:solidFill>
                  <a:schemeClr val="tx1"/>
                </a:solidFill>
                <a:latin typeface="+mj-lt"/>
                <a:ea typeface="SimSun" panose="02010600030101010101" pitchFamily="2" charset="-122"/>
                <a:sym typeface="+mn-ea"/>
              </a:rPr>
              <a:t>模式的电磁场的拓扑性</a:t>
            </a:r>
            <a:endParaRPr lang="zh-CN" altLang="en-US" sz="1400" dirty="0">
              <a:solidFill>
                <a:schemeClr val="tx1"/>
              </a:solidFill>
              <a:latin typeface="+mj-lt"/>
              <a:ea typeface="SimSun" panose="02010600030101010101" pitchFamily="2" charset="-122"/>
              <a:sym typeface="+mn-ea"/>
            </a:endParaRPr>
          </a:p>
        </p:txBody>
      </p:sp>
      <p:pic>
        <p:nvPicPr>
          <p:cNvPr id="2" name="Picture 1" descr="1"/>
          <p:cNvPicPr>
            <a:picLocks noChangeAspect="1"/>
          </p:cNvPicPr>
          <p:nvPr/>
        </p:nvPicPr>
        <p:blipFill>
          <a:blip r:embed="rId1"/>
          <a:stretch>
            <a:fillRect/>
          </a:stretch>
        </p:blipFill>
        <p:spPr>
          <a:xfrm>
            <a:off x="375285" y="2583180"/>
            <a:ext cx="6678930" cy="30416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home/ligy/Pictures/1.png1"/>
          <p:cNvPicPr>
            <a:picLocks noChangeAspect="1"/>
          </p:cNvPicPr>
          <p:nvPr/>
        </p:nvPicPr>
        <p:blipFill>
          <a:blip r:embed="rId1"/>
          <a:srcRect/>
          <a:stretch>
            <a:fillRect/>
          </a:stretch>
        </p:blipFill>
        <p:spPr>
          <a:xfrm>
            <a:off x="70485" y="3444240"/>
            <a:ext cx="2098675" cy="1438910"/>
          </a:xfrm>
          <a:prstGeom prst="rect">
            <a:avLst/>
          </a:prstGeom>
        </p:spPr>
      </p:pic>
      <p:sp>
        <p:nvSpPr>
          <p:cNvPr id="14" name="文本框 13"/>
          <p:cNvSpPr txBox="1"/>
          <p:nvPr/>
        </p:nvSpPr>
        <p:spPr>
          <a:xfrm>
            <a:off x="2412365" y="69215"/>
            <a:ext cx="2736215" cy="337185"/>
          </a:xfrm>
          <a:prstGeom prst="rect">
            <a:avLst/>
          </a:prstGeom>
          <a:noFill/>
        </p:spPr>
        <p:txBody>
          <a:bodyPr wrap="square" rtlCol="0">
            <a:spAutoFit/>
          </a:bodyPr>
          <a:p>
            <a:pPr algn="l">
              <a:lnSpc>
                <a:spcPct val="80000"/>
              </a:lnSpc>
            </a:pPr>
            <a:r>
              <a:rPr lang="zh-CN" sz="2000" dirty="0">
                <a:latin typeface="+mj-lt"/>
                <a:ea typeface="SimSun" panose="02010600030101010101" pitchFamily="2" charset="-122"/>
              </a:rPr>
              <a:t>运动诱导的自旋转移</a:t>
            </a:r>
            <a:endParaRPr lang="zh-CN" sz="2000" dirty="0">
              <a:latin typeface="+mj-lt"/>
              <a:ea typeface="SimSun" panose="02010600030101010101" pitchFamily="2" charset="-122"/>
            </a:endParaRPr>
          </a:p>
        </p:txBody>
      </p:sp>
      <p:sp>
        <p:nvSpPr>
          <p:cNvPr id="3" name="Text Box 2"/>
          <p:cNvSpPr txBox="1"/>
          <p:nvPr/>
        </p:nvSpPr>
        <p:spPr>
          <a:xfrm>
            <a:off x="4935855" y="356870"/>
            <a:ext cx="2604770" cy="275590"/>
          </a:xfrm>
          <a:prstGeom prst="rect">
            <a:avLst/>
          </a:prstGeom>
          <a:noFill/>
        </p:spPr>
        <p:txBody>
          <a:bodyPr wrap="square" rtlCol="0">
            <a:spAutoFit/>
          </a:bodyPr>
          <a:p>
            <a:r>
              <a:rPr sz="1200">
                <a:sym typeface="+mn-ea"/>
              </a:rPr>
              <a:t>https://arxiv.org/pdf/2110.05871.pdf</a:t>
            </a:r>
            <a:endParaRPr sz="1200">
              <a:sym typeface="+mn-ea"/>
            </a:endParaRPr>
          </a:p>
        </p:txBody>
      </p:sp>
      <p:sp>
        <p:nvSpPr>
          <p:cNvPr id="4" name="Text Box 3"/>
          <p:cNvSpPr txBox="1"/>
          <p:nvPr/>
        </p:nvSpPr>
        <p:spPr>
          <a:xfrm>
            <a:off x="15875" y="23876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27305" y="514350"/>
            <a:ext cx="7520305" cy="289179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zh-CN" sz="1400" dirty="0">
                <a:solidFill>
                  <a:schemeClr val="tx1"/>
                </a:solidFill>
                <a:latin typeface="+mj-lt"/>
                <a:ea typeface="SimSun" panose="02010600030101010101" pitchFamily="2" charset="-122"/>
                <a:sym typeface="+mn-ea"/>
              </a:rPr>
              <a:t>本文表明：内在运动可以诱导自旋转移</a:t>
            </a:r>
            <a:endParaRPr 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系统：左右</a:t>
            </a:r>
            <a:r>
              <a:rPr lang="en-US" altLang="zh-CN" sz="1400" dirty="0">
                <a:solidFill>
                  <a:schemeClr val="tx1"/>
                </a:solidFill>
                <a:latin typeface="+mj-lt"/>
                <a:ea typeface="SimSun" panose="02010600030101010101" pitchFamily="2" charset="-122"/>
                <a:sym typeface="+mn-ea"/>
              </a:rPr>
              <a:t>magnon</a:t>
            </a:r>
            <a:r>
              <a:rPr lang="zh-CN" altLang="en-US" sz="1400" dirty="0">
                <a:solidFill>
                  <a:schemeClr val="tx1"/>
                </a:solidFill>
                <a:latin typeface="+mj-lt"/>
                <a:ea typeface="SimSun" panose="02010600030101010101" pitchFamily="2" charset="-122"/>
                <a:sym typeface="+mn-ea"/>
              </a:rPr>
              <a:t>载体中间加一个真空窄缝，左载体不动，右载体以定速向</a:t>
            </a:r>
            <a:r>
              <a:rPr lang="en-US" altLang="zh-CN" sz="1400" dirty="0">
                <a:solidFill>
                  <a:schemeClr val="tx1"/>
                </a:solidFill>
                <a:latin typeface="+mj-lt"/>
                <a:ea typeface="SimSun" panose="02010600030101010101" pitchFamily="2" charset="-122"/>
                <a:sym typeface="+mn-ea"/>
              </a:rPr>
              <a:t>-x</a:t>
            </a:r>
            <a:r>
              <a:rPr lang="zh-CN" altLang="en-US" sz="1400" dirty="0">
                <a:solidFill>
                  <a:schemeClr val="tx1"/>
                </a:solidFill>
                <a:latin typeface="+mj-lt"/>
                <a:ea typeface="SimSun" panose="02010600030101010101" pitchFamily="2" charset="-122"/>
                <a:sym typeface="+mn-ea"/>
              </a:rPr>
              <a:t>方向运动，由于</a:t>
            </a:r>
            <a:r>
              <a:rPr lang="en-US" altLang="zh-CN" sz="1400" dirty="0">
                <a:solidFill>
                  <a:schemeClr val="tx1"/>
                </a:solidFill>
                <a:latin typeface="+mj-lt"/>
                <a:ea typeface="SimSun" panose="02010600030101010101" pitchFamily="2" charset="-122"/>
                <a:sym typeface="+mn-ea"/>
              </a:rPr>
              <a:t>Dopler</a:t>
            </a:r>
            <a:r>
              <a:rPr lang="zh-CN" altLang="en-US" sz="1400" dirty="0">
                <a:solidFill>
                  <a:schemeClr val="tx1"/>
                </a:solidFill>
                <a:latin typeface="+mj-lt"/>
                <a:ea typeface="SimSun" panose="02010600030101010101" pitchFamily="2" charset="-122"/>
                <a:sym typeface="+mn-ea"/>
              </a:rPr>
              <a:t>效应导致右载体中</a:t>
            </a:r>
            <a:r>
              <a:rPr lang="en-US" altLang="zh-CN" sz="1400" dirty="0">
                <a:solidFill>
                  <a:schemeClr val="tx1"/>
                </a:solidFill>
                <a:latin typeface="+mj-lt"/>
                <a:ea typeface="SimSun" panose="02010600030101010101" pitchFamily="2" charset="-122"/>
                <a:sym typeface="+mn-ea"/>
              </a:rPr>
              <a:t>DOS</a:t>
            </a:r>
            <a:r>
              <a:rPr lang="zh-CN" altLang="en-US" sz="1400" dirty="0">
                <a:solidFill>
                  <a:schemeClr val="tx1"/>
                </a:solidFill>
                <a:latin typeface="+mj-lt"/>
                <a:ea typeface="SimSun" panose="02010600030101010101" pitchFamily="2" charset="-122"/>
                <a:sym typeface="+mn-ea"/>
              </a:rPr>
              <a:t>与非平衡分布函数的平移，从而导致两个载体中分布函数的差异，进而导致隧穿的自旋流</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此机制不需要温度差和化学势差、电压差等</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zh-CN" sz="1400" dirty="0">
                <a:solidFill>
                  <a:schemeClr val="tx1"/>
                </a:solidFill>
                <a:latin typeface="+mj-lt"/>
                <a:ea typeface="SimSun" panose="02010600030101010101" pitchFamily="2" charset="-122"/>
                <a:sym typeface="+mn-ea"/>
              </a:rPr>
              <a:t>Barnett, Einstein, deHass</a:t>
            </a:r>
            <a:r>
              <a:rPr lang="zh-CN" altLang="en-US" sz="1400" dirty="0">
                <a:solidFill>
                  <a:schemeClr val="tx1"/>
                </a:solidFill>
                <a:latin typeface="+mj-lt"/>
                <a:ea typeface="SimSun" panose="02010600030101010101" pitchFamily="2" charset="-122"/>
                <a:sym typeface="+mn-ea"/>
              </a:rPr>
              <a:t>实验表明刚体旋转可以与电子自旋角动量产生的磁矩相作用</a:t>
            </a:r>
            <a:r>
              <a:rPr lang="en-US" altLang="zh-CN" sz="1400" dirty="0">
                <a:solidFill>
                  <a:schemeClr val="tx1"/>
                </a:solidFill>
                <a:latin typeface="+mj-lt"/>
                <a:ea typeface="SimSun" panose="02010600030101010101" pitchFamily="2" charset="-122"/>
                <a:sym typeface="+mn-ea"/>
              </a:rPr>
              <a:t>[13,14]</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en-US" altLang="en-US" sz="1400" dirty="0">
                <a:solidFill>
                  <a:schemeClr val="tx1"/>
                </a:solidFill>
                <a:latin typeface="+mj-lt"/>
                <a:ea typeface="SimSun" panose="02010600030101010101" pitchFamily="2" charset="-122"/>
                <a:sym typeface="+mn-ea"/>
              </a:rPr>
              <a:t>[27]</a:t>
            </a:r>
            <a:r>
              <a:rPr lang="zh-CN" altLang="en-US" sz="1400" dirty="0">
                <a:solidFill>
                  <a:schemeClr val="tx1"/>
                </a:solidFill>
                <a:latin typeface="+mj-lt"/>
                <a:ea typeface="SimSun" panose="02010600030101010101" pitchFamily="2" charset="-122"/>
                <a:sym typeface="+mn-ea"/>
              </a:rPr>
              <a:t>中综述了各种自旋输运与机械运动，目前没有关于机械运动产生自旋隧穿输运的研究</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左右载体：</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左右间的隧穿：</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非平衡格林函数方法</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对相互作用微扰展开到二阶，用</a:t>
            </a:r>
            <a:r>
              <a:rPr lang="en-US" altLang="zh-CN" sz="1400" dirty="0">
                <a:solidFill>
                  <a:schemeClr val="tx1"/>
                </a:solidFill>
                <a:latin typeface="+mj-lt"/>
                <a:ea typeface="SimSun" panose="02010600030101010101" pitchFamily="2" charset="-122"/>
                <a:sym typeface="+mn-ea"/>
              </a:rPr>
              <a:t>Keldysh</a:t>
            </a:r>
            <a:r>
              <a:rPr lang="zh-CN" altLang="en-US" sz="1400" dirty="0">
                <a:solidFill>
                  <a:schemeClr val="tx1"/>
                </a:solidFill>
                <a:latin typeface="+mj-lt"/>
                <a:ea typeface="SimSun" panose="02010600030101010101" pitchFamily="2" charset="-122"/>
                <a:sym typeface="+mn-ea"/>
              </a:rPr>
              <a:t>方法得到稳态自旋流</a:t>
            </a:r>
            <a:endParaRPr lang="zh-CN" altLang="en-US" sz="1400" dirty="0">
              <a:solidFill>
                <a:schemeClr val="tx1"/>
              </a:solidFill>
              <a:latin typeface="+mj-lt"/>
              <a:ea typeface="SimSun" panose="02010600030101010101" pitchFamily="2" charset="-122"/>
              <a:sym typeface="+mn-ea"/>
            </a:endParaRPr>
          </a:p>
        </p:txBody>
      </p:sp>
      <p:pic>
        <p:nvPicPr>
          <p:cNvPr id="5" name="Picture 4" descr="/home/ligy/Pictures/1.png1"/>
          <p:cNvPicPr>
            <a:picLocks noChangeAspect="1"/>
          </p:cNvPicPr>
          <p:nvPr/>
        </p:nvPicPr>
        <p:blipFill>
          <a:blip r:embed="rId2"/>
          <a:srcRect/>
          <a:stretch>
            <a:fillRect/>
          </a:stretch>
        </p:blipFill>
        <p:spPr>
          <a:xfrm>
            <a:off x="1287780" y="2024380"/>
            <a:ext cx="1726565" cy="436880"/>
          </a:xfrm>
          <a:prstGeom prst="rect">
            <a:avLst/>
          </a:prstGeom>
        </p:spPr>
      </p:pic>
      <p:pic>
        <p:nvPicPr>
          <p:cNvPr id="6" name="Picture 5" descr="/home/ligy/Pictures/1.png1"/>
          <p:cNvPicPr>
            <a:picLocks noChangeAspect="1"/>
          </p:cNvPicPr>
          <p:nvPr/>
        </p:nvPicPr>
        <p:blipFill>
          <a:blip r:embed="rId3"/>
          <a:srcRect/>
          <a:stretch>
            <a:fillRect/>
          </a:stretch>
        </p:blipFill>
        <p:spPr>
          <a:xfrm>
            <a:off x="1636395" y="2461260"/>
            <a:ext cx="1726565" cy="367030"/>
          </a:xfrm>
          <a:prstGeom prst="rect">
            <a:avLst/>
          </a:prstGeom>
        </p:spPr>
      </p:pic>
      <p:pic>
        <p:nvPicPr>
          <p:cNvPr id="7" name="Picture 6" descr="/home/ligy/Pictures/1.png1"/>
          <p:cNvPicPr>
            <a:picLocks noChangeAspect="1"/>
          </p:cNvPicPr>
          <p:nvPr/>
        </p:nvPicPr>
        <p:blipFill>
          <a:blip r:embed="rId4"/>
          <a:srcRect/>
          <a:stretch>
            <a:fillRect/>
          </a:stretch>
        </p:blipFill>
        <p:spPr>
          <a:xfrm>
            <a:off x="5148580" y="2686685"/>
            <a:ext cx="2280920" cy="719455"/>
          </a:xfrm>
          <a:prstGeom prst="rect">
            <a:avLst/>
          </a:prstGeom>
        </p:spPr>
      </p:pic>
      <p:pic>
        <p:nvPicPr>
          <p:cNvPr id="8" name="Picture 7" descr="/home/ligy/Pictures/1.png1"/>
          <p:cNvPicPr>
            <a:picLocks noChangeAspect="1"/>
          </p:cNvPicPr>
          <p:nvPr/>
        </p:nvPicPr>
        <p:blipFill>
          <a:blip r:embed="rId5"/>
          <a:srcRect/>
          <a:stretch>
            <a:fillRect/>
          </a:stretch>
        </p:blipFill>
        <p:spPr>
          <a:xfrm>
            <a:off x="2229485" y="3486150"/>
            <a:ext cx="2355850" cy="1604010"/>
          </a:xfrm>
          <a:prstGeom prst="rect">
            <a:avLst/>
          </a:prstGeom>
        </p:spPr>
      </p:pic>
      <p:sp>
        <p:nvSpPr>
          <p:cNvPr id="9" name="Text Box 8"/>
          <p:cNvSpPr txBox="1"/>
          <p:nvPr/>
        </p:nvSpPr>
        <p:spPr>
          <a:xfrm>
            <a:off x="1879600" y="5090160"/>
            <a:ext cx="3669030" cy="521970"/>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隧穿自旋流与载体运动速度呈抛物线关系</a:t>
            </a:r>
            <a:endParaRPr lang="zh-CN" altLang="en-US" sz="1400">
              <a:ea typeface="SimSun" panose="02010600030101010101" pitchFamily="2" charset="-122"/>
            </a:endParaRPr>
          </a:p>
          <a:p>
            <a:pPr marL="285750" indent="-285750" algn="l">
              <a:buFont typeface="Arial" panose="020B0604020202020204" pitchFamily="34" charset="0"/>
              <a:buChar char="•"/>
            </a:pPr>
            <a:r>
              <a:rPr lang="zh-CN" altLang="en-US" sz="1400">
                <a:ea typeface="SimSun" panose="02010600030101010101" pitchFamily="2" charset="-122"/>
                <a:sym typeface="+mn-ea"/>
              </a:rPr>
              <a:t>隧穿自旋流与温度成正比</a:t>
            </a:r>
            <a:endParaRPr lang="en-US" altLang="zh-CN" sz="1400">
              <a:ea typeface="SimSun" panose="02010600030101010101" pitchFamily="2" charset="-122"/>
              <a:sym typeface="+mn-ea"/>
            </a:endParaRPr>
          </a:p>
        </p:txBody>
      </p:sp>
      <p:pic>
        <p:nvPicPr>
          <p:cNvPr id="10" name="Picture 9" descr="/home/ligy/Pictures/1.png1"/>
          <p:cNvPicPr>
            <a:picLocks noChangeAspect="1"/>
          </p:cNvPicPr>
          <p:nvPr/>
        </p:nvPicPr>
        <p:blipFill>
          <a:blip r:embed="rId6"/>
          <a:srcRect/>
          <a:stretch>
            <a:fillRect/>
          </a:stretch>
        </p:blipFill>
        <p:spPr>
          <a:xfrm>
            <a:off x="4935855" y="3501390"/>
            <a:ext cx="2355850" cy="1588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SimSun" panose="02010600030101010101" pitchFamily="2" charset="-122"/>
                <a:sym typeface="+mn-ea"/>
              </a:rPr>
              <a:t>费米分布函数</a:t>
            </a:r>
            <a:endParaRPr lang="en-US" sz="2400"/>
          </a:p>
        </p:txBody>
      </p:sp>
      <p:pic>
        <p:nvPicPr>
          <p:cNvPr id="4" name="Picture 3" descr="1"/>
          <p:cNvPicPr>
            <a:picLocks noChangeAspect="1"/>
          </p:cNvPicPr>
          <p:nvPr/>
        </p:nvPicPr>
        <p:blipFill>
          <a:blip r:embed="rId1"/>
          <a:stretch>
            <a:fillRect/>
          </a:stretch>
        </p:blipFill>
        <p:spPr>
          <a:xfrm>
            <a:off x="239395" y="1821815"/>
            <a:ext cx="2253615" cy="2296795"/>
          </a:xfrm>
          <a:prstGeom prst="rect">
            <a:avLst/>
          </a:prstGeom>
        </p:spPr>
      </p:pic>
      <p:sp>
        <p:nvSpPr>
          <p:cNvPr id="5" name="Text Box 4"/>
          <p:cNvSpPr txBox="1"/>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1"/>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1"/>
          </p:cNvPicPr>
          <p:nvPr/>
        </p:nvPicPr>
        <p:blipFill>
          <a:blip r:embed="rId2"/>
          <a:stretch>
            <a:fillRect/>
          </a:stretch>
        </p:blipFill>
        <p:spPr>
          <a:xfrm>
            <a:off x="2587625" y="1821815"/>
            <a:ext cx="2239010" cy="2296795"/>
          </a:xfrm>
          <a:prstGeom prst="rect">
            <a:avLst/>
          </a:prstGeom>
        </p:spPr>
      </p:pic>
      <p:sp>
        <p:nvSpPr>
          <p:cNvPr id="8" name="Text Box 7"/>
          <p:cNvSpPr txBox="1"/>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1"/>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1"/>
          </p:cNvPicPr>
          <p:nvPr/>
        </p:nvPicPr>
        <p:blipFill>
          <a:blip r:embed="rId3"/>
          <a:stretch>
            <a:fillRect/>
          </a:stretch>
        </p:blipFill>
        <p:spPr>
          <a:xfrm>
            <a:off x="5033010" y="1821815"/>
            <a:ext cx="2245995" cy="2299970"/>
          </a:xfrm>
          <a:prstGeom prst="rect">
            <a:avLst/>
          </a:prstGeom>
        </p:spPr>
      </p:pic>
      <p:sp>
        <p:nvSpPr>
          <p:cNvPr id="11" name="Text Box 10"/>
          <p:cNvSpPr txBox="1"/>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1"/>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1"/>
          <p:nvPr/>
        </p:nvSpPr>
        <p:spPr>
          <a:xfrm>
            <a:off x="342900" y="4749165"/>
            <a:ext cx="2353945" cy="583565"/>
          </a:xfrm>
          <a:prstGeom prst="rect">
            <a:avLst/>
          </a:prstGeom>
          <a:noFill/>
        </p:spPr>
        <p:txBody>
          <a:bodyPr wrap="none" rtlCol="0">
            <a:spAutoFit/>
          </a:bodyPr>
          <a:p>
            <a:pPr marL="285750" indent="-285750" algn="l">
              <a:buFont typeface="Arial" panose="020B0604020202020204" pitchFamily="34" charset="0"/>
              <a:buChar char="•"/>
            </a:pPr>
            <a:r>
              <a:rPr lang="en-US" altLang="en-US" sz="1600"/>
              <a:t>1st subband: [0.6, 1.4]</a:t>
            </a:r>
            <a:endParaRPr lang="en-US" altLang="en-US" sz="1600"/>
          </a:p>
          <a:p>
            <a:pPr marL="285750" indent="-285750" algn="l">
              <a:buFont typeface="Arial" panose="020B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home/ligy/Pictures/1.png1"/>
          <p:cNvPicPr>
            <a:picLocks noChangeAspect="1"/>
          </p:cNvPicPr>
          <p:nvPr/>
        </p:nvPicPr>
        <p:blipFill>
          <a:blip r:embed="rId1"/>
          <a:srcRect/>
          <a:stretch>
            <a:fillRect/>
          </a:stretch>
        </p:blipFill>
        <p:spPr>
          <a:xfrm>
            <a:off x="4217988" y="2974340"/>
            <a:ext cx="1574800" cy="1438910"/>
          </a:xfrm>
          <a:prstGeom prst="rect">
            <a:avLst/>
          </a:prstGeom>
        </p:spPr>
      </p:pic>
      <p:sp>
        <p:nvSpPr>
          <p:cNvPr id="14" name="文本框 13"/>
          <p:cNvSpPr txBox="1"/>
          <p:nvPr/>
        </p:nvSpPr>
        <p:spPr>
          <a:xfrm>
            <a:off x="1323340" y="83185"/>
            <a:ext cx="4914900" cy="337185"/>
          </a:xfrm>
          <a:prstGeom prst="rect">
            <a:avLst/>
          </a:prstGeom>
          <a:noFill/>
        </p:spPr>
        <p:txBody>
          <a:bodyPr wrap="square" rtlCol="0">
            <a:spAutoFit/>
          </a:bodyPr>
          <a:p>
            <a:pPr algn="l">
              <a:lnSpc>
                <a:spcPct val="80000"/>
              </a:lnSpc>
            </a:pPr>
            <a:r>
              <a:rPr lang="zh-CN" sz="2000" dirty="0">
                <a:latin typeface="+mj-lt"/>
                <a:ea typeface="SimSun" panose="02010600030101010101" pitchFamily="2" charset="-122"/>
              </a:rPr>
              <a:t>拓扑平庸结构中的非零</a:t>
            </a:r>
            <a:r>
              <a:rPr lang="en-US" altLang="zh-CN" sz="2000" dirty="0">
                <a:latin typeface="+mj-lt"/>
                <a:ea typeface="SimSun" panose="02010600030101010101" pitchFamily="2" charset="-122"/>
              </a:rPr>
              <a:t>skyrmion Hall</a:t>
            </a:r>
            <a:r>
              <a:rPr lang="zh-CN" altLang="en-US" sz="2000" dirty="0">
                <a:latin typeface="+mj-lt"/>
                <a:ea typeface="SimSun" panose="02010600030101010101" pitchFamily="2" charset="-122"/>
              </a:rPr>
              <a:t>效应</a:t>
            </a:r>
            <a:endParaRPr lang="zh-CN" altLang="en-US" sz="2000" dirty="0">
              <a:latin typeface="+mj-lt"/>
              <a:ea typeface="SimSun" panose="02010600030101010101" pitchFamily="2" charset="-122"/>
            </a:endParaRPr>
          </a:p>
        </p:txBody>
      </p:sp>
      <p:sp>
        <p:nvSpPr>
          <p:cNvPr id="3" name="Text Box 2"/>
          <p:cNvSpPr txBox="1"/>
          <p:nvPr/>
        </p:nvSpPr>
        <p:spPr>
          <a:xfrm>
            <a:off x="4935855" y="356870"/>
            <a:ext cx="2604770" cy="275590"/>
          </a:xfrm>
          <a:prstGeom prst="rect">
            <a:avLst/>
          </a:prstGeom>
          <a:noFill/>
        </p:spPr>
        <p:txBody>
          <a:bodyPr wrap="square" rtlCol="0">
            <a:spAutoFit/>
          </a:bodyPr>
          <a:p>
            <a:r>
              <a:rPr sz="1200">
                <a:sym typeface="+mn-ea"/>
              </a:rPr>
              <a:t>https://arxiv.org/pdf/2110.07063.pdf</a:t>
            </a:r>
            <a:endParaRPr sz="1200">
              <a:sym typeface="+mn-ea"/>
            </a:endParaRPr>
          </a:p>
        </p:txBody>
      </p:sp>
      <p:sp>
        <p:nvSpPr>
          <p:cNvPr id="4" name="Text Box 3"/>
          <p:cNvSpPr txBox="1"/>
          <p:nvPr/>
        </p:nvSpPr>
        <p:spPr>
          <a:xfrm>
            <a:off x="15875" y="23876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120650" y="563245"/>
            <a:ext cx="7319645" cy="267652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en-US" altLang="zh-CN" sz="1400" dirty="0">
                <a:latin typeface="+mj-lt"/>
                <a:ea typeface="SimSun" panose="02010600030101010101" pitchFamily="2" charset="-122"/>
                <a:sym typeface="+mn-ea"/>
              </a:rPr>
              <a:t>skyrmion Hall</a:t>
            </a:r>
            <a:r>
              <a:rPr lang="zh-CN" altLang="en-US" sz="1400" dirty="0">
                <a:latin typeface="+mj-lt"/>
                <a:ea typeface="SimSun" panose="02010600030101010101" pitchFamily="2" charset="-122"/>
                <a:sym typeface="+mn-ea"/>
              </a:rPr>
              <a:t>效应使用</a:t>
            </a:r>
            <a:r>
              <a:rPr lang="en-US" altLang="zh-CN" sz="1400" dirty="0">
                <a:latin typeface="+mj-lt"/>
                <a:ea typeface="SimSun" panose="02010600030101010101" pitchFamily="2" charset="-122"/>
                <a:sym typeface="+mn-ea"/>
              </a:rPr>
              <a:t>sk</a:t>
            </a:r>
            <a:r>
              <a:rPr lang="zh-CN" altLang="en-US" sz="1400" dirty="0">
                <a:latin typeface="+mj-lt"/>
                <a:ea typeface="SimSun" panose="02010600030101010101" pitchFamily="2" charset="-122"/>
                <a:sym typeface="+mn-ea"/>
              </a:rPr>
              <a:t>在信道上发生偏转从而导致信息的丢失，对应用不利</a:t>
            </a:r>
            <a:endParaRPr lang="zh-CN" altLang="en-US" sz="1400" dirty="0">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通常认为合成的反铁磁</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和</a:t>
            </a:r>
            <a:r>
              <a:rPr lang="en-US" altLang="zh-CN" sz="1400" dirty="0">
                <a:solidFill>
                  <a:schemeClr val="tx1"/>
                </a:solidFill>
                <a:latin typeface="+mj-lt"/>
                <a:ea typeface="SimSun" panose="02010600030101010101" pitchFamily="2" charset="-122"/>
                <a:sym typeface="+mn-ea"/>
              </a:rPr>
              <a:t>s</a:t>
            </a:r>
            <a:r>
              <a:rPr lang="en-US" altLang="en-US" sz="1400" dirty="0">
                <a:solidFill>
                  <a:schemeClr val="tx1"/>
                </a:solidFill>
                <a:latin typeface="+mj-lt"/>
                <a:ea typeface="SimSun" panose="02010600030101010101" pitchFamily="2" charset="-122"/>
                <a:sym typeface="+mn-ea"/>
              </a:rPr>
              <a:t>kyrmionium</a:t>
            </a:r>
            <a:r>
              <a:rPr lang="zh-CN" altLang="en-US" sz="1400" dirty="0">
                <a:solidFill>
                  <a:schemeClr val="tx1"/>
                </a:solidFill>
                <a:latin typeface="+mj-lt"/>
                <a:ea typeface="SimSun" panose="02010600030101010101" pitchFamily="2" charset="-122"/>
                <a:sym typeface="+mn-ea"/>
              </a:rPr>
              <a:t>等天然地不存在</a:t>
            </a:r>
            <a:r>
              <a:rPr lang="en-US" altLang="zh-CN" sz="1400" dirty="0">
                <a:solidFill>
                  <a:schemeClr val="tx1"/>
                </a:solidFill>
                <a:latin typeface="+mj-lt"/>
                <a:ea typeface="SimSun" panose="02010600030101010101" pitchFamily="2" charset="-122"/>
                <a:sym typeface="+mn-ea"/>
              </a:rPr>
              <a:t>sk Hall</a:t>
            </a:r>
            <a:r>
              <a:rPr lang="zh-CN" altLang="en-US" sz="1400" dirty="0">
                <a:solidFill>
                  <a:schemeClr val="tx1"/>
                </a:solidFill>
                <a:latin typeface="+mj-lt"/>
                <a:ea typeface="SimSun" panose="02010600030101010101" pitchFamily="2" charset="-122"/>
                <a:sym typeface="+mn-ea"/>
              </a:rPr>
              <a:t>效应（拓扑荷为</a:t>
            </a:r>
            <a:r>
              <a:rPr lang="en-US" altLang="zh-CN" sz="1400" dirty="0">
                <a:solidFill>
                  <a:schemeClr val="tx1"/>
                </a:solidFill>
                <a:latin typeface="+mj-lt"/>
                <a:ea typeface="SimSun" panose="02010600030101010101" pitchFamily="2" charset="-122"/>
                <a:sym typeface="+mn-ea"/>
              </a:rPr>
              <a:t>0</a:t>
            </a:r>
            <a:r>
              <a:rPr lang="zh-CN" altLang="en-US" sz="1400" dirty="0">
                <a:solidFill>
                  <a:schemeClr val="tx1"/>
                </a:solidFill>
                <a:latin typeface="+mj-lt"/>
                <a:ea typeface="SimSun" panose="02010600030101010101" pitchFamily="2" charset="-122"/>
                <a:sym typeface="+mn-ea"/>
              </a:rPr>
              <a:t>）</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本文表明：上述表述对于</a:t>
            </a:r>
            <a:r>
              <a:rPr lang="en-US" altLang="zh-CN" sz="1400" dirty="0">
                <a:solidFill>
                  <a:schemeClr val="tx1"/>
                </a:solidFill>
                <a:latin typeface="+mj-lt"/>
                <a:ea typeface="SimSun" panose="02010600030101010101" pitchFamily="2" charset="-122"/>
                <a:sym typeface="+mn-ea"/>
              </a:rPr>
              <a:t>STT</a:t>
            </a:r>
            <a:r>
              <a:rPr lang="zh-CN" altLang="en-US" sz="1400" dirty="0">
                <a:solidFill>
                  <a:schemeClr val="tx1"/>
                </a:solidFill>
                <a:latin typeface="+mj-lt"/>
                <a:ea typeface="SimSun" panose="02010600030101010101" pitchFamily="2" charset="-122"/>
                <a:sym typeface="+mn-ea"/>
              </a:rPr>
              <a:t>驱动的</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是对的，但对于</a:t>
            </a:r>
            <a:r>
              <a:rPr lang="en-US" altLang="zh-CN" sz="1400" dirty="0">
                <a:solidFill>
                  <a:schemeClr val="tx1"/>
                </a:solidFill>
                <a:latin typeface="+mj-lt"/>
                <a:ea typeface="SimSun" panose="02010600030101010101" pitchFamily="2" charset="-122"/>
                <a:sym typeface="+mn-ea"/>
              </a:rPr>
              <a:t>SOT</a:t>
            </a:r>
            <a:r>
              <a:rPr lang="zh-CN" altLang="en-US" sz="1400" dirty="0">
                <a:solidFill>
                  <a:schemeClr val="tx1"/>
                </a:solidFill>
                <a:latin typeface="+mj-lt"/>
                <a:ea typeface="SimSun" panose="02010600030101010101" pitchFamily="2" charset="-122"/>
                <a:sym typeface="+mn-ea"/>
              </a:rPr>
              <a:t>驱动的</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是错误的</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此结果对基于</a:t>
            </a:r>
            <a:r>
              <a:rPr lang="en-US" altLang="zh-CN" sz="1400" dirty="0">
                <a:solidFill>
                  <a:schemeClr val="tx1"/>
                </a:solidFill>
                <a:latin typeface="+mj-lt"/>
                <a:ea typeface="SimSun" panose="02010600030101010101" pitchFamily="2" charset="-122"/>
                <a:sym typeface="+mn-ea"/>
              </a:rPr>
              <a:t>SOT</a:t>
            </a:r>
            <a:r>
              <a:rPr lang="zh-CN" altLang="en-US" sz="1400" dirty="0">
                <a:solidFill>
                  <a:schemeClr val="tx1"/>
                </a:solidFill>
                <a:latin typeface="+mj-lt"/>
                <a:ea typeface="SimSun" panose="02010600030101010101" pitchFamily="2" charset="-122"/>
                <a:sym typeface="+mn-ea"/>
              </a:rPr>
              <a:t>的信道应用不利</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有研究抑制或消除</a:t>
            </a:r>
            <a:r>
              <a:rPr lang="en-US" altLang="zh-CN" sz="1400" dirty="0">
                <a:solidFill>
                  <a:schemeClr val="tx1"/>
                </a:solidFill>
                <a:latin typeface="+mj-lt"/>
                <a:ea typeface="SimSun" panose="02010600030101010101" pitchFamily="2" charset="-122"/>
                <a:sym typeface="+mn-ea"/>
              </a:rPr>
              <a:t>sk Hall</a:t>
            </a:r>
            <a:r>
              <a:rPr lang="zh-CN" altLang="en-US" sz="1400" dirty="0">
                <a:solidFill>
                  <a:schemeClr val="tx1"/>
                </a:solidFill>
                <a:latin typeface="+mj-lt"/>
                <a:ea typeface="SimSun" panose="02010600030101010101" pitchFamily="2" charset="-122"/>
                <a:sym typeface="+mn-ea"/>
              </a:rPr>
              <a:t>效应</a:t>
            </a:r>
            <a:r>
              <a:rPr lang="en-US" altLang="zh-CN" sz="1400" dirty="0">
                <a:solidFill>
                  <a:schemeClr val="tx1"/>
                </a:solidFill>
                <a:latin typeface="+mj-lt"/>
                <a:ea typeface="SimSun" panose="02010600030101010101" pitchFamily="2" charset="-122"/>
                <a:sym typeface="+mn-ea"/>
              </a:rPr>
              <a:t>[16-21],</a:t>
            </a:r>
            <a:r>
              <a:rPr lang="zh-CN" altLang="en-US" sz="1400" dirty="0">
                <a:solidFill>
                  <a:schemeClr val="tx1"/>
                </a:solidFill>
                <a:latin typeface="+mj-lt"/>
                <a:ea typeface="SimSun" panose="02010600030101010101" pitchFamily="2" charset="-122"/>
                <a:sym typeface="+mn-ea"/>
              </a:rPr>
              <a:t>主要思想：把两个相反</a:t>
            </a:r>
            <a:r>
              <a:rPr lang="en-US" altLang="zh-CN" sz="1400" dirty="0">
                <a:solidFill>
                  <a:schemeClr val="tx1"/>
                </a:solidFill>
                <a:latin typeface="+mj-lt"/>
                <a:ea typeface="SimSun" panose="02010600030101010101" pitchFamily="2" charset="-122"/>
                <a:sym typeface="+mn-ea"/>
              </a:rPr>
              <a:t>winding number</a:t>
            </a:r>
            <a:r>
              <a:rPr lang="zh-CN" altLang="en-US" sz="1400" dirty="0">
                <a:solidFill>
                  <a:schemeClr val="tx1"/>
                </a:solidFill>
                <a:latin typeface="+mj-lt"/>
                <a:ea typeface="SimSun" panose="02010600030101010101" pitchFamily="2" charset="-122"/>
                <a:sym typeface="+mn-ea"/>
              </a:rPr>
              <a:t>的</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组合起来，补偿</a:t>
            </a:r>
            <a:r>
              <a:rPr lang="en-US" altLang="zh-CN" sz="1400" dirty="0">
                <a:solidFill>
                  <a:schemeClr val="tx1"/>
                </a:solidFill>
                <a:latin typeface="+mj-lt"/>
                <a:ea typeface="SimSun" panose="02010600030101010101" pitchFamily="2" charset="-122"/>
                <a:sym typeface="+mn-ea"/>
              </a:rPr>
              <a:t>Magnus</a:t>
            </a:r>
            <a:r>
              <a:rPr lang="zh-CN" altLang="en-US" sz="1400" dirty="0">
                <a:solidFill>
                  <a:schemeClr val="tx1"/>
                </a:solidFill>
                <a:latin typeface="+mj-lt"/>
                <a:ea typeface="SimSun" panose="02010600030101010101" pitchFamily="2" charset="-122"/>
                <a:sym typeface="+mn-ea"/>
              </a:rPr>
              <a:t>力，如反铁磁</a:t>
            </a:r>
            <a:r>
              <a:rPr lang="en-US" altLang="zh-CN" sz="1400" dirty="0">
                <a:solidFill>
                  <a:schemeClr val="tx1"/>
                </a:solidFill>
                <a:latin typeface="+mj-lt"/>
                <a:ea typeface="SimSun" panose="02010600030101010101" pitchFamily="2" charset="-122"/>
                <a:sym typeface="+mn-ea"/>
              </a:rPr>
              <a:t>sk</a:t>
            </a:r>
            <a:r>
              <a:rPr lang="zh-CN" altLang="en-US" sz="1400" dirty="0">
                <a:solidFill>
                  <a:schemeClr val="tx1"/>
                </a:solidFill>
                <a:latin typeface="+mj-lt"/>
                <a:ea typeface="SimSun" panose="02010600030101010101" pitchFamily="2" charset="-122"/>
                <a:sym typeface="+mn-ea"/>
              </a:rPr>
              <a:t>与</a:t>
            </a:r>
            <a:r>
              <a:rPr lang="en-US" altLang="zh-CN" sz="1400" dirty="0">
                <a:solidFill>
                  <a:schemeClr val="tx1"/>
                </a:solidFill>
                <a:latin typeface="+mj-lt"/>
                <a:ea typeface="SimSun" panose="02010600030101010101" pitchFamily="2" charset="-122"/>
                <a:sym typeface="+mn-ea"/>
              </a:rPr>
              <a:t>skyrmionium</a:t>
            </a:r>
            <a:endParaRPr lang="en-US" altLang="zh-CN"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通过计算</a:t>
            </a:r>
            <a:r>
              <a:rPr lang="en-US" altLang="zh-CN" sz="1400" dirty="0">
                <a:solidFill>
                  <a:schemeClr val="tx1"/>
                </a:solidFill>
                <a:latin typeface="+mj-lt"/>
                <a:ea typeface="SimSun" panose="02010600030101010101" pitchFamily="2" charset="-122"/>
                <a:sym typeface="+mn-ea"/>
              </a:rPr>
              <a:t>Hall</a:t>
            </a:r>
            <a:r>
              <a:rPr lang="zh-CN" altLang="en-US" sz="1400" dirty="0">
                <a:solidFill>
                  <a:schemeClr val="tx1"/>
                </a:solidFill>
                <a:latin typeface="+mj-lt"/>
                <a:ea typeface="SimSun" panose="02010600030101010101" pitchFamily="2" charset="-122"/>
                <a:sym typeface="+mn-ea"/>
              </a:rPr>
              <a:t>角，发现了一个由</a:t>
            </a:r>
            <a:r>
              <a:rPr lang="en-US" altLang="zh-CN" sz="1400" dirty="0">
                <a:solidFill>
                  <a:schemeClr val="tx1"/>
                </a:solidFill>
                <a:latin typeface="+mj-lt"/>
                <a:ea typeface="SimSun" panose="02010600030101010101" pitchFamily="2" charset="-122"/>
                <a:sym typeface="+mn-ea"/>
              </a:rPr>
              <a:t>helicity</a:t>
            </a:r>
            <a:r>
              <a:rPr lang="zh-CN" altLang="en-US" sz="1400" dirty="0">
                <a:solidFill>
                  <a:schemeClr val="tx1"/>
                </a:solidFill>
                <a:latin typeface="+mj-lt"/>
                <a:ea typeface="SimSun" panose="02010600030101010101" pitchFamily="2" charset="-122"/>
                <a:sym typeface="+mn-ea"/>
              </a:rPr>
              <a:t>导致的非零</a:t>
            </a:r>
            <a:r>
              <a:rPr lang="en-US" altLang="zh-CN" sz="1400" dirty="0">
                <a:solidFill>
                  <a:schemeClr val="tx1"/>
                </a:solidFill>
                <a:latin typeface="+mj-lt"/>
                <a:ea typeface="SimSun" panose="02010600030101010101" pitchFamily="2" charset="-122"/>
                <a:sym typeface="+mn-ea"/>
              </a:rPr>
              <a:t>sk Hall</a:t>
            </a:r>
            <a:r>
              <a:rPr lang="zh-CN" altLang="en-US" sz="1400" dirty="0">
                <a:solidFill>
                  <a:schemeClr val="tx1"/>
                </a:solidFill>
                <a:latin typeface="+mj-lt"/>
                <a:ea typeface="SimSun" panose="02010600030101010101" pitchFamily="2" charset="-122"/>
                <a:sym typeface="+mn-ea"/>
              </a:rPr>
              <a:t>效应（</a:t>
            </a:r>
            <a:r>
              <a:rPr lang="en-US" altLang="zh-CN" sz="1400" dirty="0">
                <a:solidFill>
                  <a:schemeClr val="tx1"/>
                </a:solidFill>
                <a:latin typeface="+mj-lt"/>
                <a:ea typeface="SimSun" panose="02010600030101010101" pitchFamily="2" charset="-122"/>
                <a:sym typeface="+mn-ea"/>
              </a:rPr>
              <a:t>helicity:</a:t>
            </a:r>
            <a:r>
              <a:rPr lang="en-US" altLang="en-US" sz="1400" dirty="0">
                <a:solidFill>
                  <a:schemeClr val="tx1"/>
                </a:solidFill>
                <a:latin typeface="+mj-lt"/>
                <a:ea typeface="SimSun" panose="02010600030101010101" pitchFamily="2" charset="-122"/>
                <a:sym typeface="+mn-ea"/>
              </a:rPr>
              <a:t> </a:t>
            </a:r>
            <a:r>
              <a:rPr lang="zh-CN" altLang="en-US" sz="1400" dirty="0">
                <a:solidFill>
                  <a:schemeClr val="tx1"/>
                </a:solidFill>
                <a:latin typeface="+mj-lt"/>
                <a:ea typeface="SimSun" panose="02010600030101010101" pitchFamily="2" charset="-122"/>
                <a:sym typeface="+mn-ea"/>
              </a:rPr>
              <a:t>方位角，通过共振</a:t>
            </a:r>
            <a:r>
              <a:rPr lang="en-US" altLang="zh-CN" sz="1400" dirty="0">
                <a:solidFill>
                  <a:schemeClr val="tx1"/>
                </a:solidFill>
                <a:latin typeface="+mj-lt"/>
                <a:ea typeface="SimSun" panose="02010600030101010101" pitchFamily="2" charset="-122"/>
                <a:sym typeface="+mn-ea"/>
              </a:rPr>
              <a:t>x</a:t>
            </a:r>
            <a:r>
              <a:rPr lang="zh-CN" altLang="en-US" sz="1400" dirty="0">
                <a:solidFill>
                  <a:schemeClr val="tx1"/>
                </a:solidFill>
                <a:latin typeface="+mj-lt"/>
                <a:ea typeface="SimSun" panose="02010600030101010101" pitchFamily="2" charset="-122"/>
                <a:sym typeface="+mn-ea"/>
              </a:rPr>
              <a:t>射线散射测量）</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注意：</a:t>
            </a:r>
            <a:r>
              <a:rPr lang="en-US" altLang="zh-CN" sz="1400" dirty="0">
                <a:solidFill>
                  <a:schemeClr val="tx1"/>
                </a:solidFill>
                <a:latin typeface="+mj-lt"/>
                <a:ea typeface="SimSun" panose="02010600030101010101" pitchFamily="2" charset="-122"/>
                <a:sym typeface="+mn-ea"/>
              </a:rPr>
              <a:t>h</a:t>
            </a:r>
            <a:r>
              <a:rPr lang="en-US" altLang="en-US" sz="1400" dirty="0">
                <a:solidFill>
                  <a:schemeClr val="tx1"/>
                </a:solidFill>
                <a:latin typeface="+mj-lt"/>
                <a:ea typeface="SimSun" panose="02010600030101010101" pitchFamily="2" charset="-122"/>
                <a:sym typeface="+mn-ea"/>
              </a:rPr>
              <a:t>elicity</a:t>
            </a:r>
            <a:r>
              <a:rPr lang="zh-CN" altLang="en-US" sz="1400" dirty="0">
                <a:solidFill>
                  <a:schemeClr val="tx1"/>
                </a:solidFill>
                <a:latin typeface="+mj-lt"/>
                <a:ea typeface="SimSun" panose="02010600030101010101" pitchFamily="2" charset="-122"/>
                <a:sym typeface="+mn-ea"/>
              </a:rPr>
              <a:t>取从</a:t>
            </a:r>
            <a:r>
              <a:rPr lang="en-US" altLang="zh-CN" sz="1400" dirty="0">
                <a:solidFill>
                  <a:schemeClr val="tx1"/>
                </a:solidFill>
                <a:latin typeface="+mj-lt"/>
                <a:ea typeface="SimSun" panose="02010600030101010101" pitchFamily="2" charset="-122"/>
                <a:sym typeface="+mn-ea"/>
              </a:rPr>
              <a:t>0</a:t>
            </a:r>
            <a:r>
              <a:rPr lang="zh-CN" altLang="en-US" sz="1400" dirty="0">
                <a:solidFill>
                  <a:schemeClr val="tx1"/>
                </a:solidFill>
                <a:latin typeface="+mj-lt"/>
                <a:ea typeface="SimSun" panose="02010600030101010101" pitchFamily="2" charset="-122"/>
                <a:sym typeface="+mn-ea"/>
              </a:rPr>
              <a:t>到</a:t>
            </a:r>
            <a:r>
              <a:rPr lang="en-US" altLang="zh-CN" sz="1400" dirty="0">
                <a:solidFill>
                  <a:schemeClr val="tx1"/>
                </a:solidFill>
                <a:latin typeface="+mj-lt"/>
                <a:ea typeface="SimSun" panose="02010600030101010101" pitchFamily="2" charset="-122"/>
                <a:sym typeface="+mn-ea"/>
              </a:rPr>
              <a:t>+-pi/2</a:t>
            </a:r>
            <a:r>
              <a:rPr lang="zh-CN" altLang="en-US" sz="1400" dirty="0">
                <a:solidFill>
                  <a:schemeClr val="tx1"/>
                </a:solidFill>
                <a:latin typeface="+mj-lt"/>
                <a:ea typeface="SimSun" panose="02010600030101010101" pitchFamily="2" charset="-122"/>
                <a:sym typeface="+mn-ea"/>
              </a:rPr>
              <a:t>的连续值，只有等于</a:t>
            </a:r>
            <a:r>
              <a:rPr lang="en-US" altLang="zh-CN" sz="1400" dirty="0">
                <a:solidFill>
                  <a:schemeClr val="tx1"/>
                </a:solidFill>
                <a:latin typeface="+mj-lt"/>
                <a:ea typeface="SimSun" panose="02010600030101010101" pitchFamily="2" charset="-122"/>
                <a:sym typeface="+mn-ea"/>
              </a:rPr>
              <a:t>+-pi/2</a:t>
            </a:r>
            <a:r>
              <a:rPr lang="zh-CN" altLang="en-US" sz="1400" dirty="0">
                <a:solidFill>
                  <a:schemeClr val="tx1"/>
                </a:solidFill>
                <a:latin typeface="+mj-lt"/>
                <a:ea typeface="SimSun" panose="02010600030101010101" pitchFamily="2" charset="-122"/>
                <a:sym typeface="+mn-ea"/>
              </a:rPr>
              <a:t>的才是</a:t>
            </a:r>
            <a:r>
              <a:rPr lang="en-US" altLang="zh-CN" sz="1400" dirty="0">
                <a:solidFill>
                  <a:schemeClr val="tx1"/>
                </a:solidFill>
                <a:latin typeface="+mj-lt"/>
                <a:ea typeface="SimSun" panose="02010600030101010101" pitchFamily="2" charset="-122"/>
                <a:sym typeface="+mn-ea"/>
              </a:rPr>
              <a:t>Bloch skyrmion</a:t>
            </a:r>
            <a:r>
              <a:rPr lang="zh-CN" altLang="en-US" sz="1400" dirty="0">
                <a:solidFill>
                  <a:schemeClr val="tx1"/>
                </a:solidFill>
                <a:latin typeface="+mj-lt"/>
                <a:ea typeface="SimSun" panose="02010600030101010101" pitchFamily="2" charset="-122"/>
                <a:sym typeface="+mn-ea"/>
              </a:rPr>
              <a:t>，取中间值的不是</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用</a:t>
            </a:r>
            <a:r>
              <a:rPr lang="en-US" altLang="zh-CN" sz="1400" dirty="0">
                <a:solidFill>
                  <a:schemeClr val="tx1"/>
                </a:solidFill>
                <a:latin typeface="+mj-lt"/>
                <a:ea typeface="SimSun" panose="02010600030101010101" pitchFamily="2" charset="-122"/>
                <a:sym typeface="+mn-ea"/>
              </a:rPr>
              <a:t>Thiele</a:t>
            </a:r>
            <a:r>
              <a:rPr lang="zh-CN" altLang="en-US" sz="1400" dirty="0">
                <a:solidFill>
                  <a:schemeClr val="tx1"/>
                </a:solidFill>
                <a:latin typeface="+mj-lt"/>
                <a:ea typeface="SimSun" panose="02010600030101010101" pitchFamily="2" charset="-122"/>
                <a:sym typeface="+mn-ea"/>
              </a:rPr>
              <a:t>方程研究了</a:t>
            </a:r>
            <a:r>
              <a:rPr lang="en-US" altLang="zh-CN" sz="1400" dirty="0">
                <a:solidFill>
                  <a:schemeClr val="tx1"/>
                </a:solidFill>
                <a:latin typeface="+mj-lt"/>
                <a:ea typeface="SimSun" panose="02010600030101010101" pitchFamily="2" charset="-122"/>
                <a:sym typeface="+mn-ea"/>
              </a:rPr>
              <a:t>helicity</a:t>
            </a:r>
            <a:r>
              <a:rPr lang="zh-CN" altLang="en-US" sz="1400" dirty="0">
                <a:solidFill>
                  <a:schemeClr val="tx1"/>
                </a:solidFill>
                <a:latin typeface="+mj-lt"/>
                <a:ea typeface="SimSun" panose="02010600030101010101" pitchFamily="2" charset="-122"/>
                <a:sym typeface="+mn-ea"/>
              </a:rPr>
              <a:t>对拓扑平庸结构（</a:t>
            </a:r>
            <a:r>
              <a:rPr lang="en-US" altLang="zh-CN" sz="1400" dirty="0">
                <a:solidFill>
                  <a:schemeClr val="tx1"/>
                </a:solidFill>
                <a:latin typeface="+mj-lt"/>
                <a:ea typeface="SimSun" panose="02010600030101010101" pitchFamily="2" charset="-122"/>
                <a:sym typeface="+mn-ea"/>
              </a:rPr>
              <a:t>Nsk=0</a:t>
            </a:r>
            <a:r>
              <a:rPr lang="zh-CN" altLang="en-US" sz="1400" dirty="0">
                <a:solidFill>
                  <a:schemeClr val="tx1"/>
                </a:solidFill>
                <a:latin typeface="+mj-lt"/>
                <a:ea typeface="SimSun" panose="02010600030101010101" pitchFamily="2" charset="-122"/>
                <a:sym typeface="+mn-ea"/>
              </a:rPr>
              <a:t>）的</a:t>
            </a:r>
            <a:r>
              <a:rPr lang="en-US" altLang="zh-CN" sz="1400" dirty="0">
                <a:solidFill>
                  <a:schemeClr val="tx1"/>
                </a:solidFill>
                <a:latin typeface="+mj-lt"/>
                <a:ea typeface="SimSun" panose="02010600030101010101" pitchFamily="2" charset="-122"/>
                <a:sym typeface="+mn-ea"/>
              </a:rPr>
              <a:t>sk Hall</a:t>
            </a:r>
            <a:r>
              <a:rPr lang="zh-CN" altLang="en-US" sz="1400" dirty="0">
                <a:solidFill>
                  <a:schemeClr val="tx1"/>
                </a:solidFill>
                <a:latin typeface="+mj-lt"/>
                <a:ea typeface="SimSun" panose="02010600030101010101" pitchFamily="2" charset="-122"/>
                <a:sym typeface="+mn-ea"/>
              </a:rPr>
              <a:t>角的影响（解析）</a:t>
            </a:r>
            <a:endParaRPr lang="zh-CN" altLang="en-US" sz="1400" dirty="0">
              <a:solidFill>
                <a:schemeClr val="tx1"/>
              </a:solidFill>
              <a:latin typeface="+mj-lt"/>
              <a:ea typeface="SimSun" panose="02010600030101010101" pitchFamily="2" charset="-122"/>
              <a:sym typeface="+mn-ea"/>
            </a:endParaRPr>
          </a:p>
          <a:p>
            <a:pPr marL="285750" indent="-285750" algn="l">
              <a:lnSpc>
                <a:spcPct val="100000"/>
              </a:lnSpc>
              <a:buFont typeface="Arial" panose="020B0604020202020204" pitchFamily="34" charset="0"/>
              <a:buChar char="•"/>
            </a:pPr>
            <a:r>
              <a:rPr lang="zh-CN" altLang="en-US" sz="1400" dirty="0">
                <a:solidFill>
                  <a:schemeClr val="tx1"/>
                </a:solidFill>
                <a:latin typeface="+mj-lt"/>
                <a:ea typeface="SimSun" panose="02010600030101010101" pitchFamily="2" charset="-122"/>
                <a:sym typeface="+mn-ea"/>
              </a:rPr>
              <a:t>微磁模拟</a:t>
            </a:r>
            <a:endParaRPr lang="zh-CN" altLang="en-US" sz="1400" dirty="0">
              <a:solidFill>
                <a:schemeClr val="tx1"/>
              </a:solidFill>
              <a:latin typeface="+mj-lt"/>
              <a:ea typeface="SimSun" panose="02010600030101010101" pitchFamily="2" charset="-122"/>
              <a:sym typeface="+mn-ea"/>
            </a:endParaRPr>
          </a:p>
        </p:txBody>
      </p:sp>
      <p:pic>
        <p:nvPicPr>
          <p:cNvPr id="11" name="Picture 10" descr="/home/ligy/Pictures/1.png1"/>
          <p:cNvPicPr>
            <a:picLocks noChangeAspect="1"/>
          </p:cNvPicPr>
          <p:nvPr/>
        </p:nvPicPr>
        <p:blipFill>
          <a:blip r:embed="rId2"/>
          <a:srcRect/>
          <a:stretch>
            <a:fillRect/>
          </a:stretch>
        </p:blipFill>
        <p:spPr>
          <a:xfrm>
            <a:off x="5880735" y="3052445"/>
            <a:ext cx="1659890" cy="1260475"/>
          </a:xfrm>
          <a:prstGeom prst="rect">
            <a:avLst/>
          </a:prstGeom>
        </p:spPr>
      </p:pic>
      <p:pic>
        <p:nvPicPr>
          <p:cNvPr id="5" name="Picture 4" descr="/home/ligy/Pictures/1.png1"/>
          <p:cNvPicPr>
            <a:picLocks noChangeAspect="1"/>
          </p:cNvPicPr>
          <p:nvPr/>
        </p:nvPicPr>
        <p:blipFill>
          <a:blip r:embed="rId3"/>
          <a:srcRect/>
          <a:stretch>
            <a:fillRect/>
          </a:stretch>
        </p:blipFill>
        <p:spPr>
          <a:xfrm>
            <a:off x="796925" y="3308350"/>
            <a:ext cx="2763520" cy="218440"/>
          </a:xfrm>
          <a:prstGeom prst="rect">
            <a:avLst/>
          </a:prstGeom>
        </p:spPr>
      </p:pic>
      <p:pic>
        <p:nvPicPr>
          <p:cNvPr id="6" name="Picture 5" descr="/home/ligy/Pictures/1.png1"/>
          <p:cNvPicPr>
            <a:picLocks noChangeAspect="1"/>
          </p:cNvPicPr>
          <p:nvPr/>
        </p:nvPicPr>
        <p:blipFill>
          <a:blip r:embed="rId4"/>
          <a:srcRect/>
          <a:stretch>
            <a:fillRect/>
          </a:stretch>
        </p:blipFill>
        <p:spPr>
          <a:xfrm>
            <a:off x="492760" y="3642360"/>
            <a:ext cx="3371850" cy="221615"/>
          </a:xfrm>
          <a:prstGeom prst="rect">
            <a:avLst/>
          </a:prstGeom>
        </p:spPr>
      </p:pic>
      <p:pic>
        <p:nvPicPr>
          <p:cNvPr id="7" name="Picture 6" descr="/home/ligy/Pictures/1.png1"/>
          <p:cNvPicPr>
            <a:picLocks noChangeAspect="1"/>
          </p:cNvPicPr>
          <p:nvPr/>
        </p:nvPicPr>
        <p:blipFill>
          <a:blip r:embed="rId5"/>
          <a:srcRect/>
          <a:stretch>
            <a:fillRect/>
          </a:stretch>
        </p:blipFill>
        <p:spPr>
          <a:xfrm>
            <a:off x="320040" y="3910330"/>
            <a:ext cx="3837305" cy="909955"/>
          </a:xfrm>
          <a:prstGeom prst="rect">
            <a:avLst/>
          </a:prstGeom>
        </p:spPr>
      </p:pic>
      <p:sp>
        <p:nvSpPr>
          <p:cNvPr id="8" name="Text Box 7"/>
          <p:cNvSpPr txBox="1"/>
          <p:nvPr/>
        </p:nvSpPr>
        <p:spPr>
          <a:xfrm>
            <a:off x="220980" y="4876165"/>
            <a:ext cx="7319645" cy="52197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 sz="1400" dirty="0">
                <a:latin typeface="+mj-lt"/>
                <a:ea typeface="SimSun" panose="02010600030101010101" pitchFamily="2" charset="-122"/>
                <a:sym typeface="+mn-ea"/>
              </a:rPr>
              <a:t>方法：刚体假设，反铁磁sk是不同层的相同半径的两个sk；skyrmionium是同心的不同半径的两个sk</a:t>
            </a:r>
            <a:endParaRPr lang="" sz="1400" dirty="0">
              <a:solidFill>
                <a:schemeClr val="tx1"/>
              </a:solidFill>
              <a:latin typeface="+mj-lt"/>
              <a:ea typeface="SimSun" panose="02010600030101010101" pitchFamily="2" charset="-122"/>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323340" y="83185"/>
            <a:ext cx="4914900" cy="337185"/>
          </a:xfrm>
          <a:prstGeom prst="rect">
            <a:avLst/>
          </a:prstGeom>
          <a:noFill/>
        </p:spPr>
        <p:txBody>
          <a:bodyPr wrap="square" rtlCol="0">
            <a:spAutoFit/>
          </a:bodyPr>
          <a:p>
            <a:pPr algn="l">
              <a:lnSpc>
                <a:spcPct val="80000"/>
              </a:lnSpc>
            </a:pPr>
            <a:r>
              <a:rPr lang="zh-CN" sz="2000" dirty="0">
                <a:latin typeface="+mj-lt"/>
                <a:ea typeface="SimSun" panose="02010600030101010101" pitchFamily="2" charset="-122"/>
              </a:rPr>
              <a:t>拓扑平庸结构中的非零</a:t>
            </a:r>
            <a:r>
              <a:rPr lang="en-US" altLang="zh-CN" sz="2000" dirty="0">
                <a:latin typeface="+mj-lt"/>
                <a:ea typeface="SimSun" panose="02010600030101010101" pitchFamily="2" charset="-122"/>
              </a:rPr>
              <a:t>skyrmion Hall</a:t>
            </a:r>
            <a:r>
              <a:rPr lang="zh-CN" altLang="en-US" sz="2000" dirty="0">
                <a:latin typeface="+mj-lt"/>
                <a:ea typeface="SimSun" panose="02010600030101010101" pitchFamily="2" charset="-122"/>
              </a:rPr>
              <a:t>效应</a:t>
            </a:r>
            <a:endParaRPr lang="zh-CN" altLang="en-US" sz="2000" dirty="0">
              <a:latin typeface="+mj-lt"/>
              <a:ea typeface="SimSun" panose="02010600030101010101" pitchFamily="2" charset="-122"/>
            </a:endParaRPr>
          </a:p>
        </p:txBody>
      </p:sp>
      <p:sp>
        <p:nvSpPr>
          <p:cNvPr id="3" name="Text Box 2"/>
          <p:cNvSpPr txBox="1"/>
          <p:nvPr/>
        </p:nvSpPr>
        <p:spPr>
          <a:xfrm>
            <a:off x="4935855" y="356870"/>
            <a:ext cx="2604770" cy="275590"/>
          </a:xfrm>
          <a:prstGeom prst="rect">
            <a:avLst/>
          </a:prstGeom>
          <a:noFill/>
        </p:spPr>
        <p:txBody>
          <a:bodyPr wrap="square" rtlCol="0">
            <a:spAutoFit/>
          </a:bodyPr>
          <a:p>
            <a:r>
              <a:rPr sz="1200">
                <a:sym typeface="+mn-ea"/>
              </a:rPr>
              <a:t>https://arxiv.org/pdf/2110.07063.pdf</a:t>
            </a:r>
            <a:endParaRPr sz="1200">
              <a:sym typeface="+mn-ea"/>
            </a:endParaRPr>
          </a:p>
        </p:txBody>
      </p:sp>
      <p:sp>
        <p:nvSpPr>
          <p:cNvPr id="4" name="Text Box 3"/>
          <p:cNvSpPr txBox="1"/>
          <p:nvPr/>
        </p:nvSpPr>
        <p:spPr>
          <a:xfrm>
            <a:off x="15875" y="238760"/>
            <a:ext cx="594995" cy="275590"/>
          </a:xfrm>
          <a:prstGeom prst="rect">
            <a:avLst/>
          </a:prstGeom>
          <a:noFill/>
        </p:spPr>
        <p:txBody>
          <a:bodyPr wrap="square" rtlCol="0">
            <a:spAutoFit/>
          </a:bodyPr>
          <a:p>
            <a:r>
              <a:rPr lang="zh-CN" altLang="en-US" sz="1200">
                <a:solidFill>
                  <a:srgbClr val="FF0000"/>
                </a:solidFill>
                <a:ea typeface="SimSun" panose="02010600030101010101" pitchFamily="2" charset="-122"/>
              </a:rPr>
              <a:t>理论</a:t>
            </a:r>
            <a:endParaRPr lang="zh-CN" altLang="en-US" sz="1200">
              <a:solidFill>
                <a:srgbClr val="FF0000"/>
              </a:solidFill>
              <a:ea typeface="SimSun" panose="02010600030101010101" pitchFamily="2" charset="-122"/>
            </a:endParaRPr>
          </a:p>
        </p:txBody>
      </p:sp>
      <p:sp>
        <p:nvSpPr>
          <p:cNvPr id="15" name="Text Box 14"/>
          <p:cNvSpPr txBox="1"/>
          <p:nvPr/>
        </p:nvSpPr>
        <p:spPr>
          <a:xfrm>
            <a:off x="120650" y="563245"/>
            <a:ext cx="7319645" cy="30670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 sz="1400" dirty="0">
                <a:latin typeface="+mj-lt"/>
                <a:ea typeface="SimSun" panose="02010600030101010101" pitchFamily="2" charset="-122"/>
                <a:sym typeface="+mn-ea"/>
              </a:rPr>
              <a:t>i=1,2, 标记一对sk中的单个sk</a:t>
            </a:r>
            <a:endParaRPr lang="" sz="1400" dirty="0">
              <a:solidFill>
                <a:schemeClr val="tx1"/>
              </a:solidFill>
              <a:latin typeface="+mj-lt"/>
              <a:ea typeface="SimSun" panose="02010600030101010101" pitchFamily="2" charset="-122"/>
              <a:sym typeface="+mn-ea"/>
            </a:endParaRPr>
          </a:p>
        </p:txBody>
      </p:sp>
      <p:pic>
        <p:nvPicPr>
          <p:cNvPr id="5" name="Picture 4" descr="/home/ligy/Pictures/1.png1"/>
          <p:cNvPicPr>
            <a:picLocks noChangeAspect="1"/>
          </p:cNvPicPr>
          <p:nvPr/>
        </p:nvPicPr>
        <p:blipFill>
          <a:blip r:embed="rId1"/>
          <a:srcRect/>
          <a:stretch>
            <a:fillRect/>
          </a:stretch>
        </p:blipFill>
        <p:spPr>
          <a:xfrm>
            <a:off x="2114550" y="869950"/>
            <a:ext cx="3480435" cy="227965"/>
          </a:xfrm>
          <a:prstGeom prst="rect">
            <a:avLst/>
          </a:prstGeom>
        </p:spPr>
      </p:pic>
      <p:pic>
        <p:nvPicPr>
          <p:cNvPr id="6" name="Picture 5" descr="/home/ligy/Pictures/1.png1"/>
          <p:cNvPicPr>
            <a:picLocks noChangeAspect="1"/>
          </p:cNvPicPr>
          <p:nvPr/>
        </p:nvPicPr>
        <p:blipFill>
          <a:blip r:embed="rId2"/>
          <a:srcRect/>
          <a:stretch>
            <a:fillRect/>
          </a:stretch>
        </p:blipFill>
        <p:spPr>
          <a:xfrm>
            <a:off x="3168333" y="1183640"/>
            <a:ext cx="988695" cy="221615"/>
          </a:xfrm>
          <a:prstGeom prst="rect">
            <a:avLst/>
          </a:prstGeom>
        </p:spPr>
      </p:pic>
      <p:pic>
        <p:nvPicPr>
          <p:cNvPr id="7" name="Picture 6" descr="/home/ligy/Pictures/1.png1"/>
          <p:cNvPicPr>
            <a:picLocks noChangeAspect="1"/>
          </p:cNvPicPr>
          <p:nvPr/>
        </p:nvPicPr>
        <p:blipFill>
          <a:blip r:embed="rId3"/>
          <a:srcRect/>
          <a:stretch>
            <a:fillRect/>
          </a:stretch>
        </p:blipFill>
        <p:spPr>
          <a:xfrm>
            <a:off x="2166620" y="1457325"/>
            <a:ext cx="3428365" cy="833120"/>
          </a:xfrm>
          <a:prstGeom prst="rect">
            <a:avLst/>
          </a:prstGeom>
        </p:spPr>
      </p:pic>
      <p:pic>
        <p:nvPicPr>
          <p:cNvPr id="9" name="Picture 8" descr="/home/ligy/Pictures/1.png1"/>
          <p:cNvPicPr>
            <a:picLocks noChangeAspect="1"/>
          </p:cNvPicPr>
          <p:nvPr/>
        </p:nvPicPr>
        <p:blipFill>
          <a:blip r:embed="rId4"/>
          <a:srcRect/>
          <a:stretch>
            <a:fillRect/>
          </a:stretch>
        </p:blipFill>
        <p:spPr>
          <a:xfrm>
            <a:off x="2242185" y="2509520"/>
            <a:ext cx="3078480" cy="583565"/>
          </a:xfrm>
          <a:prstGeom prst="rect">
            <a:avLst/>
          </a:prstGeom>
        </p:spPr>
      </p:pic>
      <p:sp>
        <p:nvSpPr>
          <p:cNvPr id="10" name="Text Box 9"/>
          <p:cNvSpPr txBox="1"/>
          <p:nvPr/>
        </p:nvSpPr>
        <p:spPr>
          <a:xfrm>
            <a:off x="121285" y="2202815"/>
            <a:ext cx="7319645" cy="30670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 altLang="en-US" sz="1400" dirty="0">
                <a:latin typeface="+mj-lt"/>
                <a:ea typeface="SimSun" panose="02010600030101010101" pitchFamily="2" charset="-122"/>
                <a:sym typeface="+mn-ea"/>
              </a:rPr>
              <a:t>eta是helicity</a:t>
            </a:r>
            <a:endParaRPr lang="" altLang="en-US" sz="1400" dirty="0">
              <a:solidFill>
                <a:schemeClr val="tx1"/>
              </a:solidFill>
              <a:latin typeface="+mj-lt"/>
              <a:ea typeface="SimSun" panose="02010600030101010101" pitchFamily="2" charset="-122"/>
              <a:sym typeface="+mn-ea"/>
            </a:endParaRPr>
          </a:p>
        </p:txBody>
      </p:sp>
      <p:pic>
        <p:nvPicPr>
          <p:cNvPr id="12" name="Picture 11" descr="/home/ligy/Pictures/1.png1"/>
          <p:cNvPicPr>
            <a:picLocks noChangeAspect="1"/>
          </p:cNvPicPr>
          <p:nvPr/>
        </p:nvPicPr>
        <p:blipFill>
          <a:blip r:embed="rId5"/>
          <a:srcRect/>
          <a:stretch>
            <a:fillRect/>
          </a:stretch>
        </p:blipFill>
        <p:spPr>
          <a:xfrm>
            <a:off x="1805940" y="3442970"/>
            <a:ext cx="3470910" cy="466090"/>
          </a:xfrm>
          <a:prstGeom prst="rect">
            <a:avLst/>
          </a:prstGeom>
        </p:spPr>
      </p:pic>
      <p:sp>
        <p:nvSpPr>
          <p:cNvPr id="13" name="Text Box 12"/>
          <p:cNvSpPr txBox="1"/>
          <p:nvPr/>
        </p:nvSpPr>
        <p:spPr>
          <a:xfrm>
            <a:off x="120650" y="3118485"/>
            <a:ext cx="7319645" cy="30670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 altLang="en-US" sz="1400" dirty="0">
                <a:solidFill>
                  <a:schemeClr val="tx1"/>
                </a:solidFill>
                <a:latin typeface="+mj-lt"/>
                <a:ea typeface="SimSun" panose="02010600030101010101" pitchFamily="2" charset="-122"/>
                <a:sym typeface="+mn-ea"/>
              </a:rPr>
              <a:t>得到拓扑平庸的sk的流速v^d:</a:t>
            </a:r>
            <a:endParaRPr lang="" altLang="en-US" sz="1400" dirty="0">
              <a:solidFill>
                <a:schemeClr val="tx1"/>
              </a:solidFill>
              <a:latin typeface="+mj-lt"/>
              <a:ea typeface="SimSun" panose="02010600030101010101" pitchFamily="2" charset="-122"/>
              <a:sym typeface="+mn-ea"/>
            </a:endParaRPr>
          </a:p>
        </p:txBody>
      </p:sp>
      <p:pic>
        <p:nvPicPr>
          <p:cNvPr id="16" name="Picture 15" descr="/home/ligy/Pictures/1.png1"/>
          <p:cNvPicPr>
            <a:picLocks noChangeAspect="1"/>
          </p:cNvPicPr>
          <p:nvPr/>
        </p:nvPicPr>
        <p:blipFill>
          <a:blip r:embed="rId6"/>
          <a:srcRect/>
          <a:stretch>
            <a:fillRect/>
          </a:stretch>
        </p:blipFill>
        <p:spPr>
          <a:xfrm>
            <a:off x="2492375" y="3909060"/>
            <a:ext cx="2341245" cy="1711325"/>
          </a:xfrm>
          <a:prstGeom prst="rect">
            <a:avLst/>
          </a:prstGeom>
        </p:spPr>
      </p:pic>
      <p:sp>
        <p:nvSpPr>
          <p:cNvPr id="17" name="Text Box 16"/>
          <p:cNvSpPr txBox="1"/>
          <p:nvPr/>
        </p:nvSpPr>
        <p:spPr>
          <a:xfrm>
            <a:off x="120650" y="3949065"/>
            <a:ext cx="7319645" cy="306705"/>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 altLang="en-US" sz="1400" dirty="0">
                <a:solidFill>
                  <a:schemeClr val="tx1"/>
                </a:solidFill>
                <a:latin typeface="+mj-lt"/>
                <a:ea typeface="SimSun" panose="02010600030101010101" pitchFamily="2" charset="-122"/>
                <a:sym typeface="+mn-ea"/>
              </a:rPr>
              <a:t>分散之后分量为：</a:t>
            </a:r>
            <a:endParaRPr lang="" altLang="en-US" sz="1400" dirty="0">
              <a:solidFill>
                <a:schemeClr val="tx1"/>
              </a:solidFill>
              <a:latin typeface="+mj-lt"/>
              <a:ea typeface="SimSun" panose="02010600030101010101" pitchFamily="2" charset="-122"/>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975762" y="96086"/>
            <a:ext cx="1943735" cy="460375"/>
          </a:xfrm>
          <a:prstGeom prst="rect">
            <a:avLst/>
          </a:prstGeom>
          <a:noFill/>
        </p:spPr>
        <p:txBody>
          <a:bodyPr wrap="none" rtlCol="0">
            <a:spAutoFit/>
          </a:bodyPr>
          <a:p>
            <a:r>
              <a:rPr lang="en-US" sz="2400" dirty="0">
                <a:latin typeface="+mj-lt"/>
                <a:ea typeface="SimSun" panose="02010600030101010101" pitchFamily="2" charset="-122"/>
              </a:rPr>
              <a:t>skyrmion</a:t>
            </a:r>
            <a:r>
              <a:rPr lang="zh-CN" altLang="en-US" sz="2400" dirty="0">
                <a:latin typeface="+mj-lt"/>
                <a:ea typeface="SimSun" panose="02010600030101010101" pitchFamily="2" charset="-122"/>
              </a:rPr>
              <a:t>摘录</a:t>
            </a:r>
            <a:endParaRPr lang="zh-CN" altLang="en-US" sz="2400" dirty="0">
              <a:latin typeface="+mj-lt"/>
              <a:ea typeface="SimSun" panose="02010600030101010101" pitchFamily="2" charset="-122"/>
            </a:endParaRPr>
          </a:p>
        </p:txBody>
      </p:sp>
      <p:sp>
        <p:nvSpPr>
          <p:cNvPr id="4" name="Text Box 3"/>
          <p:cNvSpPr txBox="1"/>
          <p:nvPr/>
        </p:nvSpPr>
        <p:spPr>
          <a:xfrm>
            <a:off x="104140" y="774065"/>
            <a:ext cx="7354570" cy="3107690"/>
          </a:xfrm>
          <a:prstGeom prst="rect">
            <a:avLst/>
          </a:prstGeom>
          <a:noFill/>
        </p:spPr>
        <p:txBody>
          <a:bodyPr wrap="none" rtlCol="0">
            <a:spAutoFit/>
          </a:bodyPr>
          <a:p>
            <a:pPr marL="285750" indent="-285750" algn="l">
              <a:buFont typeface="Arial" panose="020B0604020202020204" pitchFamily="34" charset="0"/>
              <a:buChar char="•"/>
            </a:pPr>
            <a:r>
              <a:rPr lang="zh-CN" altLang="en-US" sz="1400">
                <a:ea typeface="SimSun" panose="02010600030101010101" pitchFamily="2" charset="-122"/>
              </a:rPr>
              <a:t>用面内电流产生</a:t>
            </a:r>
            <a:r>
              <a:rPr lang="en-US" altLang="zh-CN" sz="1400">
                <a:ea typeface="SimSun" panose="02010600030101010101" pitchFamily="2" charset="-122"/>
              </a:rPr>
              <a:t>sk</a:t>
            </a:r>
            <a:r>
              <a:rPr lang="en-US" altLang="en-US" sz="1400">
                <a:ea typeface="SimSun" panose="02010600030101010101" pitchFamily="2" charset="-122"/>
              </a:rPr>
              <a:t>yrmion--anti-skyrmion</a:t>
            </a:r>
            <a:r>
              <a:rPr lang="zh-CN" altLang="en-US" sz="1400">
                <a:ea typeface="SimSun" panose="02010600030101010101" pitchFamily="2" charset="-122"/>
              </a:rPr>
              <a:t>对，</a:t>
            </a:r>
            <a:r>
              <a:rPr lang="en-US" altLang="zh-CN" sz="1400">
                <a:ea typeface="SimSun" panose="02010600030101010101" pitchFamily="2" charset="-122"/>
              </a:rPr>
              <a:t>PRL 118, 267203 (2017)</a:t>
            </a:r>
            <a:endParaRPr lang="en-US" altLang="zh-CN" sz="1400">
              <a:ea typeface="SimSun" panose="02010600030101010101" pitchFamily="2" charset="-122"/>
            </a:endParaRPr>
          </a:p>
          <a:p>
            <a:pPr marL="285750" indent="-285750" algn="l">
              <a:buFont typeface="Arial" panose="020B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B0604020202020204" pitchFamily="34" charset="0"/>
              <a:buNone/>
            </a:pPr>
            <a:r>
              <a:rPr lang="en-US" altLang="en-US" sz="1400">
                <a:sym typeface="+mn-ea"/>
              </a:rPr>
              <a:t>不能被势垒所trap，因为Klein悖论。</a:t>
            </a:r>
            <a:endParaRPr lang="en-US" altLang="en-US" sz="1400"/>
          </a:p>
          <a:p>
            <a:pPr marL="285750" indent="-285750" algn="l">
              <a:buFont typeface="Arial" panose="020B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B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B0604020202020204" pitchFamily="34" charset="0"/>
              <a:buNone/>
            </a:pPr>
            <a:r>
              <a:rPr lang="en-US" altLang="en-US" sz="1400">
                <a:sym typeface="+mn-ea"/>
              </a:rPr>
              <a:t>domain wall运动</a:t>
            </a:r>
            <a:endParaRPr lang="en-US" altLang="en-US" sz="1400"/>
          </a:p>
          <a:p>
            <a:pPr marL="285750" indent="-285750" algn="l">
              <a:buFont typeface="Arial" panose="020B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B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B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B0604020202020204" pitchFamily="34" charset="0"/>
              <a:buNone/>
            </a:pPr>
            <a:r>
              <a:rPr lang="en-US" altLang="en-US" sz="1400">
                <a:sym typeface="+mn-ea"/>
              </a:rPr>
              <a:t>获得一个Berry相。[39-42] (PRB 95, 054434 (2017))</a:t>
            </a:r>
            <a:endParaRPr lang="en-US" altLang="en-US" sz="1400"/>
          </a:p>
          <a:p>
            <a:pPr marL="285750" indent="-285750" algn="l">
              <a:buFont typeface="Arial" panose="020B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B0604020202020204" pitchFamily="34" charset="0"/>
              <a:buChar char="•"/>
            </a:pPr>
            <a:endParaRPr lang="en-US" altLang="zh-CN" sz="1400">
              <a:ea typeface="SimSun" panose="02010600030101010101" pitchFamily="2" charset="-122"/>
            </a:endParaRPr>
          </a:p>
          <a:p>
            <a:pPr marL="285750" indent="-285750" algn="l">
              <a:buFont typeface="Arial" panose="020B0604020202020204" pitchFamily="34" charset="0"/>
              <a:buChar char="•"/>
            </a:pPr>
            <a:endParaRPr lang="en-US" altLang="zh-CN" sz="1400">
              <a:ea typeface="SimSun" panose="02010600030101010101" pitchFamily="2" charset="-122"/>
            </a:endParaRPr>
          </a:p>
          <a:p>
            <a:pPr marL="285750" indent="-285750" algn="l">
              <a:buFont typeface="Arial" panose="020B0604020202020204" pitchFamily="34" charset="0"/>
              <a:buChar char="•"/>
            </a:pPr>
            <a:r>
              <a:rPr lang="en-US" altLang="en-US" sz="1400">
                <a:ea typeface="SimSun" panose="02010600030101010101" pitchFamily="2" charset="-122"/>
              </a:rPr>
              <a:t>什么是反铁磁sk？</a:t>
            </a:r>
            <a:endParaRPr lang="en-US" altLang="en-US" sz="1400">
              <a:ea typeface="SimSun" panose="02010600030101010101" pitchFamily="2" charset="-122"/>
            </a:endParaRPr>
          </a:p>
        </p:txBody>
      </p:sp>
      <p:pic>
        <p:nvPicPr>
          <p:cNvPr id="5" name="Picture 4" descr="1"/>
          <p:cNvPicPr>
            <a:picLocks noChangeAspect="1"/>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1"/>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975762" y="96086"/>
            <a:ext cx="2028190" cy="460375"/>
          </a:xfrm>
          <a:prstGeom prst="rect">
            <a:avLst/>
          </a:prstGeom>
          <a:noFill/>
        </p:spPr>
        <p:txBody>
          <a:bodyPr wrap="none" rtlCol="0">
            <a:spAutoFit/>
          </a:bodyPr>
          <a:p>
            <a:r>
              <a:rPr lang="en-US" altLang="zh-CN" sz="2400" dirty="0">
                <a:latin typeface="+mj-lt"/>
                <a:ea typeface="SimSun" panose="02010600030101010101" pitchFamily="2" charset="-122"/>
              </a:rPr>
              <a:t>arxiv</a:t>
            </a:r>
            <a:r>
              <a:rPr lang="zh-CN" altLang="en-US" sz="2400" dirty="0">
                <a:latin typeface="+mj-lt"/>
                <a:ea typeface="SimSun" panose="02010600030101010101" pitchFamily="2" charset="-122"/>
              </a:rPr>
              <a:t>文章筛选</a:t>
            </a:r>
            <a:endParaRPr lang="zh-CN" altLang="en-US" sz="2400" dirty="0">
              <a:latin typeface="+mj-lt"/>
              <a:ea typeface="SimSun" panose="02010600030101010101" pitchFamily="2" charset="-122"/>
            </a:endParaRPr>
          </a:p>
        </p:txBody>
      </p:sp>
      <p:sp>
        <p:nvSpPr>
          <p:cNvPr id="4" name="Text Box 3"/>
          <p:cNvSpPr txBox="1"/>
          <p:nvPr/>
        </p:nvSpPr>
        <p:spPr>
          <a:xfrm>
            <a:off x="257175" y="556260"/>
            <a:ext cx="2701290" cy="5262245"/>
          </a:xfrm>
          <a:prstGeom prst="rect">
            <a:avLst/>
          </a:prstGeom>
          <a:noFill/>
        </p:spPr>
        <p:txBody>
          <a:bodyPr wrap="none" rtlCol="0">
            <a:spAutoFit/>
          </a:bodyPr>
          <a:p>
            <a:pPr marL="285750" indent="-285750" algn="l">
              <a:buFont typeface="Arial" panose="020B0604020202020204" pitchFamily="34" charset="0"/>
              <a:buChar char="•"/>
            </a:pPr>
            <a:r>
              <a:rPr lang="zh-CN" altLang="en-US" sz="1200">
                <a:ea typeface="SimSun" panose="02010600030101010101" pitchFamily="2" charset="-122"/>
              </a:rPr>
              <a:t>https://arxiv.org/pdf/2110.05471.pdf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https://arxiv.org/pdf/2110.05871.pdf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https://arxiv.org/pdf/2110.06036.pdf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https://arxiv.org/pdf/2110.02984.pdf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https://arxiv.org/pdf/2110.03844.pdf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https://arxiv.org/pdf/2110.02662.pdf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https://arxiv.org/pdf/2110.07063.pdf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https://arxiv.org/pdf/2110.07714.pdf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https://arxiv.org/pdf/2110.08069.pdf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https://arxiv.org/pdf/2110.08304.pdf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https://arxiv.org/pdf/2110.08361.pdf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https://arxiv.org/pdf/2110.08696.pdf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https://arxiv.org/pdf/2110.09120.pdf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https://arxiv.org/pdf/2110.07102.pdf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https://arxiv.org/pdf/2110.04713.pdf</a:t>
            </a:r>
            <a:endParaRPr lang="zh-CN" altLang="en-US" sz="1200" b="1">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https://arxiv.org/pdf/2110.00045.pdf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https://arxiv.org/pdf/2110.00348.pdf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https://arxiv.org/pdf/2110.14604.pdf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https://arxiv.org/pdf/2111.01942.pdf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https://arxiv.org/pdf/2111.05767.pdf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https://arxiv.org/pdf/2111.02494.pdf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https://arxiv.org/pdf/2111.02043.pdf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https://arxiv.org/pdf/2111.05575.pdf</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https://arxiv.org/pdf/2111.07532</a:t>
            </a:r>
            <a:endParaRPr lang="zh-CN" altLang="en-US"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https://arxiv.org/pdf/2111.07710.pdf</a:t>
            </a:r>
            <a:endParaRPr lang="zh-CN" altLang="en-US" sz="1200">
              <a:ea typeface="SimSun" panose="02010600030101010101" pitchFamily="2" charset="-122"/>
            </a:endParaRPr>
          </a:p>
          <a:p>
            <a:pPr marL="285750" indent="-285750" algn="l">
              <a:buFont typeface="Arial" panose="020B0604020202020204" pitchFamily="34" charset="0"/>
              <a:buChar char="•"/>
            </a:pPr>
            <a:r>
              <a:rPr lang="en-US" altLang="zh-CN" sz="1200">
                <a:ea typeface="SimSun" panose="02010600030101010101" pitchFamily="2" charset="-122"/>
              </a:rPr>
              <a:t>PR</a:t>
            </a:r>
            <a:r>
              <a:rPr lang="zh-CN" altLang="en-US" sz="1200">
                <a:ea typeface="SimSun" panose="02010600030101010101" pitchFamily="2" charset="-122"/>
              </a:rPr>
              <a:t>B 104, 205113 (2021)</a:t>
            </a:r>
            <a:endParaRPr lang="zh-CN" altLang="en-US" sz="1200">
              <a:ea typeface="SimSun" panose="02010600030101010101" pitchFamily="2" charset="-122"/>
            </a:endParaRPr>
          </a:p>
          <a:p>
            <a:pPr marL="285750" indent="-285750" algn="l">
              <a:buFont typeface="Arial" panose="020B0604020202020204" pitchFamily="34" charset="0"/>
              <a:buChar char="•"/>
            </a:pPr>
            <a:r>
              <a:rPr lang="en-US" altLang="zh-CN" sz="1200">
                <a:ea typeface="SimSun" panose="02010600030101010101" pitchFamily="2" charset="-122"/>
              </a:rPr>
              <a:t>https://arxiv.org/pdf/2110.07914.pdf</a:t>
            </a:r>
            <a:endParaRPr lang="en-US" altLang="zh-CN" sz="1200">
              <a:ea typeface="SimSun" panose="02010600030101010101" pitchFamily="2" charset="-122"/>
            </a:endParaRPr>
          </a:p>
          <a:p>
            <a:pPr marL="285750" indent="-285750" algn="l">
              <a:buFont typeface="Arial" panose="020B0604020202020204" pitchFamily="34" charset="0"/>
              <a:buChar char="•"/>
            </a:pPr>
            <a:r>
              <a:rPr lang="zh-CN" altLang="en-US" sz="1200">
                <a:ea typeface="SimSun" panose="02010600030101010101" pitchFamily="2" charset="-122"/>
              </a:rPr>
              <a:t>到</a:t>
            </a:r>
            <a:r>
              <a:rPr lang="en-US" altLang="zh-CN" sz="1200">
                <a:ea typeface="SimSun" panose="02010600030101010101" pitchFamily="2" charset="-122"/>
              </a:rPr>
              <a:t>371</a:t>
            </a:r>
            <a:endParaRPr lang="en-US" altLang="zh-CN" sz="1200">
              <a:ea typeface="SimSun" panose="02010600030101010101" pitchFamily="2" charset="-122"/>
            </a:endParaRPr>
          </a:p>
        </p:txBody>
      </p:sp>
      <p:sp>
        <p:nvSpPr>
          <p:cNvPr id="2" name="Text Box 1"/>
          <p:cNvSpPr txBox="1"/>
          <p:nvPr/>
        </p:nvSpPr>
        <p:spPr>
          <a:xfrm>
            <a:off x="6026785" y="498475"/>
            <a:ext cx="1463675" cy="275590"/>
          </a:xfrm>
          <a:prstGeom prst="rect">
            <a:avLst/>
          </a:prstGeom>
          <a:noFill/>
        </p:spPr>
        <p:txBody>
          <a:bodyPr wrap="square" rtlCol="0">
            <a:spAutoFit/>
          </a:bodyPr>
          <a:p>
            <a:r>
              <a:rPr lang="en-US" sz="1200"/>
              <a:t>2021</a:t>
            </a:r>
            <a:r>
              <a:rPr lang="zh-CN" altLang="en-US" sz="1200">
                <a:ea typeface="SimSun" panose="02010600030101010101" pitchFamily="2" charset="-122"/>
              </a:rPr>
              <a:t>年</a:t>
            </a:r>
            <a:r>
              <a:rPr lang="en-US" altLang="zh-CN" sz="1200">
                <a:ea typeface="SimSun" panose="02010600030101010101" pitchFamily="2" charset="-122"/>
              </a:rPr>
              <a:t>10</a:t>
            </a:r>
            <a:r>
              <a:rPr lang="zh-CN" altLang="en-US" sz="1200">
                <a:ea typeface="SimSun" panose="02010600030101010101" pitchFamily="2" charset="-122"/>
              </a:rPr>
              <a:t>月</a:t>
            </a:r>
            <a:endParaRPr lang="zh-CN" altLang="en-US" sz="1200">
              <a:ea typeface="SimSun"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774467" y="176096"/>
            <a:ext cx="2011680" cy="460375"/>
          </a:xfrm>
          <a:prstGeom prst="rect">
            <a:avLst/>
          </a:prstGeom>
          <a:noFill/>
        </p:spPr>
        <p:txBody>
          <a:bodyPr wrap="none" rtlCol="0">
            <a:spAutoFit/>
          </a:bodyPr>
          <a:p>
            <a:r>
              <a:rPr lang="en-US" altLang="en-US" sz="2400" dirty="0">
                <a:latin typeface="+mj-lt"/>
                <a:ea typeface="SimSun" panose="02010600030101010101" pitchFamily="2" charset="-122"/>
              </a:rPr>
              <a:t>模型参数确定</a:t>
            </a:r>
            <a:endParaRPr lang="en-US" altLang="en-US" sz="2400" dirty="0">
              <a:latin typeface="+mj-lt"/>
              <a:ea typeface="SimSun" panose="02010600030101010101" pitchFamily="2" charset="-122"/>
            </a:endParaRPr>
          </a:p>
        </p:txBody>
      </p:sp>
      <p:sp>
        <p:nvSpPr>
          <p:cNvPr id="4" name="Text Box 3"/>
          <p:cNvSpPr txBox="1"/>
          <p:nvPr/>
        </p:nvSpPr>
        <p:spPr>
          <a:xfrm>
            <a:off x="175260" y="744855"/>
            <a:ext cx="904240" cy="1168400"/>
          </a:xfrm>
          <a:prstGeom prst="rect">
            <a:avLst/>
          </a:prstGeom>
          <a:noFill/>
        </p:spPr>
        <p:txBody>
          <a:bodyPr wrap="none" rtlCol="0">
            <a:spAutoFit/>
          </a:bodyPr>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K</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D</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J</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alpha</a:t>
            </a:r>
            <a:endParaRPr lang="en-US" altLang="en-US" sz="1400" dirty="0">
              <a:solidFill>
                <a:schemeClr val="tx1"/>
              </a:solidFill>
              <a:latin typeface="+mj-lt"/>
              <a:ea typeface="SimSun" panose="02010600030101010101" pitchFamily="2" charset="-122"/>
            </a:endParaRPr>
          </a:p>
          <a:p>
            <a:pPr marL="285750" indent="-285750" algn="l">
              <a:buFont typeface="Arial" panose="020B0604020202020204" pitchFamily="34" charset="0"/>
              <a:buChar char="•"/>
            </a:pPr>
            <a:r>
              <a:rPr lang="en-US" altLang="en-US" sz="1400" dirty="0">
                <a:solidFill>
                  <a:schemeClr val="tx1"/>
                </a:solidFill>
                <a:latin typeface="+mj-lt"/>
                <a:ea typeface="SimSun" panose="02010600030101010101" pitchFamily="2" charset="-122"/>
              </a:rPr>
              <a:t>beta</a:t>
            </a:r>
            <a:endParaRPr lang="en-US" altLang="en-US" sz="1400" dirty="0">
              <a:solidFill>
                <a:schemeClr val="tx1"/>
              </a:solidFill>
              <a:latin typeface="+mj-lt"/>
              <a:ea typeface="SimSun" panose="02010600030101010101" pitchFamily="2" charset="-122"/>
            </a:endParaRPr>
          </a:p>
        </p:txBody>
      </p:sp>
      <p:sp>
        <p:nvSpPr>
          <p:cNvPr id="2" name="Text Box 1"/>
          <p:cNvSpPr txBox="1"/>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922842" y="41479"/>
            <a:ext cx="4905026" cy="396875"/>
          </a:xfrm>
          <a:prstGeom prst="rect">
            <a:avLst/>
          </a:prstGeom>
          <a:noFill/>
        </p:spPr>
        <p:txBody>
          <a:bodyPr wrap="square" rtlCol="0" anchor="t">
            <a:spAutoFit/>
          </a:bodyPr>
          <a:p>
            <a:pPr algn="l"/>
            <a:r>
              <a:rPr lang="en-US" sz="1985" b="1" dirty="0">
                <a:latin typeface="Times New Roman" panose="02020603050405020304"/>
                <a:cs typeface="Times New Roman" panose="02020603050405020304"/>
                <a:sym typeface="+mn-ea"/>
              </a:rPr>
              <a:t>LLG</a:t>
            </a:r>
            <a:r>
              <a:rPr lang="zh-CN" altLang="en-US" sz="1985" b="1" dirty="0">
                <a:latin typeface="Times New Roman" panose="02020603050405020304"/>
                <a:cs typeface="Times New Roman" panose="02020603050405020304"/>
                <a:sym typeface="+mn-ea"/>
              </a:rPr>
              <a:t>方程对传导铁磁体的推广</a:t>
            </a:r>
            <a:r>
              <a:rPr lang="en-US" altLang="zh-CN" sz="990" b="1" dirty="0">
                <a:latin typeface="Times New Roman" panose="02020603050405020304"/>
                <a:cs typeface="Times New Roman" panose="02020603050405020304"/>
                <a:sym typeface="+mn-ea"/>
              </a:rPr>
              <a:t>[PRL 102, 086601 (2009)]</a:t>
            </a:r>
            <a:endParaRPr lang="en-US" altLang="zh-CN" sz="990" b="1" dirty="0">
              <a:latin typeface="Times New Roman" panose="02020603050405020304"/>
              <a:cs typeface="Times New Roman" panose="02020603050405020304"/>
              <a:sym typeface="+mn-ea"/>
            </a:endParaRPr>
          </a:p>
        </p:txBody>
      </p:sp>
      <p:sp>
        <p:nvSpPr>
          <p:cNvPr id="13" name="Text Box 8"/>
          <p:cNvSpPr txBox="1"/>
          <p:nvPr/>
        </p:nvSpPr>
        <p:spPr>
          <a:xfrm>
            <a:off x="438523" y="521376"/>
            <a:ext cx="6724852" cy="909320"/>
          </a:xfrm>
          <a:prstGeom prst="rect">
            <a:avLst/>
          </a:prstGeom>
          <a:noFill/>
        </p:spPr>
        <p:txBody>
          <a:bodyPr wrap="square" rtlCol="0">
            <a:spAutoFit/>
          </a:bodyPr>
          <a:p>
            <a:pPr marL="285750" indent="-285750" algn="l">
              <a:buFont typeface="Arial" panose="020B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B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B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1"/>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28579</Words>
  <Application>WPS Presentation</Application>
  <PresentationFormat>自定义</PresentationFormat>
  <Paragraphs>1599</Paragraphs>
  <Slides>84</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84</vt:i4>
      </vt:variant>
    </vt:vector>
  </HeadingPairs>
  <TitlesOfParts>
    <vt:vector size="101" baseType="lpstr">
      <vt:lpstr>Arial</vt:lpstr>
      <vt:lpstr>SimSun</vt:lpstr>
      <vt:lpstr>Wingdings</vt:lpstr>
      <vt:lpstr>Symbol</vt:lpstr>
      <vt:lpstr>Times New Roman</vt:lpstr>
      <vt:lpstr>Vivaldi</vt:lpstr>
      <vt:lpstr>Times New Roman</vt:lpstr>
      <vt:lpstr>微软雅黑</vt:lpstr>
      <vt:lpstr>SimHei</vt:lpstr>
      <vt:lpstr>Arial Unicode MS</vt:lpstr>
      <vt:lpstr>Mathematica2Mono</vt:lpstr>
      <vt:lpstr>Mathematica2</vt:lpstr>
      <vt:lpstr>Calibri</vt:lpstr>
      <vt:lpstr>DejaVu Sans</vt:lpstr>
      <vt:lpstr>Mathematica7</vt:lpstr>
      <vt:lpstr>WenQuanYi Zen Hei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ligy</cp:lastModifiedBy>
  <cp:revision>1252</cp:revision>
  <dcterms:created xsi:type="dcterms:W3CDTF">2021-12-09T15:22:21Z</dcterms:created>
  <dcterms:modified xsi:type="dcterms:W3CDTF">2021-12-09T15:22:21Z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1033-10.1.0.6634</vt:lpwstr>
  </property>
  <property fmtid="{D5CDD505-2E9C-101B-9397-08002B2CF9AE}" pid="3" name="ICV">
    <vt:lpwstr>E0571669A2D3D611511F9161F7825A66</vt:lpwstr>
  </property>
</Properties>
</file>